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0" r:id="rId6"/>
    <p:sldId id="263" r:id="rId7"/>
    <p:sldId id="262" r:id="rId8"/>
    <p:sldId id="264" r:id="rId9"/>
    <p:sldId id="269" r:id="rId10"/>
    <p:sldId id="266" r:id="rId11"/>
    <p:sldId id="271" r:id="rId12"/>
    <p:sldId id="272" r:id="rId13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>
      <p:cViewPr varScale="1">
        <p:scale>
          <a:sx n="144" d="100"/>
          <a:sy n="144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65B87E98-0639-4231-B255-0610A8A0BCEF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B5A8051E-9B47-4207-A40E-F5B5FDD08BB7}" type="datetimeFigureOut">
              <a:rPr lang="en-GB" altLang="en-US"/>
              <a:pPr/>
              <a:t>29/10/2018</a:t>
            </a:fld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DF48260-AB77-4914-9783-09E61CC0E6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cm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8436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68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3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51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5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8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60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3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I_ppt_edits_cmug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404040"/>
                </a:solidFill>
              </a:rPr>
              <a:t>Climate Modelling User Group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3788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2"/>
                </a:solidFill>
              </a:rPr>
              <a:t>CMUG | 25-07-2018 | Slide  </a:t>
            </a:r>
            <a:fld id="{52AB8474-ED92-413E-8575-36E5F8D3A884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ecmwf.int/climate-monitor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ecmwf.int/climate-monitor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4"/>
          <p:cNvSpPr txBox="1">
            <a:spLocks noChangeArrowheads="1"/>
          </p:cNvSpPr>
          <p:nvPr/>
        </p:nvSpPr>
        <p:spPr bwMode="auto">
          <a:xfrm>
            <a:off x="615950" y="2088271"/>
            <a:ext cx="503535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x-none" sz="1800" b="1" dirty="0">
                <a:solidFill>
                  <a:schemeClr val="bg1"/>
                </a:solidFill>
                <a:latin typeface="Arial" charset="0"/>
              </a:rPr>
              <a:t>WP5.6: </a:t>
            </a:r>
            <a:r>
              <a:rPr lang="en-US" sz="1800" b="1" dirty="0">
                <a:solidFill>
                  <a:schemeClr val="bg1"/>
                </a:solidFill>
              </a:rPr>
              <a:t>Extension of the CMF Database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sp>
        <p:nvSpPr>
          <p:cNvPr id="5122" name="Text Box 25"/>
          <p:cNvSpPr txBox="1">
            <a:spLocks noChangeArrowheads="1"/>
          </p:cNvSpPr>
          <p:nvPr/>
        </p:nvSpPr>
        <p:spPr bwMode="auto">
          <a:xfrm>
            <a:off x="615950" y="3262313"/>
            <a:ext cx="4327595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bg1"/>
                </a:solidFill>
              </a:rPr>
              <a:t>A. Benedetti &amp; R. Dragani (ECMWF)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5880-85A4-4A29-8BC3-B233F39C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-10864"/>
            <a:ext cx="6956425" cy="769441"/>
          </a:xfrm>
        </p:spPr>
        <p:txBody>
          <a:bodyPr/>
          <a:lstStyle/>
          <a:p>
            <a:r>
              <a:rPr lang="en-GB" b="1" dirty="0"/>
              <a:t>Long-term consistency: a key requirement for climate reanalyses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209F3-A9B7-4273-90A3-46AE901B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" y="835343"/>
            <a:ext cx="7502843" cy="1768723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dirty="0"/>
              <a:t>Inconsistent datasets (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/>
              <a:t>typically mutually biased) are problematic to assimilate;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dirty="0"/>
              <a:t>DA schemes assume data are unbiased </a:t>
            </a:r>
            <a:r>
              <a:rPr lang="en-GB" dirty="0">
                <a:sym typeface="Wingdings" panose="05000000000000000000" pitchFamily="2" charset="2"/>
              </a:rPr>
              <a:t> we solve a different problem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dirty="0">
                <a:sym typeface="Wingdings" panose="05000000000000000000" pitchFamily="2" charset="2"/>
              </a:rPr>
              <a:t>They make the assimilation inefficient, and the results inaccurate 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78B1996-EE54-4089-A2F6-4E1FD37B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15"/>
          <a:stretch>
            <a:fillRect/>
          </a:stretch>
        </p:blipFill>
        <p:spPr bwMode="auto">
          <a:xfrm>
            <a:off x="576898" y="2604066"/>
            <a:ext cx="7891462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05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73801"/>
            <a:ext cx="6956425" cy="400110"/>
          </a:xfrm>
        </p:spPr>
        <p:txBody>
          <a:bodyPr/>
          <a:lstStyle/>
          <a:p>
            <a:r>
              <a:rPr lang="en-GB" altLang="x-none" sz="2000" b="1" dirty="0">
                <a:latin typeface="Arial" charset="0"/>
              </a:rPr>
              <a:t>The Climate </a:t>
            </a:r>
            <a:r>
              <a:rPr lang="en-GB" altLang="x-none" sz="2000" b="1">
                <a:latin typeface="Arial" charset="0"/>
              </a:rPr>
              <a:t>Monitoring Facility (CMF)</a:t>
            </a:r>
            <a:endParaRPr lang="en-US" altLang="en-US" sz="2000" b="1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18159" y="976998"/>
            <a:ext cx="8181957" cy="3616592"/>
          </a:xfrm>
        </p:spPr>
        <p:txBody>
          <a:bodyPr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b="1" dirty="0"/>
              <a:t>The CMF was originally conceived as a </a:t>
            </a:r>
            <a:r>
              <a:rPr lang="en-GB" sz="1400" dirty="0"/>
              <a:t>user-friendly monitoring tool that could provide a first glance into an observed dataset long-term consistency by confronting it with modelled equivalent as </a:t>
            </a:r>
            <a:r>
              <a:rPr lang="en-GB" sz="1400" b="1" dirty="0"/>
              <a:t>step 0 in reanalysis preparation</a:t>
            </a:r>
            <a:r>
              <a:rPr lang="en-GB" sz="1400" dirty="0"/>
              <a:t>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Today, the tool is </a:t>
            </a:r>
            <a:r>
              <a:rPr lang="en-GB" sz="1400" b="1" dirty="0"/>
              <a:t>available on-line </a:t>
            </a:r>
            <a:r>
              <a:rPr lang="en-GB" sz="1400" dirty="0"/>
              <a:t>and </a:t>
            </a:r>
            <a:r>
              <a:rPr lang="en-GB" sz="1400" b="1" dirty="0"/>
              <a:t>can be used to evaluate the CCI ECVs’ climate quality, and promote the CCI data usage</a:t>
            </a:r>
            <a:r>
              <a:rPr lang="en-GB" sz="1400" dirty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The </a:t>
            </a:r>
            <a:r>
              <a:rPr lang="en-GB" sz="1400" b="1" dirty="0"/>
              <a:t>evaluation is purely of a qualitative nature </a:t>
            </a:r>
            <a:r>
              <a:rPr lang="en-GB" sz="1400" dirty="0"/>
              <a:t>(i.e. to identify clearly wrong data values, unrealistic jumps, data gaps, etc…).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The tool is </a:t>
            </a:r>
            <a:r>
              <a:rPr lang="en-GB" sz="1400" b="1" dirty="0"/>
              <a:t>based on a user-friendly web-interface built on a </a:t>
            </a:r>
            <a:r>
              <a:rPr lang="en-GB" sz="1400" b="1" u="sng" dirty="0"/>
              <a:t>pre-computed database</a:t>
            </a:r>
            <a:r>
              <a:rPr lang="en-GB" sz="1400" dirty="0"/>
              <a:t> (the so-called CMF Db) that includes an excess of 100 different model fields.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The interface is </a:t>
            </a:r>
            <a:r>
              <a:rPr lang="en-GB" sz="1400" b="1" dirty="0"/>
              <a:t>hosted by C3S </a:t>
            </a:r>
            <a:r>
              <a:rPr lang="en-GB" sz="1400" dirty="0"/>
              <a:t>(</a:t>
            </a:r>
            <a:r>
              <a:rPr lang="en-GB" sz="1400" u="sng" dirty="0">
                <a:solidFill>
                  <a:srgbClr val="0070C0"/>
                </a:solidFill>
                <a:hlinkClick r:id="rId2"/>
              </a:rPr>
              <a:t>http://apps.ecmwf.int/climate-monitoring/</a:t>
            </a:r>
            <a:r>
              <a:rPr lang="en-GB" sz="1400" dirty="0"/>
              <a:t>) to increase its visibility and usage</a:t>
            </a:r>
          </a:p>
          <a:p>
            <a:pPr indent="0">
              <a:defRPr/>
            </a:pPr>
            <a:endParaRPr lang="en-GB" sz="1400" b="1" dirty="0"/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3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</a:rPr>
              <a:t>The CMF web-interface: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A514B-BC34-4E32-BC09-F7F3256D8505}"/>
              </a:ext>
            </a:extLst>
          </p:cNvPr>
          <p:cNvSpPr txBox="1"/>
          <p:nvPr/>
        </p:nvSpPr>
        <p:spPr>
          <a:xfrm>
            <a:off x="2088009" y="4393210"/>
            <a:ext cx="458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</a:rPr>
              <a:t>http://apps.ecmwf.int/climate-monitoring/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3B0533D8-C94C-4A2D-BE78-9D8ACC23A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01" y="822685"/>
            <a:ext cx="4611991" cy="352155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60B0E1-6402-4FEF-B0A7-A5C5CE3C6EA4}"/>
              </a:ext>
            </a:extLst>
          </p:cNvPr>
          <p:cNvSpPr/>
          <p:nvPr/>
        </p:nvSpPr>
        <p:spPr>
          <a:xfrm>
            <a:off x="3360342" y="1887032"/>
            <a:ext cx="3313923" cy="151822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98D56-57DC-4CA6-9942-B9C79AFB3E80}"/>
              </a:ext>
            </a:extLst>
          </p:cNvPr>
          <p:cNvSpPr txBox="1"/>
          <p:nvPr/>
        </p:nvSpPr>
        <p:spPr>
          <a:xfrm>
            <a:off x="5673537" y="1996399"/>
            <a:ext cx="102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Selection panel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7D5B71-F6B4-45CD-B79B-AC8D482BFDEF}"/>
              </a:ext>
            </a:extLst>
          </p:cNvPr>
          <p:cNvSpPr/>
          <p:nvPr/>
        </p:nvSpPr>
        <p:spPr>
          <a:xfrm>
            <a:off x="3371708" y="1908868"/>
            <a:ext cx="1969413" cy="10227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867B9B-6980-4EC4-8E09-E3959C079418}"/>
              </a:ext>
            </a:extLst>
          </p:cNvPr>
          <p:cNvSpPr/>
          <p:nvPr/>
        </p:nvSpPr>
        <p:spPr>
          <a:xfrm>
            <a:off x="3381970" y="2931578"/>
            <a:ext cx="1268670" cy="1281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D14C0C-073A-4EAE-ACA2-0D875C077FE0}"/>
              </a:ext>
            </a:extLst>
          </p:cNvPr>
          <p:cNvSpPr/>
          <p:nvPr/>
        </p:nvSpPr>
        <p:spPr>
          <a:xfrm>
            <a:off x="3381970" y="3050686"/>
            <a:ext cx="2540558" cy="1477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3787BF-5B6B-4EAE-9072-D4C93010E558}"/>
              </a:ext>
            </a:extLst>
          </p:cNvPr>
          <p:cNvSpPr/>
          <p:nvPr/>
        </p:nvSpPr>
        <p:spPr>
          <a:xfrm>
            <a:off x="3345301" y="3503649"/>
            <a:ext cx="3328964" cy="795757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6C3AE-2586-41B5-BBA2-F7FB1F4A19EE}"/>
              </a:ext>
            </a:extLst>
          </p:cNvPr>
          <p:cNvSpPr txBox="1"/>
          <p:nvPr/>
        </p:nvSpPr>
        <p:spPr>
          <a:xfrm>
            <a:off x="5673537" y="3937842"/>
            <a:ext cx="963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Plot area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C80F19-5F96-46D1-8094-9937B5AFC9C0}"/>
              </a:ext>
            </a:extLst>
          </p:cNvPr>
          <p:cNvCxnSpPr/>
          <p:nvPr/>
        </p:nvCxnSpPr>
        <p:spPr>
          <a:xfrm flipH="1" flipV="1">
            <a:off x="3580891" y="3296846"/>
            <a:ext cx="1167319" cy="701385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96445-3ED5-4388-A612-E830EE1E30DE}"/>
              </a:ext>
            </a:extLst>
          </p:cNvPr>
          <p:cNvSpPr/>
          <p:nvPr/>
        </p:nvSpPr>
        <p:spPr>
          <a:xfrm>
            <a:off x="2366023" y="3563380"/>
            <a:ext cx="919674" cy="748924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B16EDA-7649-4212-B4A1-5BFF581C4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6" y="1485541"/>
            <a:ext cx="2345418" cy="185958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4115E2-4B31-4E9C-96A5-FBC85BAFD87C}"/>
              </a:ext>
            </a:extLst>
          </p:cNvPr>
          <p:cNvCxnSpPr>
            <a:cxnSpLocks/>
          </p:cNvCxnSpPr>
          <p:nvPr/>
        </p:nvCxnSpPr>
        <p:spPr>
          <a:xfrm flipH="1" flipV="1">
            <a:off x="2593432" y="1485541"/>
            <a:ext cx="708835" cy="211198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E9BFFC-51DC-4FA3-827D-E1DA93F17D01}"/>
              </a:ext>
            </a:extLst>
          </p:cNvPr>
          <p:cNvCxnSpPr>
            <a:cxnSpLocks/>
          </p:cNvCxnSpPr>
          <p:nvPr/>
        </p:nvCxnSpPr>
        <p:spPr>
          <a:xfrm flipH="1" flipV="1">
            <a:off x="252755" y="3345129"/>
            <a:ext cx="2141817" cy="999107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3AF4BC9-9F21-41F1-8C08-5D0BA8EABD7D}"/>
              </a:ext>
            </a:extLst>
          </p:cNvPr>
          <p:cNvSpPr/>
          <p:nvPr/>
        </p:nvSpPr>
        <p:spPr>
          <a:xfrm>
            <a:off x="2382592" y="1894377"/>
            <a:ext cx="903105" cy="1510877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/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3B37-21F7-4DA4-860B-799B7BDD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b="1" dirty="0">
                <a:latin typeface="Arial" charset="0"/>
              </a:rPr>
              <a:t>CMF capability</a:t>
            </a:r>
            <a:endParaRPr lang="en-GB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8E7A9E-107E-4061-928A-6C8F6D7A5167}"/>
              </a:ext>
            </a:extLst>
          </p:cNvPr>
          <p:cNvSpPr txBox="1">
            <a:spLocks/>
          </p:cNvSpPr>
          <p:nvPr/>
        </p:nvSpPr>
        <p:spPr bwMode="auto">
          <a:xfrm>
            <a:off x="114300" y="950025"/>
            <a:ext cx="8709066" cy="351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b="1" dirty="0"/>
              <a:t>Data:</a:t>
            </a:r>
          </a:p>
          <a:p>
            <a:pPr marL="576000" lvl="2" indent="-285750"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sz="1400" dirty="0"/>
              <a:t>Representation of mean quantities and other statistics.</a:t>
            </a:r>
          </a:p>
          <a:p>
            <a:pPr marL="576000" lvl="2" indent="-285750"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sz="1400" dirty="0"/>
              <a:t>Representation of observation uncertainties (time series of errors)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b="1" dirty="0"/>
              <a:t>Plotting (time series of monthly mean area averaged quantities):</a:t>
            </a:r>
          </a:p>
          <a:p>
            <a:pPr marL="576000" lvl="2" indent="-285750"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sz="1400" dirty="0"/>
              <a:t>Actions, e.g. pan &amp; zoom, reset the plot area.</a:t>
            </a:r>
          </a:p>
          <a:p>
            <a:pPr marL="576000" lvl="2" indent="-285750"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sz="1400" dirty="0"/>
              <a:t>Multiple selection from a pull-down menu.</a:t>
            </a:r>
          </a:p>
          <a:p>
            <a:pPr marL="576000" lvl="2" indent="-285750"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sz="1400" dirty="0"/>
              <a:t>Hover cursor to report data values.</a:t>
            </a:r>
          </a:p>
          <a:p>
            <a:pPr marL="576000" lvl="2" indent="-285750"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sz="1400" dirty="0"/>
              <a:t>Axis control.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b="1" dirty="0"/>
              <a:t>Documentation:</a:t>
            </a:r>
          </a:p>
          <a:p>
            <a:pPr marL="576000" lvl="2" indent="-285750"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sz="1400" dirty="0"/>
              <a:t>General information (e.g. how to use CMF, data disclaimer, Db content, user guide) </a:t>
            </a:r>
          </a:p>
          <a:p>
            <a:pPr marL="576000" lvl="2" indent="-285750"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sz="1400" dirty="0"/>
              <a:t>Metadata information (e.g. data units, source, version, … , and events - </a:t>
            </a:r>
            <a:r>
              <a:rPr lang="en-GB" sz="1400" dirty="0" err="1"/>
              <a:t>CHARMe</a:t>
            </a:r>
            <a:r>
              <a:rPr lang="en-GB" sz="1400" dirty="0"/>
              <a:t>)</a:t>
            </a:r>
          </a:p>
          <a:p>
            <a:pPr marL="576000" lvl="2" indent="-285750">
              <a:buFont typeface="Wingdings" panose="05000000000000000000" pitchFamily="2" charset="2"/>
              <a:buChar char="v"/>
              <a:defRPr/>
            </a:pPr>
            <a:endParaRPr lang="en-GB" sz="1400" dirty="0"/>
          </a:p>
          <a:p>
            <a:pPr indent="-668238">
              <a:defRPr/>
            </a:pP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422324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9987-759D-4FBB-8F40-26FC0E8A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 example using CCI data</a:t>
            </a:r>
          </a:p>
        </p:txBody>
      </p:sp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0DC2A773-8C6C-41E5-82E9-3221EBE18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23" y="836489"/>
            <a:ext cx="4727495" cy="36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624A41-DB67-4B07-8053-4CB861F14FCB}"/>
              </a:ext>
            </a:extLst>
          </p:cNvPr>
          <p:cNvCxnSpPr>
            <a:cxnSpLocks/>
          </p:cNvCxnSpPr>
          <p:nvPr/>
        </p:nvCxnSpPr>
        <p:spPr>
          <a:xfrm flipV="1">
            <a:off x="2478771" y="1536868"/>
            <a:ext cx="2675120" cy="834275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1E55204-1934-4E2E-B2FD-251C25FD8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89" y="828827"/>
            <a:ext cx="1785029" cy="69047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C9358-9F7C-4926-81EC-551ABB21E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02" y="1622572"/>
            <a:ext cx="2999752" cy="96796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4A5CB-6F38-4121-869D-E4A3E9D61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95" y="3568782"/>
            <a:ext cx="4505823" cy="116374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E20C48-376C-4551-B0FC-BFA98E9AA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95" y="2706859"/>
            <a:ext cx="4685417" cy="74560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B82F779-6C84-4502-B069-C8A51EC20646}"/>
              </a:ext>
            </a:extLst>
          </p:cNvPr>
          <p:cNvSpPr/>
          <p:nvPr/>
        </p:nvSpPr>
        <p:spPr>
          <a:xfrm>
            <a:off x="974228" y="2832906"/>
            <a:ext cx="612843" cy="612843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14630E-4B33-42C4-ABF7-ABB6A78CB6E7}"/>
              </a:ext>
            </a:extLst>
          </p:cNvPr>
          <p:cNvCxnSpPr>
            <a:cxnSpLocks/>
          </p:cNvCxnSpPr>
          <p:nvPr/>
        </p:nvCxnSpPr>
        <p:spPr>
          <a:xfrm flipV="1">
            <a:off x="1587071" y="2171828"/>
            <a:ext cx="3566820" cy="90505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9389A38-1471-4C65-983C-3F52C691BD44}"/>
              </a:ext>
            </a:extLst>
          </p:cNvPr>
          <p:cNvSpPr/>
          <p:nvPr/>
        </p:nvSpPr>
        <p:spPr>
          <a:xfrm>
            <a:off x="906134" y="3146292"/>
            <a:ext cx="749030" cy="739301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9B3877-92CC-4601-A5FE-3E89CBB86311}"/>
              </a:ext>
            </a:extLst>
          </p:cNvPr>
          <p:cNvCxnSpPr>
            <a:cxnSpLocks/>
          </p:cNvCxnSpPr>
          <p:nvPr/>
        </p:nvCxnSpPr>
        <p:spPr>
          <a:xfrm flipV="1">
            <a:off x="1659166" y="3071522"/>
            <a:ext cx="2654736" cy="44243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515836E-A0BA-4EDB-98B8-C300A3E71FBF}"/>
              </a:ext>
            </a:extLst>
          </p:cNvPr>
          <p:cNvSpPr/>
          <p:nvPr/>
        </p:nvSpPr>
        <p:spPr>
          <a:xfrm>
            <a:off x="906134" y="3660788"/>
            <a:ext cx="805345" cy="799043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781036-622D-4281-A0A6-96A0C650BB0A}"/>
              </a:ext>
            </a:extLst>
          </p:cNvPr>
          <p:cNvCxnSpPr>
            <a:cxnSpLocks/>
          </p:cNvCxnSpPr>
          <p:nvPr/>
        </p:nvCxnSpPr>
        <p:spPr>
          <a:xfrm flipV="1">
            <a:off x="1711479" y="4097856"/>
            <a:ext cx="2541433" cy="5279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8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18DB-D840-4F20-A13B-BB719250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Result of the CMF query: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F734ADE-D0FC-4BD1-AD69-3F6424E5C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83" y="914114"/>
            <a:ext cx="7927873" cy="36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9AF0E6-707A-4219-BB5A-FAD308AC2589}"/>
              </a:ext>
            </a:extLst>
          </p:cNvPr>
          <p:cNvCxnSpPr>
            <a:cxnSpLocks/>
          </p:cNvCxnSpPr>
          <p:nvPr/>
        </p:nvCxnSpPr>
        <p:spPr>
          <a:xfrm flipH="1" flipV="1">
            <a:off x="7642860" y="3314700"/>
            <a:ext cx="238028" cy="40217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35B163-036A-47F1-9B6B-1C1BE7309E13}"/>
              </a:ext>
            </a:extLst>
          </p:cNvPr>
          <p:cNvSpPr txBox="1"/>
          <p:nvPr/>
        </p:nvSpPr>
        <p:spPr>
          <a:xfrm>
            <a:off x="7211815" y="3716873"/>
            <a:ext cx="169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Users can select or deselect lines by clicking on the legend name</a:t>
            </a:r>
          </a:p>
        </p:txBody>
      </p:sp>
    </p:spTree>
    <p:extLst>
      <p:ext uri="{BB962C8B-B14F-4D97-AF65-F5344CB8AC3E}">
        <p14:creationId xmlns:p14="http://schemas.microsoft.com/office/powerpoint/2010/main" val="8880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65AF-FF46-4E4F-9FE9-C7AC4033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 uncertainty in the CMF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02E59-45DC-4ACA-8CB7-9BAEB8146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19" y="1162250"/>
            <a:ext cx="2655012" cy="155935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D5904-ACF2-498C-92DB-5FCB3EA60751}"/>
              </a:ext>
            </a:extLst>
          </p:cNvPr>
          <p:cNvSpPr txBox="1"/>
          <p:nvPr/>
        </p:nvSpPr>
        <p:spPr>
          <a:xfrm>
            <a:off x="6528714" y="854473"/>
            <a:ext cx="2210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Parameter selection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479C74-C4D4-4432-B033-2A70CFA63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730983"/>
            <a:ext cx="5251690" cy="3981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A86018-25CF-4B40-8C86-EDE9329C9417}"/>
              </a:ext>
            </a:extLst>
          </p:cNvPr>
          <p:cNvSpPr/>
          <p:nvPr/>
        </p:nvSpPr>
        <p:spPr>
          <a:xfrm>
            <a:off x="3715227" y="2575560"/>
            <a:ext cx="864393" cy="6019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1657DF-DBBB-42EA-9C69-86D9CF7A4B06}"/>
              </a:ext>
            </a:extLst>
          </p:cNvPr>
          <p:cNvCxnSpPr/>
          <p:nvPr/>
        </p:nvCxnSpPr>
        <p:spPr>
          <a:xfrm flipV="1">
            <a:off x="3718560" y="1162250"/>
            <a:ext cx="2685059" cy="14056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C9A0A3-D4EF-40B6-9760-88433101B27D}"/>
              </a:ext>
            </a:extLst>
          </p:cNvPr>
          <p:cNvCxnSpPr/>
          <p:nvPr/>
        </p:nvCxnSpPr>
        <p:spPr>
          <a:xfrm flipV="1">
            <a:off x="4579620" y="2721608"/>
            <a:ext cx="4479011" cy="4559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368411B-E5F8-4641-A8C8-E570D7701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36" y="2082010"/>
            <a:ext cx="6568440" cy="242577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138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73801"/>
            <a:ext cx="6956425" cy="400110"/>
          </a:xfrm>
        </p:spPr>
        <p:txBody>
          <a:bodyPr/>
          <a:lstStyle/>
          <a:p>
            <a:r>
              <a:rPr lang="en-GB" altLang="x-none" sz="2000" b="1" dirty="0">
                <a:latin typeface="Arial" charset="0"/>
              </a:rPr>
              <a:t>The proposed work</a:t>
            </a:r>
            <a:endParaRPr lang="en-US" altLang="en-US" sz="2000" b="1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86740" y="1021080"/>
            <a:ext cx="7886700" cy="3435350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The aim within CCI+ CMUG P1 is to enhance the CMF Db with suitable CCI+ products and corresponding reanalysis products and made these additional fields publicly available to CCI, C3S and wider scientific community (4PM).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endParaRPr lang="en-GB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The interface is at </a:t>
            </a:r>
            <a:r>
              <a:rPr lang="en-GB" sz="1400" u="sng" dirty="0">
                <a:solidFill>
                  <a:srgbClr val="0070C0"/>
                </a:solidFill>
                <a:hlinkClick r:id="rId2"/>
              </a:rPr>
              <a:t>http://apps.ecmwf.int/climate-monitoring/</a:t>
            </a:r>
            <a:r>
              <a:rPr lang="en-GB" sz="1400" dirty="0"/>
              <a:t> 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endParaRPr lang="en-GB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Feedbacks to: </a:t>
            </a:r>
            <a:r>
              <a:rPr lang="en-GB" sz="1400" b="1" dirty="0"/>
              <a:t>rossana.dragani@ecmwf.int</a:t>
            </a:r>
          </a:p>
          <a:p>
            <a:pPr indent="0">
              <a:defRPr/>
            </a:pPr>
            <a:endParaRPr lang="en-GB" sz="1400" b="1" dirty="0"/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74815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openxmlformats.org/package/2006/metadata/core-properties"/>
    <ds:schemaRef ds:uri="http://purl.org/dc/terms/"/>
    <ds:schemaRef ds:uri="f2760952-b3bb-408f-ace6-eb1e07642b86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CCI_cmug</Template>
  <TotalTime>975</TotalTime>
  <Words>434</Words>
  <Application>Microsoft Macintosh PowerPoint</Application>
  <PresentationFormat>On-screen Show (16:9)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Verdana</vt:lpstr>
      <vt:lpstr>Wingdings</vt:lpstr>
      <vt:lpstr>ESA Presentation 16-9</vt:lpstr>
      <vt:lpstr>PowerPoint Presentation</vt:lpstr>
      <vt:lpstr>Long-term consistency: a key requirement for climate reanalyses</vt:lpstr>
      <vt:lpstr>The Climate Monitoring Facility (CMF)</vt:lpstr>
      <vt:lpstr>The CMF web-interface:</vt:lpstr>
      <vt:lpstr>CMF capability</vt:lpstr>
      <vt:lpstr>An example using CCI data</vt:lpstr>
      <vt:lpstr>Result of the CMF query:</vt:lpstr>
      <vt:lpstr>Observation uncertainty in the CMF</vt:lpstr>
      <vt:lpstr>The proposed work</vt:lpstr>
    </vt:vector>
  </TitlesOfParts>
  <Manager/>
  <Company>Met Office</Company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Van Der Linden, Paul</dc:creator>
  <cp:keywords/>
  <dc:description/>
  <cp:lastModifiedBy/>
  <cp:revision>47</cp:revision>
  <cp:lastPrinted>2008-08-26T16:26:23Z</cp:lastPrinted>
  <dcterms:created xsi:type="dcterms:W3CDTF">2018-07-10T10:00:37Z</dcterms:created>
  <dcterms:modified xsi:type="dcterms:W3CDTF">2018-10-29T12:08:57Z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