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9" r:id="rId7"/>
    <p:sldId id="261" r:id="rId8"/>
    <p:sldId id="262" r:id="rId9"/>
    <p:sldId id="260" r:id="rId10"/>
    <p:sldId id="263" r:id="rId11"/>
    <p:sldId id="257" r:id="rId12"/>
    <p:sldId id="264" r:id="rId13"/>
    <p:sldId id="265" r:id="rId14"/>
    <p:sldId id="266" r:id="rId15"/>
    <p:sldId id="258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1693" autoAdjust="0"/>
  </p:normalViewPr>
  <p:slideViewPr>
    <p:cSldViewPr snapToGrid="0">
      <p:cViewPr>
        <p:scale>
          <a:sx n="103" d="100"/>
          <a:sy n="103" d="100"/>
        </p:scale>
        <p:origin x="214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="" xmlns:a16="http://schemas.microsoft.com/office/drawing/2014/main" id="{C16AAEA4-83D0-4477-9B11-F003C506E4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="" xmlns:a16="http://schemas.microsoft.com/office/drawing/2014/main" id="{EB268EB1-AE3C-4BAF-8FCB-2224AD533D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="" xmlns:a16="http://schemas.microsoft.com/office/drawing/2014/main" id="{8891459C-AF35-4398-9C1F-5A902DAB24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="" xmlns:a16="http://schemas.microsoft.com/office/drawing/2014/main" id="{1995DCDB-8E14-4CDC-96B5-FB83A6B4C5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0F8D29A1-B0EB-4296-A289-90CDE6F26B6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60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F0AA5C6C-AB1A-4916-90FD-57C766BFBC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F042B904-BB93-4319-B630-43CAF9890C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D2051720-A54C-46A8-B46E-152BE143BB48}" type="datetimeFigureOut">
              <a:rPr lang="en-GB" altLang="en-US"/>
              <a:pPr/>
              <a:t>29/10/2018</a:t>
            </a:fld>
            <a:endParaRPr lang="en-GB" altLang="en-US"/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9BC60063-F5BC-4F61-A79C-6DB1D59780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="" xmlns:a16="http://schemas.microsoft.com/office/drawing/2014/main" id="{AEBFD312-F24D-489F-A3E6-0505DBCD9B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="" xmlns:a16="http://schemas.microsoft.com/office/drawing/2014/main" id="{99B4D17E-E212-4A50-B308-EA33F519E1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="" xmlns:a16="http://schemas.microsoft.com/office/drawing/2014/main" id="{C7FFABE0-BA9E-41F8-B430-946F099AD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4803A114-88F0-4C39-9B58-58CE0149B2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4822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*At</a:t>
            </a:r>
            <a:r>
              <a:rPr lang="en-GB" baseline="0" dirty="0" smtClean="0"/>
              <a:t> high latitudes we can now see formation of new lakes due to melting permafrost and glaciers. In other places, decreasing snowfall and/or over-extraction causes lakes to disappear</a:t>
            </a:r>
          </a:p>
          <a:p>
            <a:pPr marL="0" indent="0">
              <a:buFont typeface="Arial" charset="0"/>
              <a:buNone/>
            </a:pPr>
            <a:r>
              <a:rPr lang="en-GB" baseline="0" dirty="0" smtClean="0"/>
              <a:t>**Eutrophication and salinization are big risks, but we also recovery from the worst of eutrophication during the 1970s</a:t>
            </a:r>
          </a:p>
          <a:p>
            <a:pPr marL="171450" indent="-171450">
              <a:buFont typeface="Arial" charset="0"/>
              <a:buChar char="•"/>
            </a:pPr>
            <a:endParaRPr lang="en-GB" baseline="0" dirty="0" smtClean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A114-88F0-4C39-9B58-58CE0149B23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01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lakes.jpg">
            <a:extLst>
              <a:ext uri="{FF2B5EF4-FFF2-40B4-BE49-F238E27FC236}">
                <a16:creationId xmlns="" xmlns:a16="http://schemas.microsoft.com/office/drawing/2014/main" id="{773B722D-D987-446F-BDB5-0AE62247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="" xmlns:a16="http://schemas.microsoft.com/office/drawing/2014/main" id="{C47D5C2A-9609-4516-9D10-DFD2435C6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>
            <a:extLst>
              <a:ext uri="{FF2B5EF4-FFF2-40B4-BE49-F238E27FC236}">
                <a16:creationId xmlns="" xmlns:a16="http://schemas.microsoft.com/office/drawing/2014/main" id="{36F3C21B-32E2-4152-8AF2-D3A297F28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="" xmlns:a16="http://schemas.microsoft.com/office/drawing/2014/main" id="{21CC193B-9FF5-4BA4-9842-89E63DB2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>
            <a:extLst>
              <a:ext uri="{FF2B5EF4-FFF2-40B4-BE49-F238E27FC236}">
                <a16:creationId xmlns="" xmlns:a16="http://schemas.microsoft.com/office/drawing/2014/main" id="{89DA2420-4F4F-421A-9CA8-7220DEACB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F594A8A-5483-4D36-AB10-355CA81A4FAC}"/>
              </a:ext>
            </a:extLst>
          </p:cNvPr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>
            <a:extLst>
              <a:ext uri="{FF2B5EF4-FFF2-40B4-BE49-F238E27FC236}">
                <a16:creationId xmlns="" xmlns:a16="http://schemas.microsoft.com/office/drawing/2014/main" id="{C40DA752-105E-4FF8-912E-4FDDAD9097E9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>
              <a:extLst>
                <a:ext uri="{FF2B5EF4-FFF2-40B4-BE49-F238E27FC236}">
                  <a16:creationId xmlns="" xmlns:a16="http://schemas.microsoft.com/office/drawing/2014/main" id="{71DDEBE6-AC69-4977-AD27-9D69909A3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>
              <a:extLst>
                <a:ext uri="{FF2B5EF4-FFF2-40B4-BE49-F238E27FC236}">
                  <a16:creationId xmlns="" xmlns:a16="http://schemas.microsoft.com/office/drawing/2014/main" id="{10A54C27-B54B-40B5-90D8-A65F10E41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>
              <a:extLst>
                <a:ext uri="{FF2B5EF4-FFF2-40B4-BE49-F238E27FC236}">
                  <a16:creationId xmlns="" xmlns:a16="http://schemas.microsoft.com/office/drawing/2014/main" id="{D5824BC3-46B7-4713-92C7-52F78803F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>
              <a:extLst>
                <a:ext uri="{FF2B5EF4-FFF2-40B4-BE49-F238E27FC236}">
                  <a16:creationId xmlns="" xmlns:a16="http://schemas.microsoft.com/office/drawing/2014/main" id="{5C3F00A7-84A8-4577-AC67-811B6EA60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>
              <a:extLst>
                <a:ext uri="{FF2B5EF4-FFF2-40B4-BE49-F238E27FC236}">
                  <a16:creationId xmlns="" xmlns:a16="http://schemas.microsoft.com/office/drawing/2014/main" id="{0CDEF00F-9701-4C3D-A2C8-ACA933128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>
              <a:extLst>
                <a:ext uri="{FF2B5EF4-FFF2-40B4-BE49-F238E27FC236}">
                  <a16:creationId xmlns="" xmlns:a16="http://schemas.microsoft.com/office/drawing/2014/main" id="{9A508807-16BD-4C3C-9094-DCD854DD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>
              <a:extLst>
                <a:ext uri="{FF2B5EF4-FFF2-40B4-BE49-F238E27FC236}">
                  <a16:creationId xmlns="" xmlns:a16="http://schemas.microsoft.com/office/drawing/2014/main" id="{81099016-05BA-423F-8EE9-6D005715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>
              <a:extLst>
                <a:ext uri="{FF2B5EF4-FFF2-40B4-BE49-F238E27FC236}">
                  <a16:creationId xmlns="" xmlns:a16="http://schemas.microsoft.com/office/drawing/2014/main" id="{0DDF90C2-2ACC-4908-A5C7-41B25079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>
              <a:extLst>
                <a:ext uri="{FF2B5EF4-FFF2-40B4-BE49-F238E27FC236}">
                  <a16:creationId xmlns="" xmlns:a16="http://schemas.microsoft.com/office/drawing/2014/main" id="{689687F5-1CD5-43BD-9963-5ED5D2BD4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>
              <a:extLst>
                <a:ext uri="{FF2B5EF4-FFF2-40B4-BE49-F238E27FC236}">
                  <a16:creationId xmlns="" xmlns:a16="http://schemas.microsoft.com/office/drawing/2014/main" id="{4E9BD9EC-BF53-4B6F-916C-26EBECBE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>
              <a:extLst>
                <a:ext uri="{FF2B5EF4-FFF2-40B4-BE49-F238E27FC236}">
                  <a16:creationId xmlns="" xmlns:a16="http://schemas.microsoft.com/office/drawing/2014/main" id="{A79B59EC-5DE3-4596-AE4F-F4F25784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>
              <a:extLst>
                <a:ext uri="{FF2B5EF4-FFF2-40B4-BE49-F238E27FC236}">
                  <a16:creationId xmlns="" xmlns:a16="http://schemas.microsoft.com/office/drawing/2014/main" id="{FA6CD749-5E58-4EAF-B728-3D2C4AA0C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>
              <a:extLst>
                <a:ext uri="{FF2B5EF4-FFF2-40B4-BE49-F238E27FC236}">
                  <a16:creationId xmlns="" xmlns:a16="http://schemas.microsoft.com/office/drawing/2014/main" id="{F0A10222-FB7D-44E2-B74E-C011BFF4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>
              <a:extLst>
                <a:ext uri="{FF2B5EF4-FFF2-40B4-BE49-F238E27FC236}">
                  <a16:creationId xmlns="" xmlns:a16="http://schemas.microsoft.com/office/drawing/2014/main" id="{42522978-3572-40F3-B52E-103C0596D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>
              <a:extLst>
                <a:ext uri="{FF2B5EF4-FFF2-40B4-BE49-F238E27FC236}">
                  <a16:creationId xmlns="" xmlns:a16="http://schemas.microsoft.com/office/drawing/2014/main" id="{33ED64AF-C370-4A18-A45C-36275579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>
              <a:extLst>
                <a:ext uri="{FF2B5EF4-FFF2-40B4-BE49-F238E27FC236}">
                  <a16:creationId xmlns="" xmlns:a16="http://schemas.microsoft.com/office/drawing/2014/main" id="{6556FFBF-B354-4229-B9EC-1C9C123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>
              <a:extLst>
                <a:ext uri="{FF2B5EF4-FFF2-40B4-BE49-F238E27FC236}">
                  <a16:creationId xmlns="" xmlns:a16="http://schemas.microsoft.com/office/drawing/2014/main" id="{019777B0-5834-4C16-80C2-8AD4EEE6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>
              <a:extLst>
                <a:ext uri="{FF2B5EF4-FFF2-40B4-BE49-F238E27FC236}">
                  <a16:creationId xmlns="" xmlns:a16="http://schemas.microsoft.com/office/drawing/2014/main" id="{C1EF3B88-2B08-4077-AD9A-D1222775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>
              <a:extLst>
                <a:ext uri="{FF2B5EF4-FFF2-40B4-BE49-F238E27FC236}">
                  <a16:creationId xmlns="" xmlns:a16="http://schemas.microsoft.com/office/drawing/2014/main" id="{E6D6B753-A70D-43D1-A32C-FE0275596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>
              <a:extLst>
                <a:ext uri="{FF2B5EF4-FFF2-40B4-BE49-F238E27FC236}">
                  <a16:creationId xmlns="" xmlns:a16="http://schemas.microsoft.com/office/drawing/2014/main" id="{0D6E6424-AE38-4329-ABCB-0CEB857E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>
              <a:extLst>
                <a:ext uri="{FF2B5EF4-FFF2-40B4-BE49-F238E27FC236}">
                  <a16:creationId xmlns="" xmlns:a16="http://schemas.microsoft.com/office/drawing/2014/main" id="{A862E4FE-DB2F-440D-A9A9-4A30117C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>
              <a:extLst>
                <a:ext uri="{FF2B5EF4-FFF2-40B4-BE49-F238E27FC236}">
                  <a16:creationId xmlns="" xmlns:a16="http://schemas.microsoft.com/office/drawing/2014/main" id="{2DA181A0-E758-4DF1-84C7-83F22647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>
              <a:extLst>
                <a:ext uri="{FF2B5EF4-FFF2-40B4-BE49-F238E27FC236}">
                  <a16:creationId xmlns="" xmlns:a16="http://schemas.microsoft.com/office/drawing/2014/main" id="{ACD700D7-39FC-4EB0-A1E3-532442E62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>
              <a:extLst>
                <a:ext uri="{FF2B5EF4-FFF2-40B4-BE49-F238E27FC236}">
                  <a16:creationId xmlns="" xmlns:a16="http://schemas.microsoft.com/office/drawing/2014/main" id="{78855E96-95F9-4A15-BEEB-F4C15E9E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282419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759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0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55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929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5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4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84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1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CI_ppt_edits_lakes2.jpg">
            <a:extLst>
              <a:ext uri="{FF2B5EF4-FFF2-40B4-BE49-F238E27FC236}">
                <a16:creationId xmlns="" xmlns:a16="http://schemas.microsoft.com/office/drawing/2014/main" id="{31B286BA-9FC0-48AE-9B76-C0BAAA3A21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D1E4905F-D81A-4C11-86C7-C320A51F4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 Box DG">
            <a:extLst>
              <a:ext uri="{FF2B5EF4-FFF2-40B4-BE49-F238E27FC236}">
                <a16:creationId xmlns="" xmlns:a16="http://schemas.microsoft.com/office/drawing/2014/main" id="{3CD5F35E-E1AE-47DF-AF3A-7315296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>
            <a:extLst>
              <a:ext uri="{FF2B5EF4-FFF2-40B4-BE49-F238E27FC236}">
                <a16:creationId xmlns="" xmlns:a16="http://schemas.microsoft.com/office/drawing/2014/main" id="{6DE6176A-D909-4FE2-928B-41790B2C3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/>
              <a:t>Modifiez le style du titre</a:t>
            </a:r>
            <a:endParaRPr lang="en-GB" altLang="en-US"/>
          </a:p>
        </p:txBody>
      </p:sp>
      <p:pic>
        <p:nvPicPr>
          <p:cNvPr id="1030" name="Picture 11" descr="PPT_Footer.jpg">
            <a:extLst>
              <a:ext uri="{FF2B5EF4-FFF2-40B4-BE49-F238E27FC236}">
                <a16:creationId xmlns="" xmlns:a16="http://schemas.microsoft.com/office/drawing/2014/main" id="{799A4540-03BE-439E-824F-584324BF0F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>
            <a:extLst>
              <a:ext uri="{FF2B5EF4-FFF2-40B4-BE49-F238E27FC236}">
                <a16:creationId xmlns="" xmlns:a16="http://schemas.microsoft.com/office/drawing/2014/main" id="{C66FE843-A08B-406C-89BC-3A288FEB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>
            <a:extLst>
              <a:ext uri="{FF2B5EF4-FFF2-40B4-BE49-F238E27FC236}">
                <a16:creationId xmlns="" xmlns:a16="http://schemas.microsoft.com/office/drawing/2014/main" id="{CA224B44-D0A6-4457-BC02-B0A5FA77A3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ESA | 01/01/2016 | Slide  </a:t>
            </a:r>
            <a:fld id="{214FC5A5-B0A8-44D7-86C1-C282987B1AEE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>
            <a:extLst>
              <a:ext uri="{FF2B5EF4-FFF2-40B4-BE49-F238E27FC236}">
                <a16:creationId xmlns="" xmlns:a16="http://schemas.microsoft.com/office/drawing/2014/main" id="{6A298DCC-DD97-4457-BC21-FA62297E6BF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>
              <a:extLst>
                <a:ext uri="{FF2B5EF4-FFF2-40B4-BE49-F238E27FC236}">
                  <a16:creationId xmlns="" xmlns:a16="http://schemas.microsoft.com/office/drawing/2014/main" id="{5779B663-9400-4B27-835B-FAB309E59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>
              <a:extLst>
                <a:ext uri="{FF2B5EF4-FFF2-40B4-BE49-F238E27FC236}">
                  <a16:creationId xmlns="" xmlns:a16="http://schemas.microsoft.com/office/drawing/2014/main" id="{555B9FA7-AD90-4DCC-8140-E619E4264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>
              <a:extLst>
                <a:ext uri="{FF2B5EF4-FFF2-40B4-BE49-F238E27FC236}">
                  <a16:creationId xmlns="" xmlns:a16="http://schemas.microsoft.com/office/drawing/2014/main" id="{8C700DC4-7B69-4E2E-867B-F456B26D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>
              <a:extLst>
                <a:ext uri="{FF2B5EF4-FFF2-40B4-BE49-F238E27FC236}">
                  <a16:creationId xmlns="" xmlns:a16="http://schemas.microsoft.com/office/drawing/2014/main" id="{30AAA188-6356-48B4-84F5-12C79345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>
              <a:extLst>
                <a:ext uri="{FF2B5EF4-FFF2-40B4-BE49-F238E27FC236}">
                  <a16:creationId xmlns="" xmlns:a16="http://schemas.microsoft.com/office/drawing/2014/main" id="{72B85A54-3F86-4FA9-A43A-59E7CF818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>
              <a:extLst>
                <a:ext uri="{FF2B5EF4-FFF2-40B4-BE49-F238E27FC236}">
                  <a16:creationId xmlns="" xmlns:a16="http://schemas.microsoft.com/office/drawing/2014/main" id="{0466A444-6429-47F8-8189-CB1DC7EB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>
              <a:extLst>
                <a:ext uri="{FF2B5EF4-FFF2-40B4-BE49-F238E27FC236}">
                  <a16:creationId xmlns="" xmlns:a16="http://schemas.microsoft.com/office/drawing/2014/main" id="{AF7A823E-AADD-4C9F-ABA0-B66F22DD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>
              <a:extLst>
                <a:ext uri="{FF2B5EF4-FFF2-40B4-BE49-F238E27FC236}">
                  <a16:creationId xmlns="" xmlns:a16="http://schemas.microsoft.com/office/drawing/2014/main" id="{5BDAE304-2889-40B1-9B1F-8ACF8976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>
              <a:extLst>
                <a:ext uri="{FF2B5EF4-FFF2-40B4-BE49-F238E27FC236}">
                  <a16:creationId xmlns="" xmlns:a16="http://schemas.microsoft.com/office/drawing/2014/main" id="{520CB79C-F72B-47DB-B45E-F8B31666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>
              <a:extLst>
                <a:ext uri="{FF2B5EF4-FFF2-40B4-BE49-F238E27FC236}">
                  <a16:creationId xmlns="" xmlns:a16="http://schemas.microsoft.com/office/drawing/2014/main" id="{9EEDD713-1B99-43E1-80DD-8A18BFB3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>
              <a:extLst>
                <a:ext uri="{FF2B5EF4-FFF2-40B4-BE49-F238E27FC236}">
                  <a16:creationId xmlns="" xmlns:a16="http://schemas.microsoft.com/office/drawing/2014/main" id="{CC0AD001-7CEB-405D-BB25-DBDAB281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>
              <a:extLst>
                <a:ext uri="{FF2B5EF4-FFF2-40B4-BE49-F238E27FC236}">
                  <a16:creationId xmlns="" xmlns:a16="http://schemas.microsoft.com/office/drawing/2014/main" id="{FBCECA50-7EEC-41F7-A3C7-4C4F0D897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>
              <a:extLst>
                <a:ext uri="{FF2B5EF4-FFF2-40B4-BE49-F238E27FC236}">
                  <a16:creationId xmlns="" xmlns:a16="http://schemas.microsoft.com/office/drawing/2014/main" id="{DDBD1532-38DB-4D1E-B212-212EE031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>
              <a:extLst>
                <a:ext uri="{FF2B5EF4-FFF2-40B4-BE49-F238E27FC236}">
                  <a16:creationId xmlns="" xmlns:a16="http://schemas.microsoft.com/office/drawing/2014/main" id="{AB27E5B8-4F85-4FD0-BDBF-CA8632478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>
              <a:extLst>
                <a:ext uri="{FF2B5EF4-FFF2-40B4-BE49-F238E27FC236}">
                  <a16:creationId xmlns="" xmlns:a16="http://schemas.microsoft.com/office/drawing/2014/main" id="{048DAD5A-DA82-411F-B04E-A41FBE85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>
              <a:extLst>
                <a:ext uri="{FF2B5EF4-FFF2-40B4-BE49-F238E27FC236}">
                  <a16:creationId xmlns="" xmlns:a16="http://schemas.microsoft.com/office/drawing/2014/main" id="{8F1BFDDC-8B99-4BA4-832C-EB0566B86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>
              <a:extLst>
                <a:ext uri="{FF2B5EF4-FFF2-40B4-BE49-F238E27FC236}">
                  <a16:creationId xmlns="" xmlns:a16="http://schemas.microsoft.com/office/drawing/2014/main" id="{F0D4E301-7AF7-477A-9BD9-429BCAD7C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>
              <a:extLst>
                <a:ext uri="{FF2B5EF4-FFF2-40B4-BE49-F238E27FC236}">
                  <a16:creationId xmlns="" xmlns:a16="http://schemas.microsoft.com/office/drawing/2014/main" id="{D504D812-E16D-45BD-BC34-61386FEE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>
              <a:extLst>
                <a:ext uri="{FF2B5EF4-FFF2-40B4-BE49-F238E27FC236}">
                  <a16:creationId xmlns="" xmlns:a16="http://schemas.microsoft.com/office/drawing/2014/main" id="{51BB1D3F-DB14-43A0-A584-8EA3A4DB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>
              <a:extLst>
                <a:ext uri="{FF2B5EF4-FFF2-40B4-BE49-F238E27FC236}">
                  <a16:creationId xmlns="" xmlns:a16="http://schemas.microsoft.com/office/drawing/2014/main" id="{96B9A208-B396-46D6-8D75-B87BF344A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>
              <a:extLst>
                <a:ext uri="{FF2B5EF4-FFF2-40B4-BE49-F238E27FC236}">
                  <a16:creationId xmlns="" xmlns:a16="http://schemas.microsoft.com/office/drawing/2014/main" id="{ACCCD067-53BF-44C9-86B9-AD8EEC4C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>
              <a:extLst>
                <a:ext uri="{FF2B5EF4-FFF2-40B4-BE49-F238E27FC236}">
                  <a16:creationId xmlns="" xmlns:a16="http://schemas.microsoft.com/office/drawing/2014/main" id="{B7689886-7018-4FAD-B8D3-C2CCABEF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>
              <a:extLst>
                <a:ext uri="{FF2B5EF4-FFF2-40B4-BE49-F238E27FC236}">
                  <a16:creationId xmlns="" xmlns:a16="http://schemas.microsoft.com/office/drawing/2014/main" id="{04A7C45D-92DE-450B-9D53-A422DCD2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>
              <a:extLst>
                <a:ext uri="{FF2B5EF4-FFF2-40B4-BE49-F238E27FC236}">
                  <a16:creationId xmlns="" xmlns:a16="http://schemas.microsoft.com/office/drawing/2014/main" id="{F3BB7E4B-940B-46EE-84FD-3CA100F8C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>
            <a:extLst>
              <a:ext uri="{FF2B5EF4-FFF2-40B4-BE49-F238E27FC236}">
                <a16:creationId xmlns="" xmlns:a16="http://schemas.microsoft.com/office/drawing/2014/main" id="{3566468D-7346-4D4A-888A-B0500B97058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="" xmlns:a16="http://schemas.microsoft.com/office/drawing/2014/main" id="{E1616CA5-71F6-4E77-948B-9E34E717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78000"/>
            <a:ext cx="7972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Lake ECVs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="" xmlns:a16="http://schemas.microsoft.com/office/drawing/2014/main" id="{820512CF-558A-4AF2-8EF2-55599863354A}"/>
              </a:ext>
            </a:extLst>
          </p:cNvPr>
          <p:cNvGrpSpPr/>
          <p:nvPr/>
        </p:nvGrpSpPr>
        <p:grpSpPr>
          <a:xfrm>
            <a:off x="2194560" y="3474720"/>
            <a:ext cx="6824311" cy="1208120"/>
            <a:chOff x="1123950" y="2066925"/>
            <a:chExt cx="7038975" cy="1362075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4FD02C7-3641-4B8B-ACA6-78FFB4415142}"/>
                </a:ext>
              </a:extLst>
            </p:cNvPr>
            <p:cNvSpPr/>
            <p:nvPr/>
          </p:nvSpPr>
          <p:spPr>
            <a:xfrm>
              <a:off x="1123950" y="2066925"/>
              <a:ext cx="7038975" cy="1362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="" xmlns:a16="http://schemas.microsoft.com/office/drawing/2014/main" id="{7D1AC866-4A3B-4BB7-8391-00FE79F84D8E}"/>
                </a:ext>
              </a:extLst>
            </p:cNvPr>
            <p:cNvGrpSpPr/>
            <p:nvPr/>
          </p:nvGrpSpPr>
          <p:grpSpPr>
            <a:xfrm>
              <a:off x="1200626" y="2182639"/>
              <a:ext cx="6797836" cy="1162816"/>
              <a:chOff x="1200626" y="2182639"/>
              <a:chExt cx="6797836" cy="1162816"/>
            </a:xfrm>
            <a:solidFill>
              <a:schemeClr val="bg1"/>
            </a:solidFill>
          </p:grpSpPr>
          <p:grpSp>
            <p:nvGrpSpPr>
              <p:cNvPr id="50" name="Groupe 49">
                <a:extLst>
                  <a:ext uri="{FF2B5EF4-FFF2-40B4-BE49-F238E27FC236}">
                    <a16:creationId xmlns="" xmlns:a16="http://schemas.microsoft.com/office/drawing/2014/main" id="{58E41BEE-3491-4724-943D-090EE4D90032}"/>
                  </a:ext>
                </a:extLst>
              </p:cNvPr>
              <p:cNvGrpSpPr/>
              <p:nvPr/>
            </p:nvGrpSpPr>
            <p:grpSpPr>
              <a:xfrm>
                <a:off x="1200626" y="2182639"/>
                <a:ext cx="6797836" cy="1099018"/>
                <a:chOff x="1200626" y="2182639"/>
                <a:chExt cx="6797836" cy="1099018"/>
              </a:xfrm>
              <a:grpFill/>
            </p:grpSpPr>
            <p:pic>
              <p:nvPicPr>
                <p:cNvPr id="52" name="Image 51">
                  <a:extLst>
                    <a:ext uri="{FF2B5EF4-FFF2-40B4-BE49-F238E27FC236}">
                      <a16:creationId xmlns="" xmlns:a16="http://schemas.microsoft.com/office/drawing/2014/main" id="{61204135-C8F5-4F60-8594-02D4FB5B72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814" y="2350252"/>
                  <a:ext cx="506004" cy="4503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3" name="Image 52">
                  <a:extLst>
                    <a:ext uri="{FF2B5EF4-FFF2-40B4-BE49-F238E27FC236}">
                      <a16:creationId xmlns="" xmlns:a16="http://schemas.microsoft.com/office/drawing/2014/main" id="{04EEFFFC-4E3A-42C2-ACA2-63DBA1C76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4662" y="2216710"/>
                  <a:ext cx="637748" cy="67481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4" name="Image 53">
                  <a:extLst>
                    <a:ext uri="{FF2B5EF4-FFF2-40B4-BE49-F238E27FC236}">
                      <a16:creationId xmlns="" xmlns:a16="http://schemas.microsoft.com/office/drawing/2014/main" id="{AF069D96-B8A7-4807-89AD-C5462FA0B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0626" y="2923865"/>
                  <a:ext cx="1376918" cy="35779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5" name="Image 54">
                  <a:extLst>
                    <a:ext uri="{FF2B5EF4-FFF2-40B4-BE49-F238E27FC236}">
                      <a16:creationId xmlns="" xmlns:a16="http://schemas.microsoft.com/office/drawing/2014/main" id="{A174FAD5-69EA-4413-9C5B-D43758B449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3587" y="2938870"/>
                  <a:ext cx="964109" cy="33058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6" name="Image 55">
                  <a:extLst>
                    <a:ext uri="{FF2B5EF4-FFF2-40B4-BE49-F238E27FC236}">
                      <a16:creationId xmlns="" xmlns:a16="http://schemas.microsoft.com/office/drawing/2014/main" id="{9997E8B9-1428-45F0-AE70-BF5C50ED89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5801" y="2261512"/>
                  <a:ext cx="735607" cy="53909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Image 56">
                  <a:extLst>
                    <a:ext uri="{FF2B5EF4-FFF2-40B4-BE49-F238E27FC236}">
                      <a16:creationId xmlns="" xmlns:a16="http://schemas.microsoft.com/office/drawing/2014/main" id="{8F49FF46-4541-4686-A587-872903FA3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8057" y="2300258"/>
                  <a:ext cx="743550" cy="47369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8" name="Image 57">
                  <a:extLst>
                    <a:ext uri="{FF2B5EF4-FFF2-40B4-BE49-F238E27FC236}">
                      <a16:creationId xmlns="" xmlns:a16="http://schemas.microsoft.com/office/drawing/2014/main" id="{0A500025-7FB4-456E-93D0-958412B296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6547" y="2184373"/>
                  <a:ext cx="1088883" cy="70715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9" name="Image 58">
                  <a:extLst>
                    <a:ext uri="{FF2B5EF4-FFF2-40B4-BE49-F238E27FC236}">
                      <a16:creationId xmlns="" xmlns:a16="http://schemas.microsoft.com/office/drawing/2014/main" id="{9C5F4FF7-5392-4233-98ED-25D6AA3D7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37" b="19757"/>
                <a:stretch/>
              </p:blipFill>
              <p:spPr>
                <a:xfrm>
                  <a:off x="6390116" y="2854447"/>
                  <a:ext cx="1608346" cy="42721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0" name="Image 59">
                  <a:extLst>
                    <a:ext uri="{FF2B5EF4-FFF2-40B4-BE49-F238E27FC236}">
                      <a16:creationId xmlns="" xmlns:a16="http://schemas.microsoft.com/office/drawing/2014/main" id="{5E642B51-3FDD-4BFD-B4C9-A32E2A3176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16283" y="2867893"/>
                  <a:ext cx="1177757" cy="37569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1" name="Image 60">
                  <a:extLst>
                    <a:ext uri="{FF2B5EF4-FFF2-40B4-BE49-F238E27FC236}">
                      <a16:creationId xmlns="" xmlns:a16="http://schemas.microsoft.com/office/drawing/2014/main" id="{92B74318-4806-46B9-A2B6-E9C05348C0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95" r="20867"/>
                <a:stretch/>
              </p:blipFill>
              <p:spPr>
                <a:xfrm>
                  <a:off x="7321271" y="2182639"/>
                  <a:ext cx="545749" cy="7327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2" name="Image 61">
                  <a:extLst>
                    <a:ext uri="{FF2B5EF4-FFF2-40B4-BE49-F238E27FC236}">
                      <a16:creationId xmlns="" xmlns:a16="http://schemas.microsoft.com/office/drawing/2014/main" id="{67C4248E-E6DC-4861-8F40-C4A4EA5AF5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4208" y="2209080"/>
                  <a:ext cx="552450" cy="58456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51" name="Image 50">
                <a:extLst>
                  <a:ext uri="{FF2B5EF4-FFF2-40B4-BE49-F238E27FC236}">
                    <a16:creationId xmlns="" xmlns:a16="http://schemas.microsoft.com/office/drawing/2014/main" id="{A56ED3B1-1D01-42BA-BD56-B08C18CCA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4211" y="2714414"/>
                <a:ext cx="1069765" cy="631041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417" y="2332782"/>
            <a:ext cx="7948800" cy="904478"/>
          </a:xfrm>
        </p:spPr>
        <p:txBody>
          <a:bodyPr/>
          <a:lstStyle/>
          <a:p>
            <a:r>
              <a:rPr lang="en-GB" sz="1400" dirty="0" smtClean="0">
                <a:solidFill>
                  <a:schemeClr val="bg1"/>
                </a:solidFill>
              </a:rPr>
              <a:t>Stefan Simis (PML), Jean-Francois Cretaux (LEGOS), Claudia </a:t>
            </a:r>
            <a:r>
              <a:rPr lang="en-GB" sz="1400" dirty="0" err="1" smtClean="0">
                <a:solidFill>
                  <a:schemeClr val="bg1"/>
                </a:solidFill>
              </a:rPr>
              <a:t>Giardino</a:t>
            </a:r>
            <a:r>
              <a:rPr lang="en-GB" sz="1400" dirty="0" smtClean="0">
                <a:solidFill>
                  <a:schemeClr val="bg1"/>
                </a:solidFill>
              </a:rPr>
              <a:t> (CNR), Chris Merchant (Reading), </a:t>
            </a:r>
            <a:r>
              <a:rPr lang="en-GB" sz="1400" dirty="0" err="1" smtClean="0">
                <a:solidFill>
                  <a:schemeClr val="bg1"/>
                </a:solidFill>
              </a:rPr>
              <a:t>Herve</a:t>
            </a:r>
            <a:r>
              <a:rPr lang="en-GB" sz="1400" dirty="0" smtClean="0">
                <a:solidFill>
                  <a:schemeClr val="bg1"/>
                </a:solidFill>
              </a:rPr>
              <a:t> Yesou (SERTIT), Claude Duguay (H2O Geomatics)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Summary questions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2913" algn="l"/>
              </a:tabLst>
            </a:pPr>
            <a:r>
              <a:rPr lang="en-GB" sz="1400" i="1" dirty="0"/>
              <a:t>What data are you producing, and when?</a:t>
            </a:r>
            <a:endParaRPr lang="en-GB" sz="1400" dirty="0"/>
          </a:p>
          <a:p>
            <a:pPr>
              <a:tabLst>
                <a:tab pos="442913" algn="l"/>
              </a:tabLst>
            </a:pPr>
            <a:r>
              <a:rPr lang="en-GB" sz="1400" i="1" dirty="0"/>
              <a:t>	</a:t>
            </a:r>
            <a:r>
              <a:rPr lang="en-GB" sz="1400" i="1" dirty="0" smtClean="0"/>
              <a:t>V1: M12 (end 2019) – all variables, limited </a:t>
            </a:r>
            <a:r>
              <a:rPr lang="en-GB" sz="1400" i="1" dirty="0" smtClean="0"/>
              <a:t>(10s-100s) common </a:t>
            </a:r>
            <a:r>
              <a:rPr lang="en-GB" sz="1400" i="1" dirty="0" smtClean="0"/>
              <a:t>lake coverage</a:t>
            </a:r>
          </a:p>
          <a:p>
            <a:pPr>
              <a:tabLst>
                <a:tab pos="442913" algn="l"/>
              </a:tabLst>
            </a:pPr>
            <a:r>
              <a:rPr lang="en-GB" sz="1400" i="1" dirty="0"/>
              <a:t>	</a:t>
            </a:r>
            <a:r>
              <a:rPr lang="en-GB" sz="1400" i="1" dirty="0" smtClean="0"/>
              <a:t>v2: M27 (spring 2021) – extended coverage </a:t>
            </a:r>
            <a:r>
              <a:rPr lang="en-GB" sz="1400" i="1" dirty="0" smtClean="0"/>
              <a:t>(1000s) and </a:t>
            </a:r>
            <a:r>
              <a:rPr lang="en-GB" sz="1400" i="1" dirty="0" smtClean="0"/>
              <a:t>harmonization</a:t>
            </a:r>
            <a:endParaRPr lang="en-GB" sz="1400" i="1" dirty="0"/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endParaRPr lang="en-GB" sz="1400" dirty="0" smtClean="0"/>
          </a:p>
          <a:p>
            <a:pPr>
              <a:tabLst>
                <a:tab pos="442913" algn="l"/>
              </a:tabLst>
            </a:pPr>
            <a:r>
              <a:rPr lang="en-GB" sz="1400" i="1" dirty="0"/>
              <a:t>What are your data needs for ECMWF reanalysis data</a:t>
            </a:r>
            <a:r>
              <a:rPr lang="en-GB" sz="1400" i="1" dirty="0" smtClean="0"/>
              <a:t>?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r>
              <a:rPr lang="en-GB" sz="1400" dirty="0" smtClean="0"/>
              <a:t>This has not been discussed yet</a:t>
            </a:r>
          </a:p>
          <a:p>
            <a:pPr marL="442913" indent="-442913">
              <a:tabLst>
                <a:tab pos="442913" algn="l"/>
              </a:tabLst>
            </a:pPr>
            <a:endParaRPr lang="en-GB" sz="1400" dirty="0"/>
          </a:p>
          <a:p>
            <a:pPr marL="442913" indent="-442913">
              <a:tabLst>
                <a:tab pos="442913" algn="l"/>
              </a:tabLst>
            </a:pPr>
            <a:r>
              <a:rPr lang="en-GB" sz="1400" i="1" dirty="0"/>
              <a:t>How will you know if your CRG work is complementary with CMUG research</a:t>
            </a:r>
            <a:r>
              <a:rPr lang="en-GB" sz="1400" i="1" dirty="0" smtClean="0"/>
              <a:t>?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r>
              <a:rPr lang="en-GB" sz="1400" dirty="0" smtClean="0"/>
              <a:t>We expect that inland water focus may yet be limited in CMUG and we are here to help. </a:t>
            </a:r>
            <a:endParaRPr lang="en-GB" sz="1400" dirty="0"/>
          </a:p>
          <a:p>
            <a:pPr marL="442913" indent="-442913">
              <a:tabLst>
                <a:tab pos="442913" algn="l"/>
              </a:tabLst>
            </a:pPr>
            <a:endParaRPr lang="en-GB" sz="1400" dirty="0"/>
          </a:p>
          <a:p>
            <a:pPr marL="442913" indent="-442913">
              <a:tabLst>
                <a:tab pos="442913" algn="l"/>
              </a:tabLst>
            </a:pPr>
            <a:r>
              <a:rPr lang="en-GB" sz="1400" i="1" dirty="0" smtClean="0"/>
              <a:t>What </a:t>
            </a:r>
            <a:r>
              <a:rPr lang="en-GB" sz="1400" i="1" dirty="0"/>
              <a:t>CCI-relevant meetings do you plan to attend over the next 12 months</a:t>
            </a:r>
            <a:r>
              <a:rPr lang="en-GB" sz="1400" i="1" dirty="0" smtClean="0"/>
              <a:t>?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i="1" dirty="0"/>
              <a:t>	</a:t>
            </a:r>
            <a:r>
              <a:rPr lang="en-GB" sz="1200" i="1" dirty="0" smtClean="0"/>
              <a:t>Collocation</a:t>
            </a:r>
            <a:r>
              <a:rPr lang="en-GB" sz="1200" i="1" dirty="0"/>
              <a:t>, Living Planet, </a:t>
            </a:r>
            <a:r>
              <a:rPr lang="en-GB" sz="1200" i="1" dirty="0" smtClean="0"/>
              <a:t>ASLO, CCI Lakes User meeting in M12 </a:t>
            </a:r>
            <a:r>
              <a:rPr lang="en-GB" sz="1200" i="1" dirty="0" smtClean="0"/>
              <a:t>(Jan 2020?),</a:t>
            </a:r>
            <a:br>
              <a:rPr lang="en-GB" sz="1200" i="1" dirty="0" smtClean="0"/>
            </a:br>
            <a:r>
              <a:rPr lang="en-GB" sz="1200" i="1" dirty="0" smtClean="0"/>
              <a:t>"Parameterization </a:t>
            </a:r>
            <a:r>
              <a:rPr lang="en-GB" sz="1200" i="1" dirty="0"/>
              <a:t>of Lakes in NWP and Climate </a:t>
            </a:r>
            <a:r>
              <a:rPr lang="en-GB" sz="1200" i="1" dirty="0" smtClean="0"/>
              <a:t>Modelling“, Toulouse 21-25 Oct 2019</a:t>
            </a:r>
            <a:r>
              <a:rPr lang="en-GB" sz="1200" i="1" dirty="0"/>
              <a:t>.</a:t>
            </a:r>
          </a:p>
          <a:p>
            <a:pPr marL="442913" indent="-442913">
              <a:tabLst>
                <a:tab pos="442913" algn="l"/>
              </a:tabLst>
            </a:pP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="" xmlns:a16="http://schemas.microsoft.com/office/drawing/2014/main" id="{D65F8B2D-A102-4A54-98EA-3C9897AEDDDD}"/>
              </a:ext>
            </a:extLst>
          </p:cNvPr>
          <p:cNvGrpSpPr/>
          <p:nvPr/>
        </p:nvGrpSpPr>
        <p:grpSpPr>
          <a:xfrm>
            <a:off x="1147682" y="3356921"/>
            <a:ext cx="6797836" cy="1162816"/>
            <a:chOff x="1200626" y="2182639"/>
            <a:chExt cx="6797836" cy="1162816"/>
          </a:xfrm>
        </p:grpSpPr>
        <p:grpSp>
          <p:nvGrpSpPr>
            <p:cNvPr id="18" name="Groupe 17">
              <a:extLst>
                <a:ext uri="{FF2B5EF4-FFF2-40B4-BE49-F238E27FC236}">
                  <a16:creationId xmlns="" xmlns:a16="http://schemas.microsoft.com/office/drawing/2014/main" id="{2ED0AEEA-CD4A-4F7C-ADD7-691E960CB4DA}"/>
                </a:ext>
              </a:extLst>
            </p:cNvPr>
            <p:cNvGrpSpPr/>
            <p:nvPr/>
          </p:nvGrpSpPr>
          <p:grpSpPr>
            <a:xfrm>
              <a:off x="1200626" y="2182639"/>
              <a:ext cx="6797836" cy="1099018"/>
              <a:chOff x="1200626" y="2182639"/>
              <a:chExt cx="6797836" cy="1099018"/>
            </a:xfrm>
          </p:grpSpPr>
          <p:pic>
            <p:nvPicPr>
              <p:cNvPr id="20" name="Image 19">
                <a:extLst>
                  <a:ext uri="{FF2B5EF4-FFF2-40B4-BE49-F238E27FC236}">
                    <a16:creationId xmlns="" xmlns:a16="http://schemas.microsoft.com/office/drawing/2014/main" id="{9E52353D-905A-41BA-9B04-FACE4D1C6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7814" y="2350252"/>
                <a:ext cx="506004" cy="450350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="" xmlns:a16="http://schemas.microsoft.com/office/drawing/2014/main" id="{15B22D69-F775-4F4F-B285-4E423A073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662" y="2216710"/>
                <a:ext cx="637748" cy="674818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="" xmlns:a16="http://schemas.microsoft.com/office/drawing/2014/main" id="{472C12AB-86D7-43C9-98DA-7874572BD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0626" y="2923865"/>
                <a:ext cx="1376918" cy="357792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="" xmlns:a16="http://schemas.microsoft.com/office/drawing/2014/main" id="{B76B2620-A803-4A3A-AD2A-50648915B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587" y="2938870"/>
                <a:ext cx="964109" cy="330580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="" xmlns:a16="http://schemas.microsoft.com/office/drawing/2014/main" id="{DF174792-8A2C-4AAA-B1CA-1EEA496ED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801" y="2261512"/>
                <a:ext cx="735607" cy="539090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="" xmlns:a16="http://schemas.microsoft.com/office/drawing/2014/main" id="{763884A6-911D-4F9E-96D6-1382EA9A2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8057" y="2300258"/>
                <a:ext cx="743550" cy="473695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="" xmlns:a16="http://schemas.microsoft.com/office/drawing/2014/main" id="{60124E10-9092-4266-B0C7-D2B26941E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547" y="2184373"/>
                <a:ext cx="1088883" cy="707155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="" xmlns:a16="http://schemas.microsoft.com/office/drawing/2014/main" id="{5BB4F3F7-CF74-4A41-B2B7-77BFADB25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037" b="19757"/>
              <a:stretch/>
            </p:blipFill>
            <p:spPr>
              <a:xfrm>
                <a:off x="6390116" y="2854447"/>
                <a:ext cx="1608346" cy="427210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="" xmlns:a16="http://schemas.microsoft.com/office/drawing/2014/main" id="{40E86D57-12E4-4811-BE1A-6812E530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6283" y="2867893"/>
                <a:ext cx="1177757" cy="375697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="" xmlns:a16="http://schemas.microsoft.com/office/drawing/2014/main" id="{E8EEBA70-CA7A-486D-8967-13FF81818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5" r="20867"/>
              <a:stretch/>
            </p:blipFill>
            <p:spPr>
              <a:xfrm>
                <a:off x="7321271" y="2182639"/>
                <a:ext cx="545749" cy="732717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="" xmlns:a16="http://schemas.microsoft.com/office/drawing/2014/main" id="{56693C49-B1B2-4D26-8D15-AADBBF15B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208" y="2209080"/>
                <a:ext cx="552450" cy="584562"/>
              </a:xfrm>
              <a:prstGeom prst="rect">
                <a:avLst/>
              </a:prstGeom>
            </p:spPr>
          </p:pic>
        </p:grpSp>
        <p:pic>
          <p:nvPicPr>
            <p:cNvPr id="19" name="Image 18">
              <a:extLst>
                <a:ext uri="{FF2B5EF4-FFF2-40B4-BE49-F238E27FC236}">
                  <a16:creationId xmlns="" xmlns:a16="http://schemas.microsoft.com/office/drawing/2014/main" id="{501A4601-EBA0-4ECF-BEB1-7A5A8BFC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211" y="2714414"/>
              <a:ext cx="1069765" cy="63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Lakes and climate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Study</a:t>
            </a: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Lakes are integrators of catchment change </a:t>
            </a:r>
          </a:p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Lakes are sentinels of climate change</a:t>
            </a:r>
          </a:p>
          <a:p>
            <a:pPr indent="-342900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Protect</a:t>
            </a:r>
          </a:p>
          <a:p>
            <a:pPr indent="-342900"/>
            <a:r>
              <a:rPr lang="en-GB" altLang="en-US" dirty="0" smtClean="0">
                <a:latin typeface="Verdana" panose="020B0604030504040204" pitchFamily="34" charset="0"/>
              </a:rPr>
              <a:t>Lakes </a:t>
            </a:r>
            <a:r>
              <a:rPr lang="en-GB" altLang="en-US" dirty="0">
                <a:latin typeface="Verdana" panose="020B0604030504040204" pitchFamily="34" charset="0"/>
              </a:rPr>
              <a:t>are </a:t>
            </a:r>
            <a:r>
              <a:rPr lang="en-GB" altLang="en-US" dirty="0" smtClean="0">
                <a:latin typeface="Verdana" panose="020B0604030504040204" pitchFamily="34" charset="0"/>
              </a:rPr>
              <a:t>disappearing</a:t>
            </a:r>
            <a:r>
              <a:rPr lang="en-GB" altLang="en-US" baseline="30000" dirty="0" smtClean="0">
                <a:latin typeface="Verdana" panose="020B0604030504040204" pitchFamily="34" charset="0"/>
              </a:rPr>
              <a:t>*</a:t>
            </a:r>
            <a:endParaRPr lang="en-GB" altLang="en-US" baseline="30000" dirty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Lakes are degrading</a:t>
            </a:r>
            <a:r>
              <a:rPr lang="en-GB" altLang="en-US" baseline="30000" dirty="0" smtClean="0">
                <a:latin typeface="Verdana" panose="020B0604030504040204" pitchFamily="34" charset="0"/>
              </a:rPr>
              <a:t>**</a:t>
            </a:r>
          </a:p>
          <a:p>
            <a:pPr indent="-342900" eaLnBrk="1" hangingPunct="1"/>
            <a:endParaRPr lang="en-GB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Value</a:t>
            </a: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Lakes provide unique ecosystem services</a:t>
            </a:r>
          </a:p>
          <a:p>
            <a:pPr indent="-342900" eaLnBrk="1" hangingPunct="1"/>
            <a:r>
              <a:rPr lang="en-GB" altLang="en-US" dirty="0" smtClean="0">
                <a:latin typeface="Verdana" panose="020B0604030504040204" pitchFamily="34" charset="0"/>
              </a:rPr>
              <a:t>Lakes have high cultural 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5093" y="2373748"/>
            <a:ext cx="280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117 million lakes</a:t>
            </a:r>
          </a:p>
          <a:p>
            <a:r>
              <a:rPr lang="en-GB" sz="1100" i="1" dirty="0" err="1" smtClean="0"/>
              <a:t>Verpoorter</a:t>
            </a:r>
            <a:r>
              <a:rPr lang="en-GB" sz="1100" i="1" dirty="0" smtClean="0"/>
              <a:t> et al. 2014 GRL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354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Target groups for CCI Lakes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Climate modelers: substitute observations for a number of general assumptions 	in widely used box models (e.g. Flake)</a:t>
            </a:r>
            <a:endParaRPr lang="en-US" altLang="en-US" dirty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</a:t>
            </a:r>
            <a:r>
              <a:rPr lang="en-US" altLang="en-US" dirty="0" smtClean="0">
                <a:latin typeface="Verdana" panose="020B0604030504040204" pitchFamily="34" charset="0"/>
              </a:rPr>
              <a:t>scientists addressing local / regional / global change </a:t>
            </a:r>
            <a:br>
              <a:rPr lang="en-US" altLang="en-US" dirty="0" smtClean="0">
                <a:latin typeface="Verdana" panose="020B0604030504040204" pitchFamily="34" charset="0"/>
              </a:rPr>
            </a:br>
            <a:r>
              <a:rPr lang="en-US" altLang="en-US" dirty="0" smtClean="0">
                <a:latin typeface="Verdana" panose="020B0604030504040204" pitchFamily="34" charset="0"/>
              </a:rPr>
              <a:t>	(land use, fisheries, aquaculture, </a:t>
            </a:r>
            <a:r>
              <a:rPr lang="en-US" altLang="en-US" dirty="0" smtClean="0">
                <a:latin typeface="Verdana" panose="020B0604030504040204" pitchFamily="34" charset="0"/>
              </a:rPr>
              <a:t>limnology, hydrology</a:t>
            </a:r>
            <a:r>
              <a:rPr lang="en-US" altLang="en-US" dirty="0" smtClean="0">
                <a:latin typeface="Verdana" panose="020B0604030504040204" pitchFamily="34" charset="0"/>
              </a:rPr>
              <a:t>, </a:t>
            </a:r>
            <a:r>
              <a:rPr lang="en-US" altLang="en-US" dirty="0" smtClean="0">
                <a:latin typeface="Verdana" panose="020B0604030504040204" pitchFamily="34" charset="0"/>
              </a:rPr>
              <a:t>ecology, ...)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Catchment modelers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</a:t>
            </a:r>
            <a:r>
              <a:rPr lang="en-US" altLang="en-US" dirty="0" smtClean="0">
                <a:latin typeface="Verdana" panose="020B0604030504040204" pitchFamily="34" charset="0"/>
              </a:rPr>
              <a:t>state/quality monitoring stakeholders</a:t>
            </a:r>
          </a:p>
          <a:p>
            <a:pPr indent="-34290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dirty="0" smtClean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Project objectives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dirty="0" smtClean="0">
                <a:latin typeface="Verdana" panose="020B0604030504040204" pitchFamily="34" charset="0"/>
              </a:rPr>
              <a:t>Provide the first consistent, longest attainable time-series of the largest possible number of lakes covering all variables under the Lakes ECV</a:t>
            </a:r>
          </a:p>
          <a:p>
            <a:pPr indent="-342900" eaLnBrk="1" hangingPunct="1">
              <a:buFontTx/>
              <a:buChar char="-"/>
            </a:pP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Water Extent &amp; Lake </a:t>
            </a:r>
            <a:r>
              <a:rPr lang="en-US" altLang="en-US" dirty="0" smtClean="0">
                <a:latin typeface="Verdana" panose="020B0604030504040204" pitchFamily="34" charset="0"/>
              </a:rPr>
              <a:t>Level</a:t>
            </a:r>
            <a:endParaRPr lang="en-US" altLang="en-US" sz="1100" dirty="0" smtClean="0">
              <a:latin typeface="Verdana" panose="020B0604030504040204" pitchFamily="34" charset="0"/>
            </a:endParaRP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Ice </a:t>
            </a:r>
            <a:r>
              <a:rPr lang="en-US" altLang="en-US" dirty="0" smtClean="0">
                <a:latin typeface="Verdana" panose="020B0604030504040204" pitchFamily="34" charset="0"/>
              </a:rPr>
              <a:t>Cover</a:t>
            </a:r>
          </a:p>
          <a:p>
            <a:pPr indent="-342900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</a:t>
            </a:r>
            <a:r>
              <a:rPr lang="en-US" altLang="en-US" dirty="0" smtClean="0">
                <a:latin typeface="Verdana" panose="020B0604030504040204" pitchFamily="34" charset="0"/>
              </a:rPr>
              <a:t>Surface Water </a:t>
            </a:r>
            <a:r>
              <a:rPr lang="en-US" altLang="en-US" dirty="0" smtClean="0">
                <a:latin typeface="Verdana" panose="020B0604030504040204" pitchFamily="34" charset="0"/>
              </a:rPr>
              <a:t>Temperature</a:t>
            </a:r>
            <a:endParaRPr lang="en-US" altLang="en-US" dirty="0" smtClean="0">
              <a:latin typeface="Verdana" panose="020B0604030504040204" pitchFamily="34" charset="0"/>
            </a:endParaRPr>
          </a:p>
          <a:p>
            <a:pPr indent="-342900" eaLnBrk="1" hangingPunct="1">
              <a:buFontTx/>
              <a:buChar char="-"/>
            </a:pPr>
            <a:r>
              <a:rPr lang="en-US" altLang="en-US" dirty="0" smtClean="0">
                <a:latin typeface="Verdana" panose="020B0604030504040204" pitchFamily="34" charset="0"/>
              </a:rPr>
              <a:t>Lake Surface Water </a:t>
            </a:r>
            <a:r>
              <a:rPr lang="en-US" altLang="en-US" dirty="0" smtClean="0">
                <a:latin typeface="Verdana" panose="020B0604030504040204" pitchFamily="34" charset="0"/>
              </a:rPr>
              <a:t>Reflectance</a:t>
            </a:r>
          </a:p>
          <a:p>
            <a:pPr indent="-342900" eaLnBrk="1" hangingPunct="1">
              <a:buFontTx/>
              <a:buChar char="-"/>
            </a:pPr>
            <a:endParaRPr lang="en-US" altLang="en-US" sz="1100" dirty="0">
              <a:latin typeface="Verdana" panose="020B0604030504040204" pitchFamily="34" charset="0"/>
            </a:endParaRPr>
          </a:p>
          <a:p>
            <a:pPr marL="1255713" indent="-1255713" defTabSz="1255713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Consistency: 	Lake targets, masks/boundaries, output formats (projection, resolutions), rule-based product checks</a:t>
            </a:r>
          </a:p>
          <a:p>
            <a:pPr marL="1255713" indent="-1255713" defTabSz="1255713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Limitations: 	Observations are not synchronous, revisiting times differ, continuity issues and generational increase in satellite capability</a:t>
            </a:r>
            <a:endParaRPr lang="en-US" altLang="en-US" dirty="0">
              <a:latin typeface="Verdana" panose="020B0604030504040204" pitchFamily="34" charset="0"/>
            </a:endParaRPr>
          </a:p>
          <a:p>
            <a:pPr indent="0"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26" y="1542473"/>
            <a:ext cx="8747125" cy="1745672"/>
            <a:chOff x="168426" y="1542473"/>
            <a:chExt cx="8747125" cy="1745672"/>
          </a:xfrm>
        </p:grpSpPr>
        <p:sp>
          <p:nvSpPr>
            <p:cNvPr id="9" name="TextBox 8"/>
            <p:cNvSpPr txBox="1"/>
            <p:nvPr/>
          </p:nvSpPr>
          <p:spPr>
            <a:xfrm>
              <a:off x="4747493" y="1542473"/>
              <a:ext cx="30171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/>
                <a:t>At least </a:t>
              </a:r>
              <a:r>
                <a:rPr lang="en-GB" sz="1100" b="1" dirty="0" smtClean="0">
                  <a:solidFill>
                    <a:srgbClr val="FF0000"/>
                  </a:solidFill>
                </a:rPr>
                <a:t>21</a:t>
              </a:r>
              <a:r>
                <a:rPr lang="en-GB" sz="1100" b="1" dirty="0" smtClean="0"/>
                <a:t> instruments considered:</a:t>
              </a:r>
              <a:endParaRPr lang="en-GB" sz="1100" b="1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9B5FF329-D772-424F-87E0-6E0B4A2F16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426" y="1804082"/>
              <a:ext cx="8747125" cy="148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-6858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defRPr lang="en-GB" sz="1600" baseline="0">
                  <a:solidFill>
                    <a:schemeClr val="bg2"/>
                  </a:solidFill>
                  <a:latin typeface="Verdana"/>
                  <a:ea typeface="MS PGothic" panose="020B0600070205080204" pitchFamily="34" charset="-128"/>
                  <a:cs typeface="Verdana"/>
                </a:defRPr>
              </a:lvl1pPr>
              <a:lvl2pPr marL="809625" indent="-3524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defRPr lang="en-GB" sz="1600" dirty="0">
                  <a:solidFill>
                    <a:schemeClr val="bg2"/>
                  </a:solidFill>
                  <a:latin typeface="Verdana"/>
                  <a:ea typeface="MS PGothic" panose="020B0600070205080204" pitchFamily="34" charset="-128"/>
                  <a:cs typeface="Verdana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defRPr lang="en-GB" sz="1600" dirty="0">
                  <a:solidFill>
                    <a:schemeClr val="bg2"/>
                  </a:solidFill>
                  <a:latin typeface="Verdana"/>
                  <a:ea typeface="MS PGothic" panose="020B0600070205080204" pitchFamily="34" charset="-128"/>
                  <a:cs typeface="Verdana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defRPr lang="en-GB" sz="1600" dirty="0">
                  <a:solidFill>
                    <a:schemeClr val="bg2"/>
                  </a:solidFill>
                  <a:latin typeface="Verdana"/>
                  <a:ea typeface="MS PGothic" panose="020B0600070205080204" pitchFamily="34" charset="-128"/>
                  <a:cs typeface="Verdana"/>
                </a:defRPr>
              </a:lvl4pPr>
              <a:lvl5pPr marL="2601913" indent="-7731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defRPr lang="en-GB" sz="1600" dirty="0">
                  <a:solidFill>
                    <a:schemeClr val="bg2"/>
                  </a:solidFill>
                  <a:latin typeface="Verdana"/>
                  <a:ea typeface="MS PGothic" panose="020B0600070205080204" pitchFamily="34" charset="-128"/>
                  <a:cs typeface="Verdana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indent="0">
                <a:spcBef>
                  <a:spcPts val="0"/>
                </a:spcBef>
                <a:spcAft>
                  <a:spcPts val="1200"/>
                </a:spcAft>
              </a:pPr>
              <a:r>
                <a:rPr lang="en-US" altLang="en-US" sz="1100" kern="0" dirty="0" smtClean="0">
                  <a:latin typeface="Verdana" panose="020B0604030504040204" pitchFamily="34" charset="0"/>
                </a:rPr>
                <a:t>					Jason-3, SRAL A/B, SWOT (+ new methodologies)</a:t>
              </a:r>
            </a:p>
            <a:p>
              <a:pPr indent="0">
                <a:spcBef>
                  <a:spcPts val="0"/>
                </a:spcBef>
                <a:spcAft>
                  <a:spcPts val="1200"/>
                </a:spcAft>
              </a:pPr>
              <a:r>
                <a:rPr lang="en-US" sz="1100" kern="0" dirty="0" smtClean="0"/>
                <a:t>					AVHRR, MODIS A/T, VIIRS, OLCI A/B, C-SAR A/B</a:t>
              </a:r>
              <a:endParaRPr lang="en-US" altLang="en-US" sz="1100" kern="0" dirty="0" smtClean="0">
                <a:latin typeface="Verdana" panose="020B0604030504040204" pitchFamily="34" charset="0"/>
              </a:endParaRPr>
            </a:p>
            <a:p>
              <a:pPr indent="0">
                <a:spcBef>
                  <a:spcPts val="0"/>
                </a:spcBef>
                <a:spcAft>
                  <a:spcPts val="1200"/>
                </a:spcAft>
              </a:pPr>
              <a:r>
                <a:rPr lang="en-US" altLang="en-US" sz="1100" kern="0" dirty="0" smtClean="0">
                  <a:latin typeface="Verdana" panose="020B0604030504040204" pitchFamily="34" charset="0"/>
                </a:rPr>
                <a:t>					ATSR2, AATSR, </a:t>
              </a:r>
              <a:r>
                <a:rPr lang="en-US" altLang="en-US" sz="1100" kern="0" dirty="0" err="1" smtClean="0">
                  <a:latin typeface="Verdana" panose="020B0604030504040204" pitchFamily="34" charset="0"/>
                </a:rPr>
                <a:t>Metop</a:t>
              </a:r>
              <a:r>
                <a:rPr lang="en-US" altLang="en-US" sz="1100" kern="0" dirty="0" smtClean="0">
                  <a:latin typeface="Verdana" panose="020B0604030504040204" pitchFamily="34" charset="0"/>
                </a:rPr>
                <a:t>-A/B, SLSTR A/B, ATSR-1</a:t>
              </a:r>
              <a:endParaRPr lang="en-US" altLang="en-US" kern="0" dirty="0" smtClean="0">
                <a:latin typeface="Verdana" panose="020B0604030504040204" pitchFamily="34" charset="0"/>
              </a:endParaRPr>
            </a:p>
            <a:p>
              <a:pPr indent="0">
                <a:spcBef>
                  <a:spcPts val="0"/>
                </a:spcBef>
                <a:spcAft>
                  <a:spcPts val="1200"/>
                </a:spcAft>
              </a:pPr>
              <a:r>
                <a:rPr lang="en-US" altLang="en-US" sz="1100" kern="0" dirty="0" smtClean="0">
                  <a:latin typeface="Verdana" panose="020B0604030504040204" pitchFamily="34" charset="0"/>
                </a:rPr>
                <a:t>					MERIS, OLCI A/B, MODIS A, VIIRS, </a:t>
              </a:r>
              <a:r>
                <a:rPr lang="en-US" altLang="en-US" sz="1100" kern="0" dirty="0" err="1" smtClean="0">
                  <a:latin typeface="Verdana" panose="020B0604030504040204" pitchFamily="34" charset="0"/>
                </a:rPr>
                <a:t>SeaWIFS</a:t>
              </a:r>
              <a:endParaRPr lang="en-US" altLang="en-US" sz="1100" kern="0" dirty="0" smtClean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Timeline for Innovations and Outputs 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792163"/>
            <a:ext cx="4565217" cy="3824287"/>
          </a:xfrm>
        </p:spPr>
        <p:txBody>
          <a:bodyPr/>
          <a:lstStyle/>
          <a:p>
            <a:pPr indent="-342900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Innovations per </a:t>
            </a:r>
            <a:r>
              <a:rPr lang="en-US" altLang="en-US" sz="1400" dirty="0" smtClean="0">
                <a:latin typeface="Verdana" panose="020B0604030504040204" pitchFamily="34" charset="0"/>
              </a:rPr>
              <a:t>production team focus </a:t>
            </a:r>
            <a:r>
              <a:rPr lang="en-US" altLang="en-US" sz="1400" dirty="0" smtClean="0">
                <a:latin typeface="Verdana" panose="020B0604030504040204" pitchFamily="34" charset="0"/>
              </a:rPr>
              <a:t>on </a:t>
            </a:r>
          </a:p>
          <a:p>
            <a:pPr indent="-342900" eaLnBrk="1" hangingPunct="1">
              <a:buFontTx/>
              <a:buChar char="-"/>
            </a:pPr>
            <a:r>
              <a:rPr lang="en-US" altLang="en-US" sz="1400" dirty="0" smtClean="0">
                <a:latin typeface="Verdana" panose="020B0604030504040204" pitchFamily="34" charset="0"/>
              </a:rPr>
              <a:t>Adding satellite sensors into data set</a:t>
            </a:r>
          </a:p>
          <a:p>
            <a:pPr indent="-342900" eaLnBrk="1" hangingPunct="1">
              <a:buFontTx/>
              <a:buChar char="-"/>
            </a:pPr>
            <a:r>
              <a:rPr lang="en-US" altLang="en-US" sz="1400" dirty="0" smtClean="0">
                <a:latin typeface="Verdana" panose="020B0604030504040204" pitchFamily="34" charset="0"/>
              </a:rPr>
              <a:t>Improving uncertainty characterization</a:t>
            </a:r>
          </a:p>
          <a:p>
            <a:pPr indent="0" eaLnBrk="1" hangingPunct="1"/>
            <a:endParaRPr lang="en-US" altLang="en-US" sz="1400" dirty="0">
              <a:latin typeface="Verdana" panose="020B0604030504040204" pitchFamily="34" charset="0"/>
            </a:endParaRPr>
          </a:p>
          <a:p>
            <a:pPr indent="0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Innovations for Lakes ECV consistency focus on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400" dirty="0" smtClean="0">
                <a:latin typeface="Verdana" panose="020B0604030504040204" pitchFamily="34" charset="0"/>
              </a:rPr>
              <a:t>Optimizing common output grids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400" dirty="0" smtClean="0">
                <a:latin typeface="Verdana" panose="020B0604030504040204" pitchFamily="34" charset="0"/>
              </a:rPr>
              <a:t>Identifying prominent data gaps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400" dirty="0" smtClean="0">
                <a:latin typeface="Verdana" panose="020B0604030504040204" pitchFamily="34" charset="0"/>
              </a:rPr>
              <a:t>Common and broad climatic coverage</a:t>
            </a:r>
          </a:p>
          <a:p>
            <a:pPr indent="0" eaLnBrk="1" hangingPunct="1"/>
            <a:endParaRPr lang="en-US" altLang="en-US" sz="1400" dirty="0" smtClean="0">
              <a:latin typeface="Verdana" panose="020B0604030504040204" pitchFamily="34" charset="0"/>
            </a:endParaRPr>
          </a:p>
          <a:p>
            <a:pPr indent="0" eaLnBrk="1" hangingPunct="1"/>
            <a:r>
              <a:rPr lang="en-US" altLang="en-US" sz="1400" dirty="0" smtClean="0">
                <a:latin typeface="Verdana" panose="020B0604030504040204" pitchFamily="34" charset="0"/>
              </a:rPr>
              <a:t>Input (priorities) from CRG, CMUG and other user groups essential for v1 -&gt; v2 evolution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31179" y="2004260"/>
            <a:ext cx="1874982" cy="1588655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2"/>
                </a:solidFill>
              </a:rPr>
              <a:t>V2 – </a:t>
            </a:r>
            <a:r>
              <a:rPr lang="en-GB" sz="1200" b="1" dirty="0" smtClean="0">
                <a:solidFill>
                  <a:schemeClr val="bg2"/>
                </a:solidFill>
              </a:rPr>
              <a:t>M27</a:t>
            </a:r>
            <a:endParaRPr lang="en-GB" sz="1200" b="1" dirty="0">
              <a:solidFill>
                <a:schemeClr val="bg2"/>
              </a:solidFill>
            </a:endParaRPr>
          </a:p>
          <a:p>
            <a:pPr algn="ctr"/>
            <a:endParaRPr lang="en-GB" sz="900" dirty="0" smtClean="0">
              <a:solidFill>
                <a:schemeClr val="bg2"/>
              </a:solidFill>
            </a:endParaRPr>
          </a:p>
          <a:p>
            <a:pPr algn="ctr"/>
            <a:r>
              <a:rPr lang="en-GB" sz="900" dirty="0" smtClean="0">
                <a:solidFill>
                  <a:schemeClr val="bg2"/>
                </a:solidFill>
              </a:rPr>
              <a:t>Extended coverage,</a:t>
            </a:r>
          </a:p>
          <a:p>
            <a:pPr algn="ctr"/>
            <a:r>
              <a:rPr lang="en-GB" sz="900" dirty="0" smtClean="0">
                <a:solidFill>
                  <a:schemeClr val="bg2"/>
                </a:solidFill>
              </a:rPr>
              <a:t>Improved uncertainty characterization for each variable, multiple sensors added</a:t>
            </a:r>
            <a:endParaRPr lang="en-GB" sz="900" dirty="0">
              <a:solidFill>
                <a:schemeClr val="bg2"/>
              </a:solidFill>
            </a:endParaRPr>
          </a:p>
          <a:p>
            <a:pPr algn="ctr"/>
            <a:endParaRPr lang="en-GB" sz="900" dirty="0">
              <a:solidFill>
                <a:schemeClr val="bg2"/>
              </a:solidFill>
            </a:endParaRPr>
          </a:p>
          <a:p>
            <a:pPr algn="ctr"/>
            <a:endParaRPr lang="en-GB" sz="900" dirty="0">
              <a:solidFill>
                <a:schemeClr val="bg2"/>
              </a:solidFill>
            </a:endParaRPr>
          </a:p>
          <a:p>
            <a:pPr algn="ctr"/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2705" y="3925415"/>
            <a:ext cx="3163455" cy="369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5 CRG use cases</a:t>
            </a:r>
            <a:endParaRPr lang="en-GB" sz="1800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5913579" y="3592916"/>
            <a:ext cx="0" cy="33249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77906" y="3565208"/>
            <a:ext cx="0" cy="33249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823617" y="1613513"/>
            <a:ext cx="689831" cy="1677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 smtClean="0"/>
              <a:t>User consultation</a:t>
            </a:r>
            <a:endParaRPr lang="en-GB" sz="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595" y="1293084"/>
            <a:ext cx="4105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77164" y="951343"/>
            <a:ext cx="0" cy="34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20161" y="951343"/>
            <a:ext cx="0" cy="34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763158" y="951343"/>
            <a:ext cx="0" cy="34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06155" y="951343"/>
            <a:ext cx="0" cy="34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5001" y="97288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2019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85654" y="97288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2020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945576" y="97288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2021</a:t>
            </a:r>
            <a:endParaRPr lang="en-GB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5499831" y="1317961"/>
            <a:ext cx="219802" cy="167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b="1" dirty="0" smtClean="0"/>
              <a:t>KO</a:t>
            </a:r>
            <a:endParaRPr lang="en-GB" sz="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6788259" y="1322585"/>
            <a:ext cx="219802" cy="1677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b="1" dirty="0" smtClean="0"/>
              <a:t>WS</a:t>
            </a:r>
            <a:endParaRPr lang="en-GB" sz="6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193428" y="1326547"/>
            <a:ext cx="181655" cy="2456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b="1" dirty="0" smtClean="0"/>
              <a:t>CMUG</a:t>
            </a:r>
            <a:endParaRPr lang="en-GB" sz="6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390381" y="1321273"/>
            <a:ext cx="181655" cy="2456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b="1" dirty="0" smtClean="0"/>
              <a:t>CMUG</a:t>
            </a:r>
            <a:endParaRPr lang="en-GB" sz="6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085923" y="1303755"/>
            <a:ext cx="0" cy="72360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587334" y="1315999"/>
            <a:ext cx="181655" cy="2456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b="1" dirty="0" smtClean="0"/>
              <a:t>CMUG</a:t>
            </a:r>
            <a:endParaRPr lang="en-GB" sz="6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961881" y="1603690"/>
            <a:ext cx="1895778" cy="1677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" dirty="0" smtClean="0"/>
              <a:t>User requirements updates</a:t>
            </a:r>
            <a:endParaRPr lang="en-GB" sz="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612775" y="1299131"/>
            <a:ext cx="0" cy="72360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976088" y="2004261"/>
            <a:ext cx="1874982" cy="1588655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V1 – </a:t>
            </a:r>
            <a:r>
              <a:rPr lang="en-GB" sz="1400" b="1" dirty="0" smtClean="0">
                <a:solidFill>
                  <a:schemeClr val="bg2"/>
                </a:solidFill>
              </a:rPr>
              <a:t>M12</a:t>
            </a:r>
            <a:endParaRPr lang="en-GB" sz="1400" b="1" dirty="0" smtClean="0">
              <a:solidFill>
                <a:schemeClr val="bg2"/>
              </a:solidFill>
            </a:endParaRPr>
          </a:p>
          <a:p>
            <a:pPr algn="ctr"/>
            <a:endParaRPr lang="en-GB" sz="1400" dirty="0" smtClean="0">
              <a:solidFill>
                <a:schemeClr val="bg2"/>
              </a:solidFill>
            </a:endParaRPr>
          </a:p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From current state of the art to a common format for a common time period and set of lakes*</a:t>
            </a:r>
            <a:endParaRPr lang="en-GB" sz="1000" dirty="0">
              <a:solidFill>
                <a:schemeClr val="bg2"/>
              </a:solidFill>
            </a:endParaRPr>
          </a:p>
          <a:p>
            <a:pPr algn="ctr"/>
            <a:endParaRPr lang="en-GB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Climate Research Group – use cases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endParaRPr lang="en-US" altLang="en-US" sz="1400" dirty="0" smtClean="0">
              <a:latin typeface="Verdana" panose="020B0604030504040204" pitchFamily="34" charset="0"/>
            </a:endParaRPr>
          </a:p>
          <a:p>
            <a:pPr indent="0"/>
            <a:r>
              <a:rPr lang="en-GB" sz="1400" b="1" dirty="0" smtClean="0"/>
              <a:t>Five use cases:</a:t>
            </a:r>
          </a:p>
          <a:p>
            <a:pPr indent="0"/>
            <a:r>
              <a:rPr lang="en-GB" sz="1400" b="1" dirty="0" smtClean="0"/>
              <a:t>Analysis </a:t>
            </a:r>
            <a:r>
              <a:rPr lang="en-GB" sz="1400" b="1" dirty="0"/>
              <a:t>of ECVs for lakes around the Tibetan Plateau </a:t>
            </a: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dirty="0" smtClean="0"/>
              <a:t>	(</a:t>
            </a:r>
            <a:r>
              <a:rPr lang="en-GB" sz="1400" dirty="0"/>
              <a:t>Temperature, Ice Cover, Water Level)</a:t>
            </a:r>
          </a:p>
          <a:p>
            <a:pPr indent="0"/>
            <a:r>
              <a:rPr lang="en-GB" sz="1400" b="1" dirty="0" smtClean="0"/>
              <a:t>Analysis </a:t>
            </a:r>
            <a:r>
              <a:rPr lang="en-GB" sz="1400" b="1" dirty="0"/>
              <a:t>and interpretation of ECVs for large lakes -&gt; SDG 6</a:t>
            </a:r>
            <a:br>
              <a:rPr lang="en-GB" sz="1400" b="1" dirty="0"/>
            </a:br>
            <a:r>
              <a:rPr lang="en-GB" sz="1400" dirty="0" smtClean="0"/>
              <a:t>	(Colour, Temperature over a climatic gradient)</a:t>
            </a:r>
          </a:p>
          <a:p>
            <a:pPr indent="0"/>
            <a:r>
              <a:rPr lang="en-GB" sz="1400" b="1" dirty="0"/>
              <a:t>Exploiting ECVs in Long Term Ecosystem </a:t>
            </a:r>
            <a:r>
              <a:rPr lang="en-GB" sz="1400" b="1" dirty="0" smtClean="0"/>
              <a:t>Research</a:t>
            </a:r>
            <a:br>
              <a:rPr lang="en-GB" sz="1400" b="1" dirty="0" smtClean="0"/>
            </a:br>
            <a:r>
              <a:rPr lang="en-GB" sz="1400" dirty="0" smtClean="0"/>
              <a:t>	(integrating in situ and satellite data records)</a:t>
            </a:r>
          </a:p>
          <a:p>
            <a:pPr indent="0"/>
            <a:r>
              <a:rPr lang="en-GB" sz="1400" b="1" dirty="0" err="1"/>
              <a:t>Brownification</a:t>
            </a:r>
            <a:r>
              <a:rPr lang="en-GB" sz="1400" b="1" dirty="0"/>
              <a:t> in Scandinavian lakes </a:t>
            </a: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dirty="0" smtClean="0"/>
              <a:t>	(Colour, Level, Ice on/off)</a:t>
            </a:r>
          </a:p>
          <a:p>
            <a:pPr indent="0"/>
            <a:r>
              <a:rPr lang="en-GB" sz="1400" b="1" dirty="0" smtClean="0"/>
              <a:t>Consistency </a:t>
            </a:r>
            <a:r>
              <a:rPr lang="en-GB" sz="1400" b="1" dirty="0"/>
              <a:t>of ECVs in the Danube </a:t>
            </a:r>
            <a:r>
              <a:rPr lang="en-GB" sz="1400" b="1" dirty="0" smtClean="0"/>
              <a:t>river-lake-lagoon </a:t>
            </a:r>
          </a:p>
          <a:p>
            <a:pPr indent="0"/>
            <a:r>
              <a:rPr lang="en-GB" sz="1400" dirty="0"/>
              <a:t>	</a:t>
            </a:r>
            <a:r>
              <a:rPr lang="en-GB" sz="1400" dirty="0" smtClean="0"/>
              <a:t>(Colour-derived biogeochemical products, Temperature)</a:t>
            </a:r>
          </a:p>
          <a:p>
            <a:pPr indent="0"/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Feedback on CMUG session 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i="1" dirty="0"/>
              <a:t>  1.          Feedback from CMUG session (on the Monday afternoon</a:t>
            </a:r>
            <a:r>
              <a:rPr lang="en-GB" sz="1400" i="1" dirty="0" smtClean="0"/>
              <a:t>)</a:t>
            </a:r>
          </a:p>
          <a:p>
            <a:endParaRPr lang="en-GB" sz="1400" i="1" dirty="0"/>
          </a:p>
          <a:p>
            <a:r>
              <a:rPr lang="en-GB" sz="1400" i="1" dirty="0" smtClean="0"/>
              <a:t>CMUG WP3 Qualit</a:t>
            </a:r>
            <a:r>
              <a:rPr lang="en-GB" sz="1400" i="1" dirty="0" smtClean="0"/>
              <a:t>y Assessment </a:t>
            </a:r>
          </a:p>
          <a:p>
            <a:r>
              <a:rPr lang="en-GB" sz="1400" i="1" dirty="0" smtClean="0"/>
              <a:t>Task 3.7 on Lakes: </a:t>
            </a:r>
            <a:r>
              <a:rPr lang="en-GB" sz="1400" i="1" dirty="0" smtClean="0"/>
              <a:t>“spatial and temporal consistency analysis”</a:t>
            </a:r>
          </a:p>
          <a:p>
            <a:endParaRPr lang="en-GB" sz="1400" i="1" dirty="0"/>
          </a:p>
          <a:p>
            <a:pPr indent="0"/>
            <a:r>
              <a:rPr lang="en-GB" sz="1400" i="1" dirty="0" smtClean="0"/>
              <a:t>Focus on Lake Surface Water Temperature </a:t>
            </a:r>
          </a:p>
          <a:p>
            <a:pPr marL="285750" indent="-285750">
              <a:buFontTx/>
              <a:buChar char="-"/>
            </a:pPr>
            <a:r>
              <a:rPr lang="en-GB" sz="1400" i="1" dirty="0" smtClean="0"/>
              <a:t>Lake Ice Cover, Extent/Level (Volume) and Lake Colour may help explain variability in existing lake models (such as Flake and HYPE) and bidirectional effects on Land Surface Temperature</a:t>
            </a:r>
          </a:p>
          <a:p>
            <a:pPr marL="285750" indent="-285750">
              <a:buFontTx/>
              <a:buChar char="-"/>
            </a:pPr>
            <a:r>
              <a:rPr lang="en-GB" sz="1400" i="1" dirty="0" smtClean="0"/>
              <a:t>Opportunity to substitute observations for coarse </a:t>
            </a:r>
            <a:r>
              <a:rPr lang="en-GB" sz="1400" i="1" dirty="0" err="1" smtClean="0"/>
              <a:t>climatologies</a:t>
            </a:r>
            <a:r>
              <a:rPr lang="en-GB" sz="1400" i="1" dirty="0" smtClean="0"/>
              <a:t> (e.g. Flake)</a:t>
            </a:r>
          </a:p>
          <a:p>
            <a:pPr indent="0"/>
            <a:endParaRPr lang="en-GB" sz="1400" i="1" dirty="0" smtClean="0"/>
          </a:p>
          <a:p>
            <a:r>
              <a:rPr lang="en-GB" sz="1400" i="1" dirty="0" smtClean="0"/>
              <a:t>Need feedback in first project phase on desired spatial/temporal resolution, regions of interest (CMUG WP 3.7) and accuracy requirements. Start this at/from project kick-off. 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Summary questions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2913" algn="l"/>
              </a:tabLst>
            </a:pPr>
            <a:r>
              <a:rPr lang="en-GB" sz="1400" i="1" dirty="0" smtClean="0"/>
              <a:t>Will </a:t>
            </a:r>
            <a:r>
              <a:rPr lang="en-GB" sz="1400" i="1" dirty="0"/>
              <a:t>your User Requirements be consistent with the needs of the Climate Research Groups (CRGs), CMUG needs, and GCOS requirements, including source traceability?</a:t>
            </a:r>
            <a:endParaRPr lang="en-GB" sz="1400" dirty="0"/>
          </a:p>
          <a:p>
            <a:pPr>
              <a:tabLst>
                <a:tab pos="442913" algn="l"/>
              </a:tabLst>
            </a:pPr>
            <a:endParaRPr lang="en-GB" sz="1400" i="1" dirty="0" smtClean="0"/>
          </a:p>
          <a:p>
            <a:pPr marL="442913" indent="-442913">
              <a:tabLst>
                <a:tab pos="442913" algn="l"/>
              </a:tabLst>
            </a:pPr>
            <a:r>
              <a:rPr lang="en-GB" sz="1400" dirty="0" smtClean="0"/>
              <a:t>	Inconsistencies in </a:t>
            </a:r>
            <a:r>
              <a:rPr lang="en-GB" sz="1400" dirty="0" smtClean="0"/>
              <a:t>GCOS </a:t>
            </a:r>
            <a:r>
              <a:rPr lang="en-GB" sz="1400" dirty="0" smtClean="0"/>
              <a:t>requirements </a:t>
            </a:r>
            <a:r>
              <a:rPr lang="en-GB" sz="1400" dirty="0" smtClean="0"/>
              <a:t>will be </a:t>
            </a:r>
            <a:r>
              <a:rPr lang="en-GB" sz="1400" dirty="0" smtClean="0"/>
              <a:t>addressed</a:t>
            </a:r>
            <a:r>
              <a:rPr lang="en-GB" sz="1400" dirty="0" smtClean="0"/>
              <a:t>.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Use </a:t>
            </a:r>
            <a:r>
              <a:rPr lang="en-GB" sz="1400" dirty="0" smtClean="0"/>
              <a:t>cases were designed to test the products and update user requirements</a:t>
            </a:r>
            <a:r>
              <a:rPr lang="en-GB" sz="1400" dirty="0" smtClean="0"/>
              <a:t>.</a:t>
            </a:r>
            <a:endParaRPr lang="en-GB" sz="1400" dirty="0" smtClean="0"/>
          </a:p>
          <a:p>
            <a:pPr indent="0">
              <a:tabLst>
                <a:tab pos="442913" algn="l"/>
              </a:tabLst>
            </a:pPr>
            <a:endParaRPr lang="en-GB" sz="1400" dirty="0" smtClean="0"/>
          </a:p>
          <a:p>
            <a:pPr>
              <a:tabLst>
                <a:tab pos="442913" algn="l"/>
              </a:tabLst>
            </a:pPr>
            <a:r>
              <a:rPr lang="en-GB" sz="1400" i="1" dirty="0"/>
              <a:t>How will your product specifications develop to meet the needs of your individual Climate Research Group, how will the CRGs use the proposed products in their applications?</a:t>
            </a:r>
            <a:endParaRPr lang="en-GB" sz="1400" dirty="0"/>
          </a:p>
          <a:p>
            <a:pPr>
              <a:tabLst>
                <a:tab pos="442913" algn="l"/>
              </a:tabLst>
            </a:pPr>
            <a:endParaRPr lang="en-GB" sz="1400" dirty="0"/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r>
              <a:rPr lang="en-GB" sz="1400" dirty="0" smtClean="0"/>
              <a:t>This is the first </a:t>
            </a:r>
            <a:r>
              <a:rPr lang="en-GB" sz="1400" dirty="0" smtClean="0"/>
              <a:t>project to produce multi-variable satellite data records for lake scientists so </a:t>
            </a:r>
            <a:r>
              <a:rPr lang="en-GB" sz="1400" dirty="0" smtClean="0"/>
              <a:t>intensive dialogue is foreseen. CRG includes both EO and non-EO experts.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455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392AA42E-B9DB-404E-AFEA-71E5400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Summary questions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9B5FF329-D772-424F-87E0-6E0B4A2F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2913" algn="l"/>
              </a:tabLst>
            </a:pPr>
            <a:r>
              <a:rPr lang="en-GB" sz="1400" i="1" dirty="0" smtClean="0"/>
              <a:t>How </a:t>
            </a:r>
            <a:r>
              <a:rPr lang="en-GB" sz="1400" i="1" dirty="0"/>
              <a:t>will you address the integrated perspective for consistency between the ECVs, including identification of gaps</a:t>
            </a:r>
            <a:r>
              <a:rPr lang="en-GB" sz="1400" i="1" dirty="0" smtClean="0"/>
              <a:t>?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r>
              <a:rPr lang="en-GB" sz="1400" dirty="0" smtClean="0"/>
              <a:t>Lakes ECV </a:t>
            </a:r>
            <a:r>
              <a:rPr lang="en-GB" sz="1400" dirty="0" smtClean="0"/>
              <a:t>presents </a:t>
            </a:r>
            <a:r>
              <a:rPr lang="en-GB" sz="1400" dirty="0" smtClean="0"/>
              <a:t>an internal challenge to provide consistency between </a:t>
            </a:r>
            <a:r>
              <a:rPr lang="en-GB" sz="1400" dirty="0" smtClean="0"/>
              <a:t>five (plus </a:t>
            </a:r>
            <a:r>
              <a:rPr lang="en-GB" sz="1400" dirty="0" smtClean="0"/>
              <a:t>derived) variables. Links with Glaciers, Biomass, Land Cover identified. 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dirty="0"/>
              <a:t>	</a:t>
            </a:r>
            <a:r>
              <a:rPr lang="en-GB" sz="1400" dirty="0" smtClean="0"/>
              <a:t>Examples: common output grids, land/water masks are already being considered. </a:t>
            </a:r>
          </a:p>
          <a:p>
            <a:pPr marL="442913" indent="-442913">
              <a:tabLst>
                <a:tab pos="442913" algn="l"/>
              </a:tabLst>
            </a:pPr>
            <a:endParaRPr lang="en-GB" sz="1400" dirty="0" smtClean="0"/>
          </a:p>
          <a:p>
            <a:pPr marL="442913" indent="-442913">
              <a:tabLst>
                <a:tab pos="442913" algn="l"/>
              </a:tabLst>
            </a:pPr>
            <a:r>
              <a:rPr lang="en-GB" sz="1400" i="1" dirty="0" smtClean="0"/>
              <a:t>How </a:t>
            </a:r>
            <a:r>
              <a:rPr lang="en-GB" sz="1400" i="1" dirty="0"/>
              <a:t>will you deal with uncertainties in products</a:t>
            </a:r>
            <a:r>
              <a:rPr lang="en-GB" sz="1400" i="1" dirty="0" smtClean="0"/>
              <a:t>?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i="1" dirty="0" smtClean="0"/>
              <a:t>	</a:t>
            </a:r>
            <a:r>
              <a:rPr lang="en-GB" sz="1400" dirty="0" smtClean="0"/>
              <a:t>Magnitude </a:t>
            </a:r>
            <a:r>
              <a:rPr lang="en-GB" sz="1400" dirty="0"/>
              <a:t>and error correlation </a:t>
            </a:r>
            <a:r>
              <a:rPr lang="en-GB" sz="1400" dirty="0" smtClean="0"/>
              <a:t>structure of at least dominant effects will be </a:t>
            </a:r>
            <a:r>
              <a:rPr lang="en-GB" sz="1400" dirty="0" smtClean="0"/>
              <a:t>considered for each variable. Depending on the variable either </a:t>
            </a:r>
            <a:r>
              <a:rPr lang="en-GB" sz="1400" dirty="0" smtClean="0"/>
              <a:t>per pixel or per </a:t>
            </a:r>
            <a:r>
              <a:rPr lang="en-GB" sz="1400" dirty="0" smtClean="0"/>
              <a:t>lake (e.g. LWL) uncertainties </a:t>
            </a:r>
            <a:r>
              <a:rPr lang="en-GB" sz="1400" dirty="0" smtClean="0"/>
              <a:t>will be </a:t>
            </a:r>
            <a:r>
              <a:rPr lang="en-GB" sz="1400" dirty="0" smtClean="0"/>
              <a:t>included with products. </a:t>
            </a:r>
          </a:p>
          <a:p>
            <a:pPr marL="442913" indent="-442913">
              <a:tabLst>
                <a:tab pos="442913" algn="l"/>
              </a:tabLst>
            </a:pPr>
            <a:r>
              <a:rPr lang="en-GB" sz="1400" b="1" dirty="0" smtClean="0"/>
              <a:t>	Beware </a:t>
            </a:r>
            <a:r>
              <a:rPr lang="en-GB" sz="1400" b="1" dirty="0" smtClean="0"/>
              <a:t>of severe in situ data gaps! </a:t>
            </a:r>
            <a:endParaRPr lang="en-GB" sz="1400" b="1" dirty="0"/>
          </a:p>
          <a:p>
            <a:pPr marL="442913" indent="-442913">
              <a:tabLst>
                <a:tab pos="442913" algn="l"/>
              </a:tabLst>
            </a:pPr>
            <a:endParaRPr lang="en-GB" sz="1400" i="1" dirty="0"/>
          </a:p>
          <a:p>
            <a:pPr marL="442913" indent="-442913">
              <a:tabLst>
                <a:tab pos="442913" algn="l"/>
              </a:tabLst>
            </a:pPr>
            <a:endParaRPr lang="en-GB" sz="1400" i="1" dirty="0" smtClean="0"/>
          </a:p>
          <a:p>
            <a:pPr marL="442913" indent="-442913">
              <a:tabLst>
                <a:tab pos="442913" algn="l"/>
              </a:tabLst>
            </a:pPr>
            <a:endParaRPr lang="en-GB" sz="1400" dirty="0"/>
          </a:p>
          <a:p>
            <a:pPr indent="-342900">
              <a:tabLst>
                <a:tab pos="442913" algn="l"/>
              </a:tabLst>
            </a:pP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I-Lakes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ésentation20" id="{EBB4F691-E1AD-4785-B30D-2A9C8B65E196}" vid="{64F2F81E-D61C-4E48-8630-AB54795785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0ebeff9-d408-4532-8076-4450bb00c15d" ContentTypeId="0x0101002A34820C9AE38A4B983A019663E0D3BE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enclature xmlns="d2705f95-620a-466e-a8ca-583198e37008" xsi:nil="true"/>
    <Revision_x0020_Number xmlns="d2705f95-620a-466e-a8ca-583198e37008" xsi:nil="true"/>
    <_Publisher xmlns="http://schemas.microsoft.com/sharepoint/v3/fields" xsi:nil="true"/>
    <Edition_x0020_Number xmlns="d2705f95-620a-466e-a8ca-583198e37008" xsi:nil="true"/>
    <Reference xmlns="d2705f95-620a-466e-a8ca-583198e37008" xsi:nil="true"/>
    <_ResourceType xmlns="http://schemas.microsoft.com/sharepoint/v3/fields" xsi:nil="true"/>
    <Issue_x0020_Date xmlns="d2705f95-620a-466e-a8ca-583198e370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LS_Colums" ma:contentTypeID="0x0101002A34820C9AE38A4B983A019663E0D3BE00DA9F06BE4771584BB082D7BC7FE97F7C" ma:contentTypeVersion="4" ma:contentTypeDescription="." ma:contentTypeScope="" ma:versionID="df8db2da2ea45885a820ba352b4c4353">
  <xsd:schema xmlns:xsd="http://www.w3.org/2001/XMLSchema" xmlns:xs="http://www.w3.org/2001/XMLSchema" xmlns:p="http://schemas.microsoft.com/office/2006/metadata/properties" xmlns:ns2="d2705f95-620a-466e-a8ca-583198e37008" xmlns:ns3="http://schemas.microsoft.com/sharepoint/v3/fields" targetNamespace="http://schemas.microsoft.com/office/2006/metadata/properties" ma:root="true" ma:fieldsID="1908872773b022e5a615e13f56516544" ns2:_="" ns3:_="">
    <xsd:import namespace="d2705f95-620a-466e-a8ca-583198e3700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Nomenclature" minOccurs="0"/>
                <xsd:element ref="ns2:Edition_x0020_Number" minOccurs="0"/>
                <xsd:element ref="ns2:Revision_x0020_Number" minOccurs="0"/>
                <xsd:element ref="ns2:Issue_x0020_Date" minOccurs="0"/>
                <xsd:element ref="ns3:_Publisher" minOccurs="0"/>
                <xsd:element ref="ns3:_Resourc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05f95-620a-466e-a8ca-583198e37008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eference" ma:internalName="Reference">
      <xsd:simpleType>
        <xsd:restriction base="dms:Text">
          <xsd:maxLength value="255"/>
        </xsd:restriction>
      </xsd:simpleType>
    </xsd:element>
    <xsd:element name="Nomenclature" ma:index="9" nillable="true" ma:displayName="Nomenclature" ma:internalName="Nomenclature">
      <xsd:simpleType>
        <xsd:restriction base="dms:Text">
          <xsd:maxLength value="255"/>
        </xsd:restriction>
      </xsd:simpleType>
    </xsd:element>
    <xsd:element name="Edition_x0020_Number" ma:index="10" nillable="true" ma:displayName="Edition Number" ma:internalName="Edition_x0020_Number">
      <xsd:simpleType>
        <xsd:restriction base="dms:Text">
          <xsd:maxLength value="255"/>
        </xsd:restriction>
      </xsd:simpleType>
    </xsd:element>
    <xsd:element name="Revision_x0020_Number" ma:index="11" nillable="true" ma:displayName="Revision Number" ma:internalName="Revision_x0020_Number">
      <xsd:simpleType>
        <xsd:restriction base="dms:Text">
          <xsd:maxLength value="255"/>
        </xsd:restriction>
      </xsd:simpleType>
    </xsd:element>
    <xsd:element name="Issue_x0020_Date" ma:index="12" nillable="true" ma:displayName="Issue Date" ma:format="DateOnly" ma:internalName="Issu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13" nillable="true" ma:displayName="Publisher" ma:description="The person, organization or service that published this resource" ma:internalName="_Publisher">
      <xsd:simpleType>
        <xsd:restriction base="dms:Text"/>
      </xsd:simpleType>
    </xsd:element>
    <xsd:element name="_ResourceType" ma:index="14" nillable="true" ma:displayName="Resource Type" ma:description="A set of categories, functions, genres or aggregation levels" ma:internalName="_ResourceTyp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40637-8636-4391-AFF3-9980F64FF23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08FBF53-1CA7-483B-AC97-F09CA4F8CB95}">
  <ds:schemaRefs>
    <ds:schemaRef ds:uri="http://schemas.microsoft.com/office/2006/metadata/properties"/>
    <ds:schemaRef ds:uri="http://schemas.microsoft.com/sharepoint/v3/fields"/>
    <ds:schemaRef ds:uri="d2705f95-620a-466e-a8ca-583198e37008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A0C85F-C857-454A-8FAC-5DACF7851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05f95-620a-466e-a8ca-583198e3700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C6B931-BC1A-4870-852B-BF679C4EA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CCI-Lakes</Template>
  <TotalTime>11510</TotalTime>
  <Words>393</Words>
  <Application>Microsoft Office PowerPoint</Application>
  <PresentationFormat>On-screen Show (16:9)</PresentationFormat>
  <Paragraphs>123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CCI-Lakes</vt:lpstr>
      <vt:lpstr>PowerPoint Presentation</vt:lpstr>
      <vt:lpstr>Lakes and climate</vt:lpstr>
      <vt:lpstr>Target groups for CCI Lakes</vt:lpstr>
      <vt:lpstr>Project objectives</vt:lpstr>
      <vt:lpstr>Timeline for Innovations and Outputs </vt:lpstr>
      <vt:lpstr>Climate Research Group – use cases</vt:lpstr>
      <vt:lpstr>Feedback on CMUG session </vt:lpstr>
      <vt:lpstr>Summary questions</vt:lpstr>
      <vt:lpstr>Summary questions</vt:lpstr>
      <vt:lpstr>Summary questions</vt:lpstr>
      <vt:lpstr>PowerPoint Presentation</vt:lpstr>
    </vt:vector>
  </TitlesOfParts>
  <Company>Plymouth Marine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Stefan Simis</dc:creator>
  <cp:lastModifiedBy>Stefan Simis</cp:lastModifiedBy>
  <cp:revision>41</cp:revision>
  <cp:lastPrinted>2008-08-26T16:26:23Z</cp:lastPrinted>
  <dcterms:created xsi:type="dcterms:W3CDTF">2018-10-19T10:44:57Z</dcterms:created>
  <dcterms:modified xsi:type="dcterms:W3CDTF">2018-10-30T10:21:32Z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0x0101002A34820C9AE38A4B983A019663E0D3BE00DA9F06BE4771584BB082D7BC7FE97F7C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