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54" r:id="rId1"/>
    <p:sldMasterId id="2147483893" r:id="rId2"/>
    <p:sldMasterId id="2147484265" r:id="rId3"/>
  </p:sldMasterIdLst>
  <p:notesMasterIdLst>
    <p:notesMasterId r:id="rId15"/>
  </p:notesMasterIdLst>
  <p:handoutMasterIdLst>
    <p:handoutMasterId r:id="rId16"/>
  </p:handoutMasterIdLst>
  <p:sldIdLst>
    <p:sldId id="419" r:id="rId4"/>
    <p:sldId id="432" r:id="rId5"/>
    <p:sldId id="420" r:id="rId6"/>
    <p:sldId id="421" r:id="rId7"/>
    <p:sldId id="435" r:id="rId8"/>
    <p:sldId id="431" r:id="rId9"/>
    <p:sldId id="434" r:id="rId10"/>
    <p:sldId id="433" r:id="rId11"/>
    <p:sldId id="438" r:id="rId12"/>
    <p:sldId id="437" r:id="rId13"/>
    <p:sldId id="436" r:id="rId14"/>
  </p:sldIdLst>
  <p:sldSz cx="9906000" cy="6858000" type="A4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008000"/>
    <a:srgbClr val="CCCCFF"/>
    <a:srgbClr val="CCECFF"/>
    <a:srgbClr val="6666FF"/>
    <a:srgbClr val="339966"/>
    <a:srgbClr val="00549F"/>
    <a:srgbClr val="FDC82F"/>
    <a:srgbClr val="CCFFCC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82963" autoAdjust="0"/>
  </p:normalViewPr>
  <p:slideViewPr>
    <p:cSldViewPr snapToGrid="0">
      <p:cViewPr varScale="1">
        <p:scale>
          <a:sx n="89" d="100"/>
          <a:sy n="89" d="100"/>
        </p:scale>
        <p:origin x="-494" y="-6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82" tIns="45840" rIns="91682" bIns="45840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</a:defRPr>
            </a:lvl1pPr>
          </a:lstStyle>
          <a:p>
            <a:pPr>
              <a:defRPr/>
            </a:pPr>
            <a:fld id="{EADE852A-7621-42A4-ADFC-8D49AD9009B6}" type="slidenum">
              <a:rPr lang="it-IT"/>
              <a:pPr>
                <a:defRPr/>
              </a:pPr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92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defTabSz="8842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2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>
            <a:lvl1pPr algn="r" defTabSz="884238">
              <a:defRPr sz="1200"/>
            </a:lvl1pPr>
          </a:lstStyle>
          <a:p>
            <a:pPr>
              <a:defRPr/>
            </a:pPr>
            <a:fld id="{BA970E28-C4AF-407A-BCDD-EFE4AF374BAA}" type="datetimeFigureOut">
              <a:rPr lang="en-US"/>
              <a:pPr>
                <a:defRPr/>
              </a:pPr>
              <a:t>10/29/2018</a:t>
            </a:fld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0413" y="739775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8688"/>
            <a:ext cx="504031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7375"/>
            <a:ext cx="2922588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defTabSz="8842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477375"/>
            <a:ext cx="2921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349" tIns="44175" rIns="88349" bIns="44175" numCol="1" anchor="b" anchorCtr="0" compatLnSpc="1">
            <a:prstTxWarp prst="textNoShape">
              <a:avLst/>
            </a:prstTxWarp>
          </a:bodyPr>
          <a:lstStyle>
            <a:lvl1pPr algn="r" defTabSz="884238">
              <a:defRPr sz="1200"/>
            </a:lvl1pPr>
          </a:lstStyle>
          <a:p>
            <a:pPr>
              <a:defRPr/>
            </a:pPr>
            <a:fld id="{E9617734-7536-4187-BDDE-B3E0282E45B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0413" y="739775"/>
            <a:ext cx="5346700" cy="3702050"/>
          </a:xfrm>
          <a:ln/>
        </p:spPr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6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8" y="4354521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21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0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zone_C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25" y="5635631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-bira_iasb-2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8" y="5805488"/>
            <a:ext cx="219551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7" descr="ozone_CC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3262313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637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42950" y="1201742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03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294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891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444625"/>
            <a:ext cx="4572000" cy="525780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444625"/>
            <a:ext cx="4572000" cy="525780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000" b="0"/>
            </a:lvl1pPr>
            <a:lvl2pPr>
              <a:defRPr sz="1800" b="0"/>
            </a:lvl2pPr>
            <a:lvl3pPr>
              <a:defRPr sz="1600" b="0"/>
            </a:lvl3pPr>
            <a:lvl4pPr>
              <a:defRPr sz="1400" b="0"/>
            </a:lvl4pPr>
            <a:lvl5pPr>
              <a:defRPr sz="14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44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2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935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5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43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12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6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54878" y="188913"/>
            <a:ext cx="232410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2575" y="188913"/>
            <a:ext cx="681990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954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88" y="188913"/>
            <a:ext cx="8140700" cy="862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575" y="1444625"/>
            <a:ext cx="9296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4149725"/>
            <a:ext cx="92964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49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7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35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30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3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259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781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9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885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36000" tIns="3600" rIns="36000" bIns="3600" anchor="b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948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411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73678" y="4354521"/>
            <a:ext cx="1539875" cy="1684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4051" y="4354521"/>
            <a:ext cx="4467225" cy="1684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7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4924433"/>
            <a:ext cx="3003550" cy="1114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42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52242"/>
            <a:ext cx="8229600" cy="933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535113"/>
            <a:ext cx="458343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19" y="2174875"/>
            <a:ext cx="45834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630" y="1535113"/>
            <a:ext cx="46748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40631" y="2174875"/>
            <a:ext cx="46748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06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0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612775"/>
            <a:ext cx="5486400" cy="4114800"/>
          </a:xfrm>
        </p:spPr>
        <p:txBody>
          <a:bodyPr lIns="36000" tIns="3600" rIns="36000" bIns="3600" anchor="b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1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4213225"/>
            <a:ext cx="8407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29" descr="ozone_CC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0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 b="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 b="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 b="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 b="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1444625"/>
            <a:ext cx="9296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1788" y="188913"/>
            <a:ext cx="81407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2053" name="Picture 5" descr="ozone_CC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auto">
          <a:xfrm>
            <a:off x="0" y="0"/>
            <a:ext cx="9906000" cy="11811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" name="Picture 10" descr="ozone_CCI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41" r:id="rId2"/>
    <p:sldLayoutId id="2147484242" r:id="rId3"/>
    <p:sldLayoutId id="2147484243" r:id="rId4"/>
    <p:sldLayoutId id="2147484244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  <p:sldLayoutId id="2147484251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rgbClr val="00338D"/>
          </a:solidFill>
          <a:latin typeface="+mn-lt"/>
          <a:ea typeface="+mn-ea"/>
          <a:cs typeface="+mn-cs"/>
        </a:defRPr>
      </a:lvl1pPr>
      <a:lvl2pPr marL="1227138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SzPct val="80000"/>
        <a:buChar char="•"/>
        <a:defRPr b="1">
          <a:solidFill>
            <a:srgbClr val="00338D"/>
          </a:solidFill>
          <a:latin typeface="+mn-lt"/>
        </a:defRPr>
      </a:lvl2pPr>
      <a:lvl3pPr marL="1825625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3pPr>
      <a:lvl4pPr marL="2424113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4pPr>
      <a:lvl5pPr marL="30226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5pPr>
      <a:lvl6pPr marL="34798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6pPr>
      <a:lvl7pPr marL="39370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7pPr>
      <a:lvl8pPr marL="43942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8pPr>
      <a:lvl9pPr marL="4851400" indent="-4191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rgbClr val="00338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906000" cy="1168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75" y="4213225"/>
            <a:ext cx="84074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44488" y="150813"/>
            <a:ext cx="81391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pic>
        <p:nvPicPr>
          <p:cNvPr id="1029" name="Picture 29" descr="ozone_CC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5" y="-25400"/>
            <a:ext cx="12223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4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800" b="1">
          <a:solidFill>
            <a:srgbClr val="00338D"/>
          </a:solidFill>
          <a:latin typeface="Arial" charset="0"/>
          <a:ea typeface="+mn-ea"/>
          <a:cs typeface="+mn-cs"/>
        </a:defRPr>
      </a:lvl1pPr>
      <a:lvl2pPr marL="1227138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2pPr>
      <a:lvl3pPr marL="1825625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•"/>
        <a:defRPr sz="2800">
          <a:solidFill>
            <a:srgbClr val="00338D"/>
          </a:solidFill>
          <a:latin typeface="Arial" charset="0"/>
        </a:defRPr>
      </a:lvl3pPr>
      <a:lvl4pPr marL="2424113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–"/>
        <a:defRPr sz="2800">
          <a:solidFill>
            <a:srgbClr val="00338D"/>
          </a:solidFill>
          <a:latin typeface="Arial" charset="0"/>
        </a:defRPr>
      </a:lvl4pPr>
      <a:lvl5pPr marL="3022600" indent="-4191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NotesSoft-Bold" pitchFamily="2" charset="0"/>
        <a:buChar char="»"/>
        <a:defRPr sz="2800">
          <a:solidFill>
            <a:srgbClr val="00338D"/>
          </a:solidFill>
          <a:latin typeface="Arial" charset="0"/>
        </a:defRPr>
      </a:lvl5pPr>
      <a:lvl6pPr marL="34798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6pPr>
      <a:lvl7pPr marL="39370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7pPr>
      <a:lvl8pPr marL="43942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8pPr>
      <a:lvl9pPr marL="4851400" indent="-419100" algn="l" rtl="0" fontAlgn="base">
        <a:spcBef>
          <a:spcPct val="20000"/>
        </a:spcBef>
        <a:spcAft>
          <a:spcPct val="0"/>
        </a:spcAft>
        <a:buClr>
          <a:srgbClr val="ED1B34"/>
        </a:buClr>
        <a:buFont typeface="NotesSoft-Bold" pitchFamily="2" charset="0"/>
        <a:defRPr sz="2800">
          <a:solidFill>
            <a:schemeClr val="bg2"/>
          </a:solidFill>
          <a:latin typeface="NotesSoft-Bold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title"/>
          </p:nvPr>
        </p:nvSpPr>
        <p:spPr>
          <a:xfrm>
            <a:off x="688974" y="254643"/>
            <a:ext cx="8140700" cy="787079"/>
          </a:xfrm>
        </p:spPr>
        <p:txBody>
          <a:bodyPr tIns="0" bIns="0" anchor="t"/>
          <a:lstStyle/>
          <a:p>
            <a:pPr eaLnBrk="1" hangingPunct="1">
              <a:lnSpc>
                <a:spcPct val="110000"/>
              </a:lnSpc>
            </a:pPr>
            <a:r>
              <a:rPr lang="da-DK" sz="4000" dirty="0" smtClean="0"/>
              <a:t>Ozone_cci &amp; Ozone_cci(+) </a:t>
            </a:r>
            <a:r>
              <a:rPr lang="da-DK" sz="4000" dirty="0" smtClean="0"/>
              <a:t>plans</a:t>
            </a:r>
            <a:endParaRPr lang="it-IT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1853" y="5121210"/>
            <a:ext cx="9585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CCI CMUG meeting, Exeter, UK, 29-31 October 2018</a:t>
            </a:r>
            <a:endParaRPr lang="en-US" sz="2000" dirty="0"/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2208461" y="5662319"/>
            <a:ext cx="558197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fr-BE" sz="2000" i="1" dirty="0" smtClean="0">
                <a:solidFill>
                  <a:srgbClr val="000000"/>
                </a:solidFill>
              </a:rPr>
              <a:t>M. van </a:t>
            </a:r>
            <a:r>
              <a:rPr lang="fr-BE" sz="2000" i="1" dirty="0" err="1" smtClean="0">
                <a:solidFill>
                  <a:srgbClr val="000000"/>
                </a:solidFill>
              </a:rPr>
              <a:t>Weele</a:t>
            </a:r>
            <a:r>
              <a:rPr lang="fr-BE" sz="2000" i="1" dirty="0" smtClean="0">
                <a:solidFill>
                  <a:srgbClr val="000000"/>
                </a:solidFill>
              </a:rPr>
              <a:t>, KNMI</a:t>
            </a:r>
          </a:p>
          <a:p>
            <a:pPr algn="ctr" eaLnBrk="1" hangingPunct="1"/>
            <a:r>
              <a:rPr lang="fr-BE" sz="2000" i="1" dirty="0" smtClean="0">
                <a:solidFill>
                  <a:srgbClr val="000000"/>
                </a:solidFill>
              </a:rPr>
              <a:t>on </a:t>
            </a:r>
            <a:r>
              <a:rPr lang="fr-BE" sz="2000" i="1" dirty="0" err="1" smtClean="0">
                <a:solidFill>
                  <a:srgbClr val="000000"/>
                </a:solidFill>
              </a:rPr>
              <a:t>behalf</a:t>
            </a:r>
            <a:r>
              <a:rPr lang="fr-BE" sz="2000" i="1" dirty="0" smtClean="0">
                <a:solidFill>
                  <a:srgbClr val="000000"/>
                </a:solidFill>
              </a:rPr>
              <a:t> of the </a:t>
            </a:r>
            <a:r>
              <a:rPr lang="fr-BE" sz="2000" i="1" dirty="0" err="1" smtClean="0">
                <a:solidFill>
                  <a:srgbClr val="000000"/>
                </a:solidFill>
              </a:rPr>
              <a:t>Ozone_cci</a:t>
            </a:r>
            <a:r>
              <a:rPr lang="fr-BE" sz="2000" i="1" dirty="0" smtClean="0">
                <a:solidFill>
                  <a:srgbClr val="000000"/>
                </a:solidFill>
              </a:rPr>
              <a:t>(+) consortium</a:t>
            </a:r>
          </a:p>
        </p:txBody>
      </p:sp>
      <p:pic>
        <p:nvPicPr>
          <p:cNvPr id="13" name="Picture 42" descr="auth_logo_color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753" y="4177949"/>
            <a:ext cx="543748" cy="54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6" descr="logo_knmi_ven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1" r="44800"/>
          <a:stretch>
            <a:fillRect/>
          </a:stretch>
        </p:blipFill>
        <p:spPr bwMode="auto">
          <a:xfrm>
            <a:off x="9138039" y="2880470"/>
            <a:ext cx="428373" cy="62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logo_fm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109"/>
          <a:stretch>
            <a:fillRect/>
          </a:stretch>
        </p:blipFill>
        <p:spPr bwMode="auto">
          <a:xfrm>
            <a:off x="9138039" y="3568809"/>
            <a:ext cx="464928" cy="46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logo_d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187" y="4752331"/>
            <a:ext cx="748631" cy="63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9" descr="UB_logo_3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43"/>
          <a:stretch>
            <a:fillRect/>
          </a:stretch>
        </p:blipFill>
        <p:spPr bwMode="auto">
          <a:xfrm>
            <a:off x="9211576" y="5531208"/>
            <a:ext cx="415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76"/>
          <a:stretch>
            <a:fillRect/>
          </a:stretch>
        </p:blipFill>
        <p:spPr bwMode="auto">
          <a:xfrm>
            <a:off x="9111539" y="2178589"/>
            <a:ext cx="490538" cy="465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http://www.esa-ozone-cci.org/sites/default/files/documents/admin/UL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479" y="6054734"/>
            <a:ext cx="512118" cy="5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logo-bira_iasb-201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9"/>
          <a:stretch/>
        </p:blipFill>
        <p:spPr bwMode="auto">
          <a:xfrm>
            <a:off x="9138039" y="1346939"/>
            <a:ext cx="5630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b="1674"/>
          <a:stretch/>
        </p:blipFill>
        <p:spPr bwMode="auto">
          <a:xfrm>
            <a:off x="1958250" y="1351638"/>
            <a:ext cx="5602147" cy="35979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99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88913"/>
            <a:ext cx="8646289" cy="862012"/>
          </a:xfrm>
        </p:spPr>
        <p:txBody>
          <a:bodyPr/>
          <a:lstStyle/>
          <a:p>
            <a:r>
              <a:rPr lang="fr-BE" sz="3200" dirty="0" err="1" smtClean="0"/>
              <a:t>Improved</a:t>
            </a:r>
            <a:r>
              <a:rPr lang="fr-BE" sz="3200" dirty="0" smtClean="0"/>
              <a:t> </a:t>
            </a:r>
            <a:r>
              <a:rPr lang="fr-BE" sz="3200" dirty="0" err="1" smtClean="0"/>
              <a:t>characterization</a:t>
            </a:r>
            <a:r>
              <a:rPr lang="fr-BE" sz="3200" dirty="0" smtClean="0"/>
              <a:t> of </a:t>
            </a:r>
            <a:r>
              <a:rPr lang="fr-BE" sz="3200" dirty="0" err="1" smtClean="0"/>
              <a:t>uncertainties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Improved</a:t>
            </a:r>
            <a:r>
              <a:rPr lang="fr-BE" dirty="0" smtClean="0"/>
              <a:t> validation </a:t>
            </a:r>
            <a:r>
              <a:rPr lang="fr-BE" dirty="0" err="1" smtClean="0"/>
              <a:t>approaches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/>
              <a:t>Better</a:t>
            </a:r>
            <a:r>
              <a:rPr lang="fr-BE" dirty="0" smtClean="0"/>
              <a:t> </a:t>
            </a:r>
            <a:r>
              <a:rPr lang="fr-BE" dirty="0" err="1" smtClean="0"/>
              <a:t>coverage</a:t>
            </a:r>
            <a:r>
              <a:rPr lang="fr-BE" dirty="0" smtClean="0"/>
              <a:t> of high altitudes </a:t>
            </a:r>
            <a:r>
              <a:rPr lang="fr-BE" dirty="0" err="1" smtClean="0"/>
              <a:t>through</a:t>
            </a:r>
            <a:r>
              <a:rPr lang="fr-BE" dirty="0" smtClean="0"/>
              <a:t> inclusion of </a:t>
            </a:r>
            <a:r>
              <a:rPr lang="fr-BE" dirty="0" err="1" smtClean="0"/>
              <a:t>reference</a:t>
            </a:r>
            <a:r>
              <a:rPr lang="fr-BE" dirty="0" smtClean="0"/>
              <a:t> </a:t>
            </a:r>
            <a:r>
              <a:rPr lang="fr-BE" dirty="0" err="1" smtClean="0"/>
              <a:t>ground-based</a:t>
            </a:r>
            <a:r>
              <a:rPr lang="fr-BE" dirty="0" smtClean="0"/>
              <a:t> </a:t>
            </a:r>
            <a:r>
              <a:rPr lang="fr-BE" dirty="0" err="1" smtClean="0"/>
              <a:t>microwave</a:t>
            </a:r>
            <a:r>
              <a:rPr lang="fr-BE" dirty="0" smtClean="0"/>
              <a:t> </a:t>
            </a:r>
            <a:r>
              <a:rPr lang="fr-BE" dirty="0" err="1" smtClean="0"/>
              <a:t>sensors</a:t>
            </a:r>
            <a:endParaRPr lang="fr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smtClean="0"/>
              <a:t>Tentative use of </a:t>
            </a:r>
            <a:r>
              <a:rPr lang="fr-BE" dirty="0" err="1" smtClean="0"/>
              <a:t>trajectories</a:t>
            </a:r>
            <a:r>
              <a:rPr lang="fr-BE" dirty="0" smtClean="0"/>
              <a:t> to </a:t>
            </a:r>
            <a:r>
              <a:rPr lang="fr-BE" dirty="0" err="1" smtClean="0"/>
              <a:t>improve</a:t>
            </a:r>
            <a:r>
              <a:rPr lang="fr-BE" dirty="0" smtClean="0"/>
              <a:t> L3 </a:t>
            </a:r>
            <a:r>
              <a:rPr lang="fr-BE" dirty="0" err="1" smtClean="0"/>
              <a:t>product</a:t>
            </a:r>
            <a:r>
              <a:rPr lang="fr-BE" dirty="0" smtClean="0"/>
              <a:t> validation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/>
              <a:t>Assessment</a:t>
            </a:r>
            <a:r>
              <a:rPr lang="fr-BE" dirty="0" smtClean="0"/>
              <a:t> of </a:t>
            </a:r>
            <a:r>
              <a:rPr lang="fr-BE" dirty="0" err="1" smtClean="0"/>
              <a:t>product</a:t>
            </a:r>
            <a:r>
              <a:rPr lang="fr-BE" dirty="0" smtClean="0"/>
              <a:t> relevance for trend </a:t>
            </a:r>
            <a:r>
              <a:rPr lang="fr-BE" dirty="0" err="1" smtClean="0"/>
              <a:t>studies</a:t>
            </a:r>
            <a:r>
              <a:rPr lang="fr-BE" dirty="0" smtClean="0"/>
              <a:t> </a:t>
            </a:r>
          </a:p>
          <a:p>
            <a:pPr marL="808038" lvl="1" indent="0">
              <a:buNone/>
            </a:pPr>
            <a:endParaRPr lang="fr-BE" dirty="0" smtClean="0"/>
          </a:p>
          <a:p>
            <a:r>
              <a:rPr lang="fr-BE" dirty="0" err="1" smtClean="0"/>
              <a:t>Verification</a:t>
            </a:r>
            <a:r>
              <a:rPr lang="fr-BE" dirty="0" smtClean="0"/>
              <a:t> of ex-ante </a:t>
            </a:r>
            <a:r>
              <a:rPr lang="fr-BE" dirty="0" err="1" smtClean="0"/>
              <a:t>uncertainties</a:t>
            </a:r>
            <a:r>
              <a:rPr lang="fr-BE" dirty="0" smtClean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ym typeface="Wingdings" panose="05000000000000000000" pitchFamily="2" charset="2"/>
              </a:rPr>
              <a:t>Ground-satellite </a:t>
            </a:r>
            <a:r>
              <a:rPr lang="en-US" dirty="0">
                <a:sym typeface="Wingdings" panose="05000000000000000000" pitchFamily="2" charset="2"/>
              </a:rPr>
              <a:t>differences and their statistics will be confronted with the combined ex-ante measurement </a:t>
            </a:r>
            <a:r>
              <a:rPr lang="en-US" dirty="0" smtClean="0">
                <a:sym typeface="Wingdings" panose="05000000000000000000" pitchFamily="2" charset="2"/>
              </a:rPr>
              <a:t>uncertainties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>
                <a:sym typeface="Wingdings" panose="05000000000000000000" pitchFamily="2" charset="2"/>
              </a:rPr>
              <a:t>Separation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between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random</a:t>
            </a:r>
            <a:r>
              <a:rPr lang="fr-BE" dirty="0" smtClean="0">
                <a:sym typeface="Wingdings" panose="05000000000000000000" pitchFamily="2" charset="2"/>
              </a:rPr>
              <a:t> and </a:t>
            </a:r>
            <a:r>
              <a:rPr lang="fr-BE" dirty="0" err="1" smtClean="0">
                <a:sym typeface="Wingdings" panose="05000000000000000000" pitchFamily="2" charset="2"/>
              </a:rPr>
              <a:t>systematic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effects</a:t>
            </a:r>
            <a:endParaRPr lang="fr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>
                <a:sym typeface="Wingdings" panose="05000000000000000000" pitchFamily="2" charset="2"/>
              </a:rPr>
              <a:t>Assessment</a:t>
            </a:r>
            <a:r>
              <a:rPr lang="fr-BE" dirty="0" smtClean="0">
                <a:sym typeface="Wingdings" panose="05000000000000000000" pitchFamily="2" charset="2"/>
              </a:rPr>
              <a:t> of </a:t>
            </a:r>
            <a:r>
              <a:rPr lang="fr-BE" dirty="0" err="1" smtClean="0">
                <a:sym typeface="Wingdings" panose="05000000000000000000" pitchFamily="2" charset="2"/>
              </a:rPr>
              <a:t>co-location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mismatch</a:t>
            </a:r>
            <a:r>
              <a:rPr lang="fr-BE" dirty="0" smtClean="0">
                <a:sym typeface="Wingdings" panose="05000000000000000000" pitchFamily="2" charset="2"/>
              </a:rPr>
              <a:t> / </a:t>
            </a:r>
            <a:r>
              <a:rPr lang="fr-BE" dirty="0" err="1" smtClean="0">
                <a:sym typeface="Wingdings" panose="05000000000000000000" pitchFamily="2" charset="2"/>
              </a:rPr>
              <a:t>sampling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errors</a:t>
            </a:r>
            <a:endParaRPr lang="fr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smtClean="0">
                <a:sym typeface="Wingdings" panose="05000000000000000000" pitchFamily="2" charset="2"/>
              </a:rPr>
              <a:t>Use of </a:t>
            </a:r>
            <a:r>
              <a:rPr lang="en-US" dirty="0" smtClean="0">
                <a:sym typeface="Wingdings" panose="05000000000000000000" pitchFamily="2" charset="2"/>
              </a:rPr>
              <a:t>Observing System </a:t>
            </a:r>
            <a:r>
              <a:rPr lang="en-US" dirty="0" smtClean="0">
                <a:sym typeface="Wingdings" panose="05000000000000000000" pitchFamily="2" charset="2"/>
              </a:rPr>
              <a:t>Simulators </a:t>
            </a:r>
            <a:r>
              <a:rPr lang="en-US" dirty="0" smtClean="0">
                <a:sym typeface="Wingdings" panose="05000000000000000000" pitchFamily="2" charset="2"/>
              </a:rPr>
              <a:t>to </a:t>
            </a:r>
            <a:r>
              <a:rPr lang="en-US" dirty="0" smtClean="0">
                <a:sym typeface="Wingdings" panose="05000000000000000000" pitchFamily="2" charset="2"/>
              </a:rPr>
              <a:t>perform </a:t>
            </a:r>
            <a:r>
              <a:rPr lang="en-US" dirty="0" smtClean="0">
                <a:sym typeface="Wingdings" panose="05000000000000000000" pitchFamily="2" charset="2"/>
              </a:rPr>
              <a:t>full uncertainty </a:t>
            </a:r>
            <a:r>
              <a:rPr lang="en-US" dirty="0">
                <a:sym typeface="Wingdings" panose="05000000000000000000" pitchFamily="2" charset="2"/>
              </a:rPr>
              <a:t>budget </a:t>
            </a:r>
            <a:r>
              <a:rPr lang="en-US" dirty="0" smtClean="0">
                <a:sym typeface="Wingdings" panose="05000000000000000000" pitchFamily="2" charset="2"/>
              </a:rPr>
              <a:t>closure</a:t>
            </a:r>
            <a:endParaRPr lang="fr-B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254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Next</a:t>
            </a:r>
            <a:r>
              <a:rPr lang="fr-BE" dirty="0" smtClean="0"/>
              <a:t>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ESA ATMOS 2018 (26-29 </a:t>
            </a:r>
            <a:r>
              <a:rPr lang="fr-BE" dirty="0" err="1" smtClean="0"/>
              <a:t>Nov</a:t>
            </a:r>
            <a:r>
              <a:rPr lang="fr-BE" dirty="0" smtClean="0"/>
              <a:t> 2018)</a:t>
            </a:r>
          </a:p>
          <a:p>
            <a:r>
              <a:rPr lang="fr-BE" dirty="0" smtClean="0"/>
              <a:t>CCI </a:t>
            </a:r>
            <a:r>
              <a:rPr lang="fr-BE" dirty="0" err="1" smtClean="0"/>
              <a:t>co-location</a:t>
            </a:r>
            <a:r>
              <a:rPr lang="fr-BE" dirty="0" smtClean="0"/>
              <a:t> meeting (</a:t>
            </a:r>
            <a:r>
              <a:rPr lang="fr-BE" dirty="0" err="1" smtClean="0"/>
              <a:t>Spring</a:t>
            </a:r>
            <a:r>
              <a:rPr lang="fr-BE" dirty="0" smtClean="0"/>
              <a:t> 2019)</a:t>
            </a:r>
          </a:p>
          <a:p>
            <a:r>
              <a:rPr lang="fr-BE" dirty="0" smtClean="0"/>
              <a:t>ESA Living </a:t>
            </a:r>
            <a:r>
              <a:rPr lang="fr-BE" dirty="0" err="1" smtClean="0"/>
              <a:t>Planet</a:t>
            </a:r>
            <a:r>
              <a:rPr lang="fr-BE" dirty="0" smtClean="0"/>
              <a:t> Symposium (13-17 May 2019)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5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CRG and ozone user </a:t>
            </a:r>
            <a:r>
              <a:rPr lang="fr-BE" dirty="0" err="1" smtClean="0"/>
              <a:t>needs</a:t>
            </a:r>
            <a:r>
              <a:rPr lang="fr-B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1342075"/>
            <a:ext cx="9296400" cy="52578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Provision of different, consistent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sets derived from individual model studies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Climate Models (e.g. CMIP6 activity).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Chemistry-Climate Models (e.g. CCMI).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Chemical Transport Models.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Use of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data products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 reanalyses (CAMS,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ERA5)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and for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evaluation purposes (assessment of uncertainties),</a:t>
            </a:r>
            <a:endParaRPr lang="en-GB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boundary (initial) conditions for climate model simulations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,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in scientific projects (e.g., the EC </a:t>
            </a:r>
            <a:r>
              <a:rPr lang="en-GB" sz="1600" i="1" dirty="0" err="1">
                <a:latin typeface="Arial" pitchFamily="34" charset="0"/>
                <a:cs typeface="Arial" pitchFamily="34" charset="0"/>
              </a:rPr>
              <a:t>StratoClim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project; project in the EC “Aerosols and Climate” cluster), and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for outreach and dissemination.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Address inter-consistency between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ECV data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products in broader way: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confrontation of multiple ECV parameters to the output of the models operated by the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Ozone_cci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CRG;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study possible interlinks between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ozone and other ECVs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connected by chemical, radiative or dynamical effects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5195" y="345891"/>
            <a:ext cx="9166129" cy="56207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eaLnBrk="0" hangingPunct="0"/>
            <a:r>
              <a:rPr lang="en-US" sz="3800" b="1" dirty="0" smtClean="0">
                <a:solidFill>
                  <a:schemeClr val="bg1"/>
                </a:solidFill>
              </a:rPr>
              <a:t>Ozone platforms and sensors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4" y="1643001"/>
            <a:ext cx="7908693" cy="487354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6492" y="1273669"/>
            <a:ext cx="363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Exploited</a:t>
            </a:r>
            <a:r>
              <a:rPr lang="fr-BE" dirty="0" smtClean="0"/>
              <a:t> </a:t>
            </a:r>
            <a:r>
              <a:rPr lang="fr-BE" dirty="0" err="1" smtClean="0"/>
              <a:t>during</a:t>
            </a:r>
            <a:r>
              <a:rPr lang="fr-BE" dirty="0" smtClean="0"/>
              <a:t> CCI Phase-II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70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0471" y="188913"/>
            <a:ext cx="8322017" cy="86201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CCI+ at a glance (under ESA review)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283" y="1282580"/>
            <a:ext cx="9296400" cy="5257800"/>
          </a:xfrm>
        </p:spPr>
        <p:txBody>
          <a:bodyPr/>
          <a:lstStyle/>
          <a:p>
            <a:r>
              <a:rPr lang="fr-BE" sz="1800" dirty="0" err="1" smtClean="0"/>
              <a:t>Two</a:t>
            </a:r>
            <a:r>
              <a:rPr lang="fr-BE" sz="1800" dirty="0" smtClean="0"/>
              <a:t> full cycles of </a:t>
            </a:r>
            <a:r>
              <a:rPr lang="fr-BE" sz="1800" dirty="0" err="1" smtClean="0"/>
              <a:t>development</a:t>
            </a:r>
            <a:r>
              <a:rPr lang="fr-BE" sz="1800" dirty="0" smtClean="0"/>
              <a:t>, </a:t>
            </a:r>
            <a:r>
              <a:rPr lang="fr-BE" sz="1800" dirty="0" err="1" smtClean="0"/>
              <a:t>processing</a:t>
            </a:r>
            <a:r>
              <a:rPr lang="fr-BE" sz="1800" dirty="0" smtClean="0"/>
              <a:t>, validation, user </a:t>
            </a:r>
            <a:r>
              <a:rPr lang="fr-BE" sz="1800" dirty="0" err="1" smtClean="0"/>
              <a:t>assessment</a:t>
            </a:r>
            <a:endParaRPr lang="fr-BE" sz="1800" dirty="0" smtClean="0"/>
          </a:p>
          <a:p>
            <a:r>
              <a:rPr lang="fr-BE" sz="1800" dirty="0" smtClean="0"/>
              <a:t>Synchronisation </a:t>
            </a:r>
            <a:r>
              <a:rPr lang="fr-BE" sz="1800" dirty="0" err="1" smtClean="0"/>
              <a:t>with</a:t>
            </a:r>
            <a:r>
              <a:rPr lang="fr-BE" sz="1800" dirty="0" smtClean="0"/>
              <a:t> C3S planning (</a:t>
            </a:r>
            <a:r>
              <a:rPr lang="fr-BE" sz="1800" dirty="0" err="1" smtClean="0"/>
              <a:t>reprocessing</a:t>
            </a:r>
            <a:r>
              <a:rPr lang="fr-BE" sz="1800" dirty="0" smtClean="0"/>
              <a:t>) </a:t>
            </a:r>
            <a:endParaRPr lang="en-US" sz="1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8" y="2233915"/>
            <a:ext cx="7133820" cy="4456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0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Example</a:t>
            </a:r>
            <a:r>
              <a:rPr lang="fr-BE" dirty="0" smtClean="0"/>
              <a:t> of </a:t>
            </a:r>
            <a:r>
              <a:rPr lang="fr-BE" dirty="0" err="1" smtClean="0"/>
              <a:t>achievement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23" y="1457379"/>
            <a:ext cx="7992001" cy="4538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7177" y="6118797"/>
            <a:ext cx="3352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dirty="0" err="1" smtClean="0"/>
              <a:t>Sofieva</a:t>
            </a:r>
            <a:r>
              <a:rPr lang="fr-BE" sz="2000" dirty="0" smtClean="0"/>
              <a:t> et al., ACP, 2017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32633" y="6180353"/>
            <a:ext cx="5173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Included in WMO/UNEP </a:t>
            </a:r>
            <a:r>
              <a:rPr lang="en-GB" sz="1600" dirty="0"/>
              <a:t>Ozone Assessment 2018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15433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Feedback CMUG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Phase I and II</a:t>
            </a:r>
          </a:p>
          <a:p>
            <a:r>
              <a:rPr lang="en-US" sz="2000" dirty="0" smtClean="0"/>
              <a:t>Generated d</a:t>
            </a:r>
            <a:r>
              <a:rPr lang="en-US" sz="2000" dirty="0" smtClean="0"/>
              <a:t>ata sets have been used in </a:t>
            </a:r>
            <a:r>
              <a:rPr lang="en-US" sz="2000" dirty="0" smtClean="0"/>
              <a:t>important </a:t>
            </a:r>
            <a:r>
              <a:rPr lang="en-US" sz="2000" dirty="0" smtClean="0"/>
              <a:t>papers and e.g. the WMO UNEP ozone assessment 2018</a:t>
            </a:r>
            <a:endParaRPr lang="en-US" sz="2000" dirty="0" smtClean="0"/>
          </a:p>
          <a:p>
            <a:r>
              <a:rPr lang="en-US" sz="2000" dirty="0" smtClean="0"/>
              <a:t>Interaction with CMUG (mostly ECMWF) has been sought and will again be sought on requirements and (newly) provided data records (e.g. S5P)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Cross ECV:</a:t>
            </a:r>
            <a:endParaRPr lang="en-US" sz="2000" dirty="0" smtClean="0"/>
          </a:p>
          <a:p>
            <a:r>
              <a:rPr lang="en-US" sz="2000" dirty="0" smtClean="0"/>
              <a:t>Ozone assimilation is being coupled with aerosol assimilation in CMUG</a:t>
            </a:r>
            <a:endParaRPr lang="en-US" sz="2000" dirty="0"/>
          </a:p>
          <a:p>
            <a:r>
              <a:rPr lang="en-US" sz="2000" dirty="0" smtClean="0"/>
              <a:t>Stratospheric ozone is a factor for the atmospheric circulation, its changes potentially affecting many ECVs on seasonal to decadal timescales, predominantly in the SH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Planned</a:t>
            </a:r>
            <a:r>
              <a:rPr lang="fr-BE" dirty="0" smtClean="0"/>
              <a:t> ozone CRDP (CCI+)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8410" y="1284790"/>
            <a:ext cx="9548025" cy="5463251"/>
          </a:xfrm>
          <a:prstGeom prst="rect">
            <a:avLst/>
          </a:prstGeom>
        </p:spPr>
      </p:pic>
      <p:sp>
        <p:nvSpPr>
          <p:cNvPr id="6" name="TextBox 5"/>
          <p:cNvSpPr txBox="1">
            <a:spLocks/>
          </p:cNvSpPr>
          <p:nvPr/>
        </p:nvSpPr>
        <p:spPr>
          <a:xfrm>
            <a:off x="2326332" y="2042930"/>
            <a:ext cx="6331532" cy="362287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39700" dist="215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fr-BE" b="1" dirty="0" smtClean="0"/>
              <a:t>Main </a:t>
            </a:r>
            <a:r>
              <a:rPr lang="fr-BE" b="1" dirty="0" err="1" smtClean="0"/>
              <a:t>planned</a:t>
            </a:r>
            <a:r>
              <a:rPr lang="fr-BE" b="1" dirty="0" smtClean="0"/>
              <a:t> additions (w.r.t. CCI phase-II):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smtClean="0"/>
              <a:t>Sentinel-5P </a:t>
            </a:r>
            <a:endParaRPr lang="fr-BE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err="1" smtClean="0"/>
              <a:t>MetOp</a:t>
            </a:r>
            <a:r>
              <a:rPr lang="fr-BE" dirty="0" smtClean="0"/>
              <a:t>-C GOME-2 and IASI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smtClean="0"/>
              <a:t>SAGE-III on Meteor-3M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smtClean="0"/>
              <a:t>SAGE-III on ISS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fr-BE" dirty="0"/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err="1" smtClean="0"/>
              <a:t>Merging</a:t>
            </a:r>
            <a:r>
              <a:rPr lang="fr-BE" dirty="0" smtClean="0"/>
              <a:t> of GTO-ECV </a:t>
            </a:r>
            <a:r>
              <a:rPr lang="fr-BE" dirty="0" err="1" smtClean="0"/>
              <a:t>with</a:t>
            </a:r>
            <a:r>
              <a:rPr lang="fr-BE" dirty="0" smtClean="0"/>
              <a:t> NASA SBUV/TOMS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smtClean="0"/>
              <a:t>Inclusion and tentative extension of Multi-</a:t>
            </a:r>
            <a:r>
              <a:rPr lang="fr-BE" dirty="0" err="1" smtClean="0"/>
              <a:t>Sensor</a:t>
            </a:r>
            <a:r>
              <a:rPr lang="fr-BE" dirty="0" smtClean="0"/>
              <a:t> </a:t>
            </a:r>
            <a:r>
              <a:rPr lang="fr-BE" dirty="0" err="1" smtClean="0"/>
              <a:t>Reanalysis</a:t>
            </a:r>
            <a:r>
              <a:rPr lang="fr-BE" dirty="0" smtClean="0"/>
              <a:t> (MSR) back to 1960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fr-BE" dirty="0" err="1" smtClean="0"/>
              <a:t>Creation</a:t>
            </a:r>
            <a:r>
              <a:rPr lang="fr-BE" dirty="0" smtClean="0"/>
              <a:t> of GOP-ECV (ozone profile </a:t>
            </a:r>
            <a:r>
              <a:rPr lang="fr-BE" dirty="0" err="1" smtClean="0"/>
              <a:t>merged</a:t>
            </a:r>
            <a:r>
              <a:rPr lang="fr-BE" dirty="0" smtClean="0"/>
              <a:t> CDR)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10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472488" cy="862012"/>
          </a:xfrm>
        </p:spPr>
        <p:txBody>
          <a:bodyPr/>
          <a:lstStyle/>
          <a:p>
            <a:r>
              <a:rPr lang="fr-BE" sz="3600" dirty="0" err="1" smtClean="0"/>
              <a:t>Approach</a:t>
            </a:r>
            <a:r>
              <a:rPr lang="fr-BE" sz="3600" dirty="0" smtClean="0"/>
              <a:t> to </a:t>
            </a:r>
            <a:r>
              <a:rPr lang="fr-BE" sz="3600" dirty="0" err="1" smtClean="0"/>
              <a:t>product</a:t>
            </a:r>
            <a:r>
              <a:rPr lang="fr-BE" sz="3600" dirty="0" smtClean="0"/>
              <a:t> </a:t>
            </a:r>
            <a:r>
              <a:rPr lang="fr-BE" sz="3600" dirty="0" err="1" smtClean="0"/>
              <a:t>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50" y="1305729"/>
            <a:ext cx="9296400" cy="5257800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BE" sz="2000" dirty="0" err="1" smtClean="0"/>
              <a:t>Make</a:t>
            </a:r>
            <a:r>
              <a:rPr lang="fr-BE" sz="2000" dirty="0" smtClean="0"/>
              <a:t> a </a:t>
            </a:r>
            <a:r>
              <a:rPr lang="fr-BE" sz="2000" dirty="0" err="1" smtClean="0"/>
              <a:t>significant</a:t>
            </a:r>
            <a:r>
              <a:rPr lang="fr-BE" sz="2000" dirty="0" smtClean="0"/>
              <a:t> impact on C3S ozone </a:t>
            </a:r>
            <a:r>
              <a:rPr lang="fr-BE" sz="2000" dirty="0" err="1" smtClean="0"/>
              <a:t>CDRs</a:t>
            </a:r>
            <a:r>
              <a:rPr lang="fr-BE" sz="2000" dirty="0" smtClean="0"/>
              <a:t> and services</a:t>
            </a:r>
            <a:endParaRPr lang="fr-BE" sz="2000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r-BE" sz="2000" dirty="0" smtClean="0"/>
              <a:t>Progress </a:t>
            </a:r>
            <a:r>
              <a:rPr lang="fr-BE" sz="2000" dirty="0" smtClean="0"/>
              <a:t>to </a:t>
            </a:r>
            <a:r>
              <a:rPr lang="fr-BE" sz="2000" dirty="0" err="1" smtClean="0"/>
              <a:t>matching</a:t>
            </a:r>
            <a:r>
              <a:rPr lang="fr-BE" sz="2000" dirty="0" smtClean="0"/>
              <a:t> </a:t>
            </a:r>
            <a:r>
              <a:rPr lang="fr-BE" sz="2000" dirty="0" smtClean="0"/>
              <a:t>ozone </a:t>
            </a:r>
            <a:r>
              <a:rPr lang="fr-BE" sz="2000" dirty="0" err="1" smtClean="0"/>
              <a:t>requirements</a:t>
            </a:r>
            <a:r>
              <a:rPr lang="fr-BE" sz="2000" dirty="0" smtClean="0"/>
              <a:t> (GCOS, CMUG, URD)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fr-BE" sz="2000" dirty="0" smtClean="0"/>
          </a:p>
          <a:p>
            <a:pPr>
              <a:spcBef>
                <a:spcPts val="1200"/>
              </a:spcBef>
            </a:pPr>
            <a:r>
              <a:rPr lang="fr-BE" sz="2000" dirty="0"/>
              <a:t>Gap </a:t>
            </a:r>
            <a:r>
              <a:rPr lang="fr-BE" sz="2000" dirty="0" err="1"/>
              <a:t>A</a:t>
            </a:r>
            <a:r>
              <a:rPr lang="fr-BE" sz="2000" dirty="0" err="1" smtClean="0"/>
              <a:t>nalysis</a:t>
            </a:r>
            <a:endParaRPr lang="fr-BE" sz="1600" dirty="0" smtClean="0"/>
          </a:p>
          <a:p>
            <a:pPr lvl="1">
              <a:spcBef>
                <a:spcPts val="1200"/>
              </a:spcBef>
              <a:buFont typeface="Wingdings"/>
              <a:buChar char="Ø"/>
            </a:pPr>
            <a:r>
              <a:rPr lang="fr-BE" sz="1600" dirty="0" smtClean="0"/>
              <a:t>Input </a:t>
            </a:r>
            <a:r>
              <a:rPr lang="fr-BE" sz="1600" dirty="0" smtClean="0"/>
              <a:t>on key gaps </a:t>
            </a:r>
            <a:r>
              <a:rPr lang="fr-BE" sz="1600" dirty="0" err="1" smtClean="0"/>
              <a:t>requested</a:t>
            </a:r>
            <a:r>
              <a:rPr lang="fr-BE" sz="1600" dirty="0" smtClean="0"/>
              <a:t> </a:t>
            </a:r>
            <a:r>
              <a:rPr lang="fr-BE" sz="1600" dirty="0" smtClean="0"/>
              <a:t>to </a:t>
            </a:r>
            <a:r>
              <a:rPr lang="fr-BE" sz="1600" dirty="0" err="1" smtClean="0"/>
              <a:t>users</a:t>
            </a:r>
            <a:r>
              <a:rPr lang="fr-BE" sz="1600" dirty="0" smtClean="0"/>
              <a:t> (CRG) and </a:t>
            </a:r>
            <a:r>
              <a:rPr lang="fr-BE" sz="1600" dirty="0" smtClean="0"/>
              <a:t>CCI </a:t>
            </a:r>
            <a:r>
              <a:rPr lang="fr-BE" sz="1600" dirty="0" smtClean="0"/>
              <a:t>ozone data </a:t>
            </a:r>
            <a:r>
              <a:rPr lang="fr-BE" sz="1600" dirty="0" smtClean="0"/>
              <a:t>providers</a:t>
            </a:r>
          </a:p>
          <a:p>
            <a:pPr lvl="1">
              <a:spcBef>
                <a:spcPts val="1200"/>
              </a:spcBef>
              <a:buFont typeface="Wingdings"/>
              <a:buChar char="Ø"/>
            </a:pPr>
            <a:r>
              <a:rPr lang="fr-BE" sz="1600" dirty="0" err="1"/>
              <a:t>Aligned</a:t>
            </a:r>
            <a:r>
              <a:rPr lang="fr-BE" sz="1600" dirty="0"/>
              <a:t> </a:t>
            </a:r>
            <a:r>
              <a:rPr lang="fr-BE" sz="1600" dirty="0" err="1"/>
              <a:t>with</a:t>
            </a:r>
            <a:r>
              <a:rPr lang="fr-BE" sz="1600" dirty="0"/>
              <a:t> the C3S Target </a:t>
            </a:r>
            <a:r>
              <a:rPr lang="fr-BE" sz="1600" dirty="0" err="1"/>
              <a:t>Requirements</a:t>
            </a:r>
            <a:r>
              <a:rPr lang="fr-BE" sz="1600" dirty="0"/>
              <a:t> and Gap </a:t>
            </a:r>
            <a:r>
              <a:rPr lang="fr-BE" sz="1600" dirty="0" err="1"/>
              <a:t>Assessment</a:t>
            </a:r>
            <a:r>
              <a:rPr lang="fr-BE" sz="1600" dirty="0"/>
              <a:t> </a:t>
            </a:r>
            <a:r>
              <a:rPr lang="fr-BE" sz="1600" dirty="0" smtClean="0"/>
              <a:t>Report</a:t>
            </a:r>
            <a:endParaRPr lang="fr-BE" sz="1600" dirty="0" smtClean="0"/>
          </a:p>
          <a:p>
            <a:pPr lvl="1">
              <a:spcBef>
                <a:spcPts val="1200"/>
              </a:spcBef>
              <a:buFont typeface="Wingdings"/>
              <a:buChar char="Ø"/>
            </a:pPr>
            <a:r>
              <a:rPr lang="fr-BE" sz="1600" b="1" dirty="0" smtClean="0"/>
              <a:t>5 </a:t>
            </a:r>
            <a:r>
              <a:rPr lang="fr-BE" sz="1600" b="1" dirty="0" err="1" smtClean="0"/>
              <a:t>generic</a:t>
            </a:r>
            <a:r>
              <a:rPr lang="fr-BE" sz="1600" b="1" dirty="0" smtClean="0"/>
              <a:t> gap </a:t>
            </a:r>
            <a:r>
              <a:rPr lang="fr-BE" sz="1600" b="1" dirty="0" smtClean="0"/>
              <a:t>types</a:t>
            </a:r>
            <a:r>
              <a:rPr lang="fr-BE" sz="1600" dirty="0" smtClean="0"/>
              <a:t>: </a:t>
            </a:r>
            <a:r>
              <a:rPr lang="fr-BE" sz="1600" i="1" dirty="0" smtClean="0"/>
              <a:t>Gaps in </a:t>
            </a:r>
            <a:r>
              <a:rPr lang="fr-BE" sz="1600" i="1" dirty="0" err="1" smtClean="0"/>
              <a:t>spatiotemporal</a:t>
            </a:r>
            <a:r>
              <a:rPr lang="fr-BE" sz="1600" i="1" dirty="0" smtClean="0"/>
              <a:t> </a:t>
            </a:r>
            <a:r>
              <a:rPr lang="fr-BE" sz="1600" i="1" dirty="0" err="1" smtClean="0"/>
              <a:t>coverage</a:t>
            </a:r>
            <a:r>
              <a:rPr lang="fr-BE" sz="1600" i="1" dirty="0" smtClean="0"/>
              <a:t>, in the </a:t>
            </a:r>
            <a:r>
              <a:rPr lang="fr-BE" sz="1600" i="1" dirty="0" err="1" smtClean="0"/>
              <a:t>processing</a:t>
            </a:r>
            <a:r>
              <a:rPr lang="fr-BE" sz="1600" i="1" dirty="0" smtClean="0"/>
              <a:t> </a:t>
            </a:r>
            <a:r>
              <a:rPr lang="fr-BE" sz="1600" i="1" dirty="0" err="1" smtClean="0"/>
              <a:t>algorithms</a:t>
            </a:r>
            <a:r>
              <a:rPr lang="fr-BE" sz="1600" i="1" dirty="0" smtClean="0"/>
              <a:t>, in the </a:t>
            </a:r>
            <a:r>
              <a:rPr lang="fr-BE" sz="1600" i="1" dirty="0" err="1" smtClean="0"/>
              <a:t>uncertainty</a:t>
            </a:r>
            <a:r>
              <a:rPr lang="fr-BE" sz="1600" i="1" dirty="0" smtClean="0"/>
              <a:t> </a:t>
            </a:r>
            <a:r>
              <a:rPr lang="fr-BE" sz="1600" i="1" dirty="0" err="1" smtClean="0"/>
              <a:t>estimates</a:t>
            </a:r>
            <a:r>
              <a:rPr lang="fr-BE" sz="1600" i="1" dirty="0" smtClean="0"/>
              <a:t>, in the fitness-for-</a:t>
            </a:r>
            <a:r>
              <a:rPr lang="fr-BE" sz="1600" i="1" dirty="0" err="1" smtClean="0"/>
              <a:t>purpose</a:t>
            </a:r>
            <a:r>
              <a:rPr lang="fr-BE" sz="1600" i="1" dirty="0" smtClean="0"/>
              <a:t> of the CDR and (</a:t>
            </a:r>
            <a:r>
              <a:rPr lang="fr-BE" sz="1600" i="1" dirty="0" err="1" smtClean="0"/>
              <a:t>scientific</a:t>
            </a:r>
            <a:r>
              <a:rPr lang="fr-BE" sz="1600" i="1" dirty="0" smtClean="0"/>
              <a:t>) </a:t>
            </a:r>
            <a:r>
              <a:rPr lang="fr-BE" sz="1600" i="1" dirty="0" err="1" smtClean="0"/>
              <a:t>knowledge</a:t>
            </a:r>
            <a:r>
              <a:rPr lang="fr-BE" sz="1600" i="1" dirty="0" smtClean="0"/>
              <a:t> gaps</a:t>
            </a:r>
            <a:endParaRPr lang="fr-BE" sz="1600" dirty="0" smtClean="0"/>
          </a:p>
          <a:p>
            <a:pPr lvl="1">
              <a:spcBef>
                <a:spcPts val="1200"/>
              </a:spcBef>
              <a:buFont typeface="Wingdings"/>
              <a:buChar char="Ø"/>
            </a:pPr>
            <a:r>
              <a:rPr lang="fr-BE" sz="1600" b="1" dirty="0" err="1" smtClean="0"/>
              <a:t>Remedies</a:t>
            </a:r>
            <a:r>
              <a:rPr lang="fr-BE" sz="1600" dirty="0" smtClean="0"/>
              <a:t>, </a:t>
            </a:r>
            <a:r>
              <a:rPr lang="fr-BE" sz="1600" dirty="0" err="1" smtClean="0"/>
              <a:t>provided</a:t>
            </a:r>
            <a:r>
              <a:rPr lang="fr-BE" sz="1600" dirty="0" smtClean="0"/>
              <a:t> </a:t>
            </a:r>
            <a:r>
              <a:rPr lang="fr-BE" sz="1600" dirty="0" smtClean="0"/>
              <a:t>by the data providers and </a:t>
            </a:r>
            <a:r>
              <a:rPr lang="fr-BE" sz="1600" dirty="0" err="1" smtClean="0"/>
              <a:t>reviewed</a:t>
            </a:r>
            <a:r>
              <a:rPr lang="fr-BE" sz="1600" dirty="0" smtClean="0"/>
              <a:t> by </a:t>
            </a:r>
            <a:r>
              <a:rPr lang="fr-BE" sz="1600" dirty="0" smtClean="0"/>
              <a:t>CRG, </a:t>
            </a:r>
            <a:r>
              <a:rPr lang="fr-BE" sz="1600" dirty="0" err="1" smtClean="0"/>
              <a:t>with</a:t>
            </a:r>
            <a:r>
              <a:rPr lang="fr-BE" sz="1600" dirty="0" smtClean="0"/>
              <a:t> </a:t>
            </a:r>
            <a:r>
              <a:rPr lang="fr-BE" sz="1600" i="1" dirty="0" smtClean="0"/>
              <a:t>Impact </a:t>
            </a:r>
            <a:r>
              <a:rPr lang="fr-BE" sz="1600" i="1" dirty="0" err="1" smtClean="0"/>
              <a:t>assessment</a:t>
            </a:r>
            <a:r>
              <a:rPr lang="fr-BE" sz="1600" i="1" dirty="0" smtClean="0"/>
              <a:t>, </a:t>
            </a:r>
            <a:r>
              <a:rPr lang="fr-BE" sz="1600" i="1" dirty="0" err="1" smtClean="0"/>
              <a:t>estimated</a:t>
            </a:r>
            <a:r>
              <a:rPr lang="fr-BE" sz="1600" i="1" dirty="0" smtClean="0"/>
              <a:t> effort, </a:t>
            </a:r>
            <a:r>
              <a:rPr lang="fr-BE" sz="1600" i="1" dirty="0" err="1" smtClean="0"/>
              <a:t>required</a:t>
            </a:r>
            <a:r>
              <a:rPr lang="fr-BE" sz="1600" i="1" dirty="0" smtClean="0"/>
              <a:t> expertise, and </a:t>
            </a:r>
            <a:r>
              <a:rPr lang="fr-BE" sz="1600" i="1" dirty="0" err="1" smtClean="0"/>
              <a:t>risk</a:t>
            </a:r>
            <a:r>
              <a:rPr lang="fr-BE" sz="1600" i="1" dirty="0" smtClean="0"/>
              <a:t> </a:t>
            </a:r>
            <a:r>
              <a:rPr lang="fr-BE" sz="1600" i="1" dirty="0" err="1" smtClean="0"/>
              <a:t>register</a:t>
            </a:r>
            <a:endParaRPr lang="fr-BE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04379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8472488" cy="862012"/>
          </a:xfrm>
        </p:spPr>
        <p:txBody>
          <a:bodyPr/>
          <a:lstStyle/>
          <a:p>
            <a:r>
              <a:rPr lang="fr-BE" sz="3600" dirty="0" err="1" smtClean="0"/>
              <a:t>Approach</a:t>
            </a:r>
            <a:r>
              <a:rPr lang="fr-BE" sz="3600" dirty="0" smtClean="0"/>
              <a:t> to </a:t>
            </a:r>
            <a:r>
              <a:rPr lang="fr-BE" sz="3600" dirty="0" err="1" smtClean="0"/>
              <a:t>product</a:t>
            </a:r>
            <a:r>
              <a:rPr lang="fr-BE" sz="3600" dirty="0" smtClean="0"/>
              <a:t> </a:t>
            </a:r>
            <a:r>
              <a:rPr lang="fr-BE" sz="3600" dirty="0" err="1" smtClean="0"/>
              <a:t>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50" y="1305729"/>
            <a:ext cx="92964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BE" sz="2000" dirty="0" smtClean="0"/>
              <a:t>Key </a:t>
            </a:r>
            <a:r>
              <a:rPr lang="fr-BE" sz="2000" dirty="0" err="1" smtClean="0"/>
              <a:t>requirements</a:t>
            </a:r>
            <a:r>
              <a:rPr lang="fr-BE" sz="2000" dirty="0" smtClean="0"/>
              <a:t> </a:t>
            </a:r>
            <a:r>
              <a:rPr lang="fr-BE" sz="2000" dirty="0" err="1" smtClean="0"/>
              <a:t>identified</a:t>
            </a:r>
            <a:r>
              <a:rPr lang="fr-BE" sz="2000" dirty="0" smtClean="0"/>
              <a:t> as drivers for new </a:t>
            </a:r>
            <a:r>
              <a:rPr lang="fr-BE" sz="2000" dirty="0" err="1" smtClean="0"/>
              <a:t>product</a:t>
            </a:r>
            <a:r>
              <a:rPr lang="fr-BE" sz="2000" dirty="0" smtClean="0"/>
              <a:t> </a:t>
            </a:r>
            <a:r>
              <a:rPr lang="fr-BE" sz="2000" dirty="0" err="1" smtClean="0"/>
              <a:t>specification</a:t>
            </a:r>
            <a:r>
              <a:rPr lang="fr-BE" sz="2000" dirty="0" smtClean="0"/>
              <a:t> and </a:t>
            </a:r>
            <a:r>
              <a:rPr lang="fr-BE" sz="2000" dirty="0" err="1" smtClean="0"/>
              <a:t>development</a:t>
            </a:r>
            <a:r>
              <a:rPr lang="fr-BE" sz="2000" dirty="0" smtClean="0"/>
              <a:t> in CCI+</a:t>
            </a:r>
            <a:endParaRPr lang="fr-BE" sz="2000" dirty="0"/>
          </a:p>
          <a:p>
            <a:pPr>
              <a:spcBef>
                <a:spcPts val="1200"/>
              </a:spcBef>
            </a:pPr>
            <a:endParaRPr lang="fr-B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smtClean="0"/>
              <a:t>Extension of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CDRs</a:t>
            </a:r>
            <a:r>
              <a:rPr lang="fr-BE" dirty="0" smtClean="0"/>
              <a:t> </a:t>
            </a:r>
            <a:r>
              <a:rPr lang="fr-BE" dirty="0" err="1" smtClean="0"/>
              <a:t>forward</a:t>
            </a:r>
            <a:r>
              <a:rPr lang="fr-BE" dirty="0" smtClean="0"/>
              <a:t> in time </a:t>
            </a:r>
            <a:r>
              <a:rPr lang="fr-BE" dirty="0" smtClean="0">
                <a:sym typeface="Wingdings" panose="05000000000000000000" pitchFamily="2" charset="2"/>
              </a:rPr>
              <a:t> inclusion of new </a:t>
            </a:r>
            <a:r>
              <a:rPr lang="fr-BE" dirty="0" err="1" smtClean="0">
                <a:sym typeface="Wingdings" panose="05000000000000000000" pitchFamily="2" charset="2"/>
              </a:rPr>
              <a:t>sensors</a:t>
            </a:r>
            <a:r>
              <a:rPr lang="fr-BE" dirty="0" smtClean="0">
                <a:sym typeface="Wingdings" panose="05000000000000000000" pitchFamily="2" charset="2"/>
              </a:rPr>
              <a:t> (Sentinel-5P, </a:t>
            </a:r>
            <a:r>
              <a:rPr lang="fr-BE" dirty="0" err="1" smtClean="0">
                <a:sym typeface="Wingdings" panose="05000000000000000000" pitchFamily="2" charset="2"/>
              </a:rPr>
              <a:t>Metop</a:t>
            </a:r>
            <a:r>
              <a:rPr lang="fr-BE" dirty="0" smtClean="0">
                <a:sym typeface="Wingdings" panose="05000000000000000000" pitchFamily="2" charset="2"/>
              </a:rPr>
              <a:t>-C, S-NPP, SAGE-III, </a:t>
            </a:r>
            <a:r>
              <a:rPr lang="fr-BE" dirty="0" err="1" smtClean="0">
                <a:sym typeface="Wingdings" panose="05000000000000000000" pitchFamily="2" charset="2"/>
              </a:rPr>
              <a:t>Altius</a:t>
            </a:r>
            <a:r>
              <a:rPr lang="fr-BE" dirty="0" smtClean="0">
                <a:sym typeface="Wingdings" panose="05000000000000000000" pitchFamily="2" charset="2"/>
              </a:rPr>
              <a:t>..)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smtClean="0">
                <a:sym typeface="Wingdings" panose="05000000000000000000" pitchFamily="2" charset="2"/>
              </a:rPr>
              <a:t>Extension of </a:t>
            </a:r>
            <a:r>
              <a:rPr lang="fr-BE" dirty="0" err="1" smtClean="0">
                <a:sym typeface="Wingdings" panose="05000000000000000000" pitchFamily="2" charset="2"/>
              </a:rPr>
              <a:t>existing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CDRs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backward</a:t>
            </a:r>
            <a:r>
              <a:rPr lang="fr-BE" dirty="0" smtClean="0">
                <a:sym typeface="Wingdings" panose="05000000000000000000" pitchFamily="2" charset="2"/>
              </a:rPr>
              <a:t> in time  </a:t>
            </a:r>
            <a:r>
              <a:rPr lang="fr-BE" dirty="0" err="1" smtClean="0">
                <a:sym typeface="Wingdings" panose="05000000000000000000" pitchFamily="2" charset="2"/>
              </a:rPr>
              <a:t>merging</a:t>
            </a:r>
            <a:r>
              <a:rPr lang="fr-BE" dirty="0" smtClean="0">
                <a:sym typeface="Wingdings" panose="05000000000000000000" pitchFamily="2" charset="2"/>
              </a:rPr>
              <a:t> of CCI Phase-2 data sets </a:t>
            </a:r>
            <a:r>
              <a:rPr lang="fr-BE" dirty="0" err="1" smtClean="0">
                <a:sym typeface="Wingdings" panose="05000000000000000000" pitchFamily="2" charset="2"/>
              </a:rPr>
              <a:t>with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historical</a:t>
            </a:r>
            <a:r>
              <a:rPr lang="fr-BE" dirty="0" smtClean="0">
                <a:sym typeface="Wingdings" panose="05000000000000000000" pitchFamily="2" charset="2"/>
              </a:rPr>
              <a:t> NASA; use of </a:t>
            </a:r>
            <a:r>
              <a:rPr lang="fr-BE" dirty="0" err="1" smtClean="0">
                <a:sym typeface="Wingdings" panose="05000000000000000000" pitchFamily="2" charset="2"/>
              </a:rPr>
              <a:t>ground-based</a:t>
            </a:r>
            <a:r>
              <a:rPr lang="fr-BE" dirty="0" smtClean="0">
                <a:sym typeface="Wingdings" panose="05000000000000000000" pitchFamily="2" charset="2"/>
              </a:rPr>
              <a:t> data as input in L4 </a:t>
            </a:r>
            <a:r>
              <a:rPr lang="fr-BE" dirty="0" err="1" smtClean="0">
                <a:sym typeface="Wingdings" panose="05000000000000000000" pitchFamily="2" charset="2"/>
              </a:rPr>
              <a:t>products</a:t>
            </a:r>
            <a:endParaRPr lang="fr-BE" dirty="0" smtClean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>
                <a:sym typeface="Wingdings" panose="05000000000000000000" pitchFamily="2" charset="2"/>
              </a:rPr>
              <a:t>Create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European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merged</a:t>
            </a:r>
            <a:r>
              <a:rPr lang="fr-BE" dirty="0" smtClean="0">
                <a:sym typeface="Wingdings" panose="05000000000000000000" pitchFamily="2" charset="2"/>
              </a:rPr>
              <a:t> ozone profile CDR (nadir)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>
                <a:sym typeface="Wingdings" panose="05000000000000000000" pitchFamily="2" charset="2"/>
              </a:rPr>
              <a:t>Improve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accuracy</a:t>
            </a:r>
            <a:r>
              <a:rPr lang="fr-BE" dirty="0" smtClean="0">
                <a:sym typeface="Wingdings" panose="05000000000000000000" pitchFamily="2" charset="2"/>
              </a:rPr>
              <a:t> of ozone profile </a:t>
            </a:r>
            <a:r>
              <a:rPr lang="fr-BE" dirty="0" err="1" smtClean="0">
                <a:sym typeface="Wingdings" panose="05000000000000000000" pitchFamily="2" charset="2"/>
              </a:rPr>
              <a:t>products</a:t>
            </a:r>
            <a:r>
              <a:rPr lang="fr-BE" dirty="0" smtClean="0">
                <a:sym typeface="Wingdings" panose="05000000000000000000" pitchFamily="2" charset="2"/>
              </a:rPr>
              <a:t> in LT and UTLS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 smtClean="0">
                <a:sym typeface="Wingdings" panose="05000000000000000000" pitchFamily="2" charset="2"/>
              </a:rPr>
              <a:t>Improve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uncertainty</a:t>
            </a:r>
            <a:r>
              <a:rPr lang="fr-BE" dirty="0" smtClean="0">
                <a:sym typeface="Wingdings" panose="05000000000000000000" pitchFamily="2" charset="2"/>
              </a:rPr>
              <a:t> </a:t>
            </a:r>
            <a:r>
              <a:rPr lang="fr-BE" dirty="0" err="1" smtClean="0">
                <a:sym typeface="Wingdings" panose="05000000000000000000" pitchFamily="2" charset="2"/>
              </a:rPr>
              <a:t>characterization</a:t>
            </a:r>
            <a:r>
              <a:rPr lang="fr-BE" dirty="0" smtClean="0">
                <a:sym typeface="Wingdings" panose="05000000000000000000" pitchFamily="2" charset="2"/>
              </a:rPr>
              <a:t> (incl. </a:t>
            </a:r>
            <a:r>
              <a:rPr lang="fr-BE" dirty="0" err="1">
                <a:sym typeface="Wingdings" panose="05000000000000000000" pitchFamily="2" charset="2"/>
              </a:rPr>
              <a:t>t</a:t>
            </a:r>
            <a:r>
              <a:rPr lang="fr-BE" dirty="0" err="1" smtClean="0">
                <a:sym typeface="Wingdings" panose="05000000000000000000" pitchFamily="2" charset="2"/>
              </a:rPr>
              <a:t>heir</a:t>
            </a:r>
            <a:r>
              <a:rPr lang="fr-BE" dirty="0" smtClean="0">
                <a:sym typeface="Wingdings" panose="05000000000000000000" pitchFamily="2" charset="2"/>
              </a:rPr>
              <a:t> validation)</a:t>
            </a:r>
          </a:p>
          <a:p>
            <a:pPr marL="0" indent="0">
              <a:buNone/>
            </a:pPr>
            <a:endParaRPr lang="fr-BE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3893378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4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4_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Default Desig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2_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12360</TotalTime>
  <Words>678</Words>
  <Application>Microsoft Office PowerPoint</Application>
  <PresentationFormat>A4 (210 x 297 mm)</PresentationFormat>
  <Paragraphs>75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2_Custom Design</vt:lpstr>
      <vt:lpstr>4_Default Design</vt:lpstr>
      <vt:lpstr>3_Custom Design</vt:lpstr>
      <vt:lpstr>Ozone_cci &amp; Ozone_cci(+) plans</vt:lpstr>
      <vt:lpstr>CRG and ozone user needs </vt:lpstr>
      <vt:lpstr>PowerPoint-presentatie</vt:lpstr>
      <vt:lpstr>CCI+ at a glance (under ESA review)</vt:lpstr>
      <vt:lpstr>Example of achievement</vt:lpstr>
      <vt:lpstr>Feedback CMUG session</vt:lpstr>
      <vt:lpstr>Planned ozone CRDP (CCI+)</vt:lpstr>
      <vt:lpstr>Approach to product development</vt:lpstr>
      <vt:lpstr>Approach to product development</vt:lpstr>
      <vt:lpstr>Improved characterization of uncertainties</vt:lpstr>
      <vt:lpstr>Next meetings</vt:lpstr>
    </vt:vector>
  </TitlesOfParts>
  <Company>IconMedialab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 AMET CONSECTETUER</dc:title>
  <dc:creator>michelv</dc:creator>
  <cp:lastModifiedBy>Weele van, Michiel (KNMI)</cp:lastModifiedBy>
  <cp:revision>947</cp:revision>
  <cp:lastPrinted>2008-08-26T16:26:23Z</cp:lastPrinted>
  <dcterms:created xsi:type="dcterms:W3CDTF">2007-10-19T13:11:49Z</dcterms:created>
  <dcterms:modified xsi:type="dcterms:W3CDTF">2018-10-29T23:11:43Z</dcterms:modified>
</cp:coreProperties>
</file>