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11" r:id="rId2"/>
    <p:sldId id="313" r:id="rId3"/>
    <p:sldId id="318" r:id="rId4"/>
    <p:sldId id="321" r:id="rId5"/>
    <p:sldId id="363" r:id="rId6"/>
    <p:sldId id="323" r:id="rId7"/>
    <p:sldId id="328" r:id="rId8"/>
    <p:sldId id="327" r:id="rId9"/>
    <p:sldId id="336" r:id="rId10"/>
    <p:sldId id="364" r:id="rId11"/>
    <p:sldId id="349" r:id="rId12"/>
    <p:sldId id="355" r:id="rId13"/>
    <p:sldId id="359" r:id="rId14"/>
    <p:sldId id="361" r:id="rId15"/>
    <p:sldId id="362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0" autoAdjust="0"/>
    <p:restoredTop sz="87037" autoAdjust="0"/>
  </p:normalViewPr>
  <p:slideViewPr>
    <p:cSldViewPr snapToGrid="0" snapToObjects="1">
      <p:cViewPr varScale="1">
        <p:scale>
          <a:sx n="82" d="100"/>
          <a:sy n="82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86D32-094C-D843-8557-13754A5722B2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2C15-7AEB-CD47-B92A-86EF7E477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9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4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2C15-7AEB-CD47-B92A-86EF7E4771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9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66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3"/>
            <a:ext cx="10598400" cy="520143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24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76" y="2490151"/>
            <a:ext cx="10596033" cy="748988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9"/>
            <a:ext cx="6688667" cy="2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endParaRPr lang="en-GB" sz="11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667007" y="-2667001"/>
            <a:ext cx="6858001" cy="12192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2" y="208265"/>
            <a:ext cx="1613941" cy="62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5493" y="6532560"/>
            <a:ext cx="1595883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1247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229692" y="6544011"/>
            <a:ext cx="9102221" cy="148692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372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839096"/>
            <a:ext cx="11664000" cy="535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770885" y="447365"/>
            <a:ext cx="6688667" cy="2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48396" y="97988"/>
            <a:ext cx="7403978" cy="5436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617692" y="6290686"/>
            <a:ext cx="1276707" cy="531585"/>
          </a:xfrm>
          <a:prstGeom prst="rect">
            <a:avLst/>
          </a:prstGeom>
        </p:spPr>
      </p:pic>
      <p:pic>
        <p:nvPicPr>
          <p:cNvPr id="35" name="Picture 2" descr="Image result for copernicus logo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0" y="6290687"/>
            <a:ext cx="1438602" cy="5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NCEO-logo-web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9" y="129854"/>
            <a:ext cx="1835843" cy="4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38" y="79788"/>
            <a:ext cx="227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4152" y="6304142"/>
            <a:ext cx="1872466" cy="4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5pPr>
      <a:lvl6pPr marL="609555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6pPr>
      <a:lvl7pPr marL="121911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7pPr>
      <a:lvl8pPr marL="1828664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8pPr>
      <a:lvl9pPr marL="2438218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6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66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4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1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385" indent="-5587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00">
          <a:solidFill>
            <a:schemeClr val="bg2"/>
          </a:solidFill>
          <a:latin typeface="+mn-lt"/>
        </a:defRPr>
      </a:lvl6pPr>
      <a:lvl7pPr marL="5248939" indent="-5587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00">
          <a:solidFill>
            <a:schemeClr val="bg2"/>
          </a:solidFill>
          <a:latin typeface="+mn-lt"/>
        </a:defRPr>
      </a:lvl7pPr>
      <a:lvl8pPr marL="5858494" indent="-5587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00">
          <a:solidFill>
            <a:schemeClr val="bg2"/>
          </a:solidFill>
          <a:latin typeface="+mn-lt"/>
        </a:defRPr>
      </a:lvl8pPr>
      <a:lvl9pPr marL="6468049" indent="-5587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710599" y="1080920"/>
            <a:ext cx="10629900" cy="27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1219140">
              <a:defRPr/>
            </a:pPr>
            <a:r>
              <a:rPr lang="en-US" sz="3700" dirty="0">
                <a:solidFill>
                  <a:srgbClr val="FFFFFF"/>
                </a:solidFill>
                <a:latin typeface="Verdana"/>
                <a:cs typeface="Verdana"/>
              </a:rPr>
              <a:t>Land Surface Temperature Monitoring </a:t>
            </a:r>
            <a:br>
              <a:rPr lang="en-US" sz="37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3700" b="1" dirty="0">
                <a:solidFill>
                  <a:srgbClr val="FFFFFF"/>
                </a:solidFill>
                <a:latin typeface="Verdana"/>
                <a:cs typeface="Verdana"/>
              </a:rPr>
              <a:t>LSTM </a:t>
            </a:r>
            <a:r>
              <a:rPr lang="en-US" sz="3700" b="1" dirty="0" smtClean="0">
                <a:solidFill>
                  <a:srgbClr val="FFFFFF"/>
                </a:solidFill>
                <a:latin typeface="Verdana"/>
                <a:cs typeface="Verdana"/>
              </a:rPr>
              <a:t>Mission</a:t>
            </a:r>
          </a:p>
          <a:p>
            <a:pPr algn="ctr" defTabSz="121914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20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ctr" defTabSz="1219140">
              <a:defRPr/>
            </a:pPr>
            <a:r>
              <a:rPr lang="en-US" sz="3700" dirty="0">
                <a:solidFill>
                  <a:schemeClr val="bg1"/>
                </a:solidFill>
                <a:latin typeface="Verdana"/>
                <a:cs typeface="Verdana"/>
              </a:rPr>
              <a:t>A Copernicus </a:t>
            </a:r>
            <a:r>
              <a:rPr lang="en-US" sz="3700" dirty="0" smtClean="0">
                <a:solidFill>
                  <a:schemeClr val="bg1"/>
                </a:solidFill>
                <a:latin typeface="Verdana"/>
                <a:cs typeface="Verdana"/>
              </a:rPr>
              <a:t>Mission </a:t>
            </a:r>
            <a:r>
              <a:rPr lang="en-US" sz="3700" dirty="0">
                <a:solidFill>
                  <a:schemeClr val="bg1"/>
                </a:solidFill>
                <a:latin typeface="Verdana"/>
                <a:cs typeface="Verdana"/>
              </a:rPr>
              <a:t>for </a:t>
            </a:r>
            <a:r>
              <a:rPr lang="en-US" sz="3700" b="1" dirty="0">
                <a:solidFill>
                  <a:schemeClr val="bg1"/>
                </a:solidFill>
                <a:latin typeface="Verdana"/>
                <a:cs typeface="Verdana"/>
              </a:rPr>
              <a:t>Agricultural Monitoring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83724" y="3765644"/>
            <a:ext cx="11122845" cy="44627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Mike Perry and Darren Ghent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1" y="845023"/>
            <a:ext cx="4990365" cy="4997450"/>
          </a:xfrm>
        </p:spPr>
        <p:txBody>
          <a:bodyPr/>
          <a:lstStyle/>
          <a:p>
            <a:r>
              <a:rPr lang="en-GB" sz="1800" dirty="0" smtClean="0"/>
              <a:t>The first Stage involved using a purely synthetic database constructed using DART by partners at CESBIO.</a:t>
            </a:r>
          </a:p>
          <a:p>
            <a:endParaRPr lang="en-GB" sz="1800" dirty="0"/>
          </a:p>
          <a:p>
            <a:r>
              <a:rPr lang="en-GB" sz="1800" dirty="0"/>
              <a:t>The </a:t>
            </a:r>
            <a:r>
              <a:rPr lang="en-GB" sz="1800" dirty="0"/>
              <a:t>results can be investigated as a whole set over all variable parameters, but </a:t>
            </a:r>
            <a:r>
              <a:rPr lang="en-GB" sz="1800" dirty="0"/>
              <a:t>are also broken </a:t>
            </a:r>
            <a:r>
              <a:rPr lang="en-GB" sz="1800" dirty="0"/>
              <a:t>down </a:t>
            </a:r>
            <a:r>
              <a:rPr lang="en-GB" sz="1800" dirty="0"/>
              <a:t>by </a:t>
            </a:r>
            <a:r>
              <a:rPr lang="en-GB" sz="1800" dirty="0"/>
              <a:t>the significantly the influencing variables such as</a:t>
            </a:r>
            <a:r>
              <a:rPr lang="en-GB" sz="1800" dirty="0"/>
              <a:t>:</a:t>
            </a:r>
            <a:endParaRPr lang="en-GB" sz="1800" dirty="0"/>
          </a:p>
          <a:p>
            <a:pPr lvl="1"/>
            <a:r>
              <a:rPr lang="en-GB" sz="1600" dirty="0"/>
              <a:t>Water vapour</a:t>
            </a:r>
          </a:p>
          <a:p>
            <a:pPr lvl="1"/>
            <a:r>
              <a:rPr lang="en-GB" sz="1600" dirty="0"/>
              <a:t>Land surface emissivity</a:t>
            </a:r>
          </a:p>
          <a:p>
            <a:pPr lvl="1"/>
            <a:r>
              <a:rPr lang="en-GB" sz="1600" dirty="0"/>
              <a:t>Solar angle (viewing time analogy)</a:t>
            </a:r>
          </a:p>
          <a:p>
            <a:pPr lvl="1"/>
            <a:r>
              <a:rPr lang="en-GB" sz="1600" dirty="0"/>
              <a:t>Satellite view angle</a:t>
            </a:r>
          </a:p>
          <a:p>
            <a:pPr lvl="1"/>
            <a:r>
              <a:rPr lang="en-GB" sz="1600" dirty="0"/>
              <a:t>Crop Type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46" y="1161546"/>
            <a:ext cx="4435520" cy="482453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LSTM Scientific Study (TRP)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8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TIR-TRP Algorithm Assessment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400" y="3202641"/>
            <a:ext cx="11664000" cy="301172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algorithms can benefit from the VNIR/SWIR channels for good quality LSE and TCWV a priori data to optimise the </a:t>
            </a:r>
            <a:r>
              <a:rPr lang="en-GB" dirty="0" smtClean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Both </a:t>
            </a:r>
            <a:r>
              <a:rPr lang="en-GB" dirty="0"/>
              <a:t>OE and TES capitalise on the use of all the TIR channels to retrieve both LST and LSEs per channel. These maximise the value of the instrument design for </a:t>
            </a:r>
            <a:r>
              <a:rPr lang="en-GB" dirty="0" smtClean="0"/>
              <a:t>LSTM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Overall </a:t>
            </a:r>
            <a:r>
              <a:rPr lang="en-GB" dirty="0"/>
              <a:t>the OE shows the most stable performance to instrument errors, and is primarily influenced by the quality of the a priori data. If the a priori data is of good quality then the OE would meet the accuracy requirements in the MRD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38414"/>
              </p:ext>
            </p:extLst>
          </p:nvPr>
        </p:nvGraphicFramePr>
        <p:xfrm>
          <a:off x="925954" y="842152"/>
          <a:ext cx="10272892" cy="216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Accuracy (K)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Precision (K)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GSW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OE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TES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GSW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OE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TES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Maize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1.17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1.97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2.19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1.48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2.00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3.75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Wheat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2.07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1.19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3.58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1.48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2.35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0.98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Orange Grove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0.55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1.04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1.92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0.60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1.87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3.05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39096"/>
            <a:ext cx="5629422" cy="5351775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SurfSense</a:t>
            </a:r>
            <a:r>
              <a:rPr lang="en-US" dirty="0" smtClean="0"/>
              <a:t> 2018: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Sensors: TASI &amp; </a:t>
            </a:r>
            <a:r>
              <a:rPr lang="en-US" dirty="0" err="1" smtClean="0"/>
              <a:t>HyPlant</a:t>
            </a:r>
            <a:endParaRPr lang="en-US" dirty="0" smtClean="0"/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site: close to Grosseto, Italy </a:t>
            </a:r>
          </a:p>
          <a:p>
            <a:pPr marL="22195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Irrigated / non- irrigated corn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Flights 17</a:t>
            </a:r>
            <a:r>
              <a:rPr lang="en-US" baseline="30000" dirty="0" smtClean="0"/>
              <a:t>th</a:t>
            </a:r>
            <a:r>
              <a:rPr lang="en-US" dirty="0" smtClean="0"/>
              <a:t> - 24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Field validation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2019 </a:t>
            </a:r>
            <a:r>
              <a:rPr lang="en-US" dirty="0" err="1"/>
              <a:t>HyTES</a:t>
            </a:r>
            <a:r>
              <a:rPr lang="en-US" dirty="0"/>
              <a:t> Joint </a:t>
            </a:r>
            <a:r>
              <a:rPr lang="en-US" dirty="0" smtClean="0"/>
              <a:t>Campaign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ESA, NASA</a:t>
            </a:r>
            <a:r>
              <a:rPr lang="en-US" dirty="0"/>
              <a:t>, </a:t>
            </a:r>
            <a:r>
              <a:rPr lang="en-US" dirty="0" smtClean="0"/>
              <a:t>NCEO-KCL, NERC, BAS aircraft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Sensors</a:t>
            </a:r>
            <a:r>
              <a:rPr lang="en-US" dirty="0"/>
              <a:t>: </a:t>
            </a:r>
            <a:r>
              <a:rPr lang="en-US" dirty="0" err="1" smtClean="0"/>
              <a:t>HyTES</a:t>
            </a:r>
            <a:endParaRPr lang="en-US" dirty="0"/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site: </a:t>
            </a:r>
            <a:r>
              <a:rPr lang="en-US" dirty="0" smtClean="0"/>
              <a:t>Grosseto area, Italy</a:t>
            </a: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Flights </a:t>
            </a: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-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  <a:endParaRPr lang="en-US" dirty="0"/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/>
              <a:t>Field validation </a:t>
            </a:r>
            <a:r>
              <a:rPr lang="en-US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2020 Campaign in planning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IMG_20180619_1645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822" y="839050"/>
            <a:ext cx="3668001" cy="274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974" y="1177780"/>
            <a:ext cx="2856217" cy="3806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33" y="4164402"/>
            <a:ext cx="3655800" cy="20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Data: Grosseto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36" y="2575480"/>
            <a:ext cx="449191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8396" y="975042"/>
            <a:ext cx="83766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TASI </a:t>
            </a:r>
            <a:r>
              <a:rPr lang="en-GB" sz="1400" dirty="0"/>
              <a:t>data was propagated to TOA BTs:</a:t>
            </a:r>
          </a:p>
          <a:p>
            <a:endParaRPr lang="en-GB" sz="1400" dirty="0"/>
          </a:p>
          <a:p>
            <a:r>
              <a:rPr lang="en-GB" sz="1400" dirty="0"/>
              <a:t>The TASI data contains 24 spectral LSE point in the range 8.6 to 11.6 microns.</a:t>
            </a:r>
          </a:p>
          <a:p>
            <a:endParaRPr lang="en-GB" sz="1400" dirty="0"/>
          </a:p>
          <a:p>
            <a:r>
              <a:rPr lang="en-GB" sz="1400" dirty="0"/>
              <a:t>The LST and LSE data as assimilated into the Line-By-Line Radiative transfer model RFM.</a:t>
            </a:r>
          </a:p>
          <a:p>
            <a:endParaRPr lang="en-GB" sz="1400" dirty="0"/>
          </a:p>
          <a:p>
            <a:r>
              <a:rPr lang="en-GB" sz="1400" dirty="0"/>
              <a:t>RFM generates TOA BTs for 1200 spectral samples between the range of 8-12.6 Microns.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49" y="2684351"/>
            <a:ext cx="4103467" cy="31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304" y="775551"/>
            <a:ext cx="7403978" cy="543675"/>
          </a:xfrm>
        </p:spPr>
        <p:txBody>
          <a:bodyPr/>
          <a:lstStyle/>
          <a:p>
            <a:r>
              <a:rPr lang="en-GB" dirty="0" smtClean="0"/>
              <a:t>Summary of Statistics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25059"/>
              </p:ext>
            </p:extLst>
          </p:nvPr>
        </p:nvGraphicFramePr>
        <p:xfrm>
          <a:off x="1901788" y="2022171"/>
          <a:ext cx="7848872" cy="2664295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489848238"/>
                    </a:ext>
                  </a:extLst>
                </a:gridCol>
                <a:gridCol w="2233950">
                  <a:extLst>
                    <a:ext uri="{9D8B030D-6E8A-4147-A177-3AD203B41FA5}">
                      <a16:colId xmlns:a16="http://schemas.microsoft.com/office/drawing/2014/main" val="1225203472"/>
                    </a:ext>
                  </a:extLst>
                </a:gridCol>
                <a:gridCol w="1197786">
                  <a:extLst>
                    <a:ext uri="{9D8B030D-6E8A-4147-A177-3AD203B41FA5}">
                      <a16:colId xmlns:a16="http://schemas.microsoft.com/office/drawing/2014/main" val="883545048"/>
                    </a:ext>
                  </a:extLst>
                </a:gridCol>
                <a:gridCol w="1045954">
                  <a:extLst>
                    <a:ext uri="{9D8B030D-6E8A-4147-A177-3AD203B41FA5}">
                      <a16:colId xmlns:a16="http://schemas.microsoft.com/office/drawing/2014/main" val="3721261910"/>
                    </a:ext>
                  </a:extLst>
                </a:gridCol>
                <a:gridCol w="1062824">
                  <a:extLst>
                    <a:ext uri="{9D8B030D-6E8A-4147-A177-3AD203B41FA5}">
                      <a16:colId xmlns:a16="http://schemas.microsoft.com/office/drawing/2014/main" val="1729585026"/>
                    </a:ext>
                  </a:extLst>
                </a:gridCol>
                <a:gridCol w="1012214">
                  <a:extLst>
                    <a:ext uri="{9D8B030D-6E8A-4147-A177-3AD203B41FA5}">
                      <a16:colId xmlns:a16="http://schemas.microsoft.com/office/drawing/2014/main" val="1682426842"/>
                    </a:ext>
                  </a:extLst>
                </a:gridCol>
              </a:tblGrid>
              <a:tr h="44382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GSW 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GSW 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 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 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145864"/>
                  </a:ext>
                </a:extLst>
              </a:tr>
              <a:tr h="491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28363"/>
                  </a:ext>
                </a:extLst>
              </a:tr>
              <a:tr h="51583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31610"/>
                  </a:ext>
                </a:extLst>
              </a:tr>
              <a:tr h="6975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04944"/>
                  </a:ext>
                </a:extLst>
              </a:tr>
              <a:tr h="51583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74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1788" y="5030306"/>
            <a:ext cx="83884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*NI = No Instrument Artefacts</a:t>
            </a:r>
          </a:p>
          <a:p>
            <a:r>
              <a:rPr lang="en-GB" dirty="0"/>
              <a:t>*WI = With Instrument Artefacts: 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835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58" t="13343" r="42186" b="57250"/>
          <a:stretch/>
        </p:blipFill>
        <p:spPr>
          <a:xfrm>
            <a:off x="2073897" y="2039006"/>
            <a:ext cx="6781273" cy="4104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5864" y="1894989"/>
            <a:ext cx="7272808" cy="144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528" y="707839"/>
            <a:ext cx="8507288" cy="538605"/>
          </a:xfrm>
        </p:spPr>
        <p:txBody>
          <a:bodyPr/>
          <a:lstStyle/>
          <a:p>
            <a:r>
              <a:rPr lang="en-GB" dirty="0" smtClean="0"/>
              <a:t>Campaign Data: Grosseto – 11:47:30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170" y="3335149"/>
            <a:ext cx="742950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2170" y="2975110"/>
            <a:ext cx="109264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NDVI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7528" y="1510268"/>
            <a:ext cx="82089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Region contains measurement points from the </a:t>
            </a:r>
            <a:r>
              <a:rPr lang="en-GB" dirty="0" err="1"/>
              <a:t>Insitu</a:t>
            </a:r>
            <a:r>
              <a:rPr lang="en-GB" dirty="0"/>
              <a:t> dataset.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53305"/>
              </p:ext>
            </p:extLst>
          </p:nvPr>
        </p:nvGraphicFramePr>
        <p:xfrm>
          <a:off x="2327631" y="1904281"/>
          <a:ext cx="6731038" cy="1215786"/>
        </p:xfrm>
        <a:graphic>
          <a:graphicData uri="http://schemas.openxmlformats.org/drawingml/2006/table">
            <a:tbl>
              <a:tblPr/>
              <a:tblGrid>
                <a:gridCol w="929006">
                  <a:extLst>
                    <a:ext uri="{9D8B030D-6E8A-4147-A177-3AD203B41FA5}">
                      <a16:colId xmlns:a16="http://schemas.microsoft.com/office/drawing/2014/main" val="3508005728"/>
                    </a:ext>
                  </a:extLst>
                </a:gridCol>
                <a:gridCol w="884767">
                  <a:extLst>
                    <a:ext uri="{9D8B030D-6E8A-4147-A177-3AD203B41FA5}">
                      <a16:colId xmlns:a16="http://schemas.microsoft.com/office/drawing/2014/main" val="2546188080"/>
                    </a:ext>
                  </a:extLst>
                </a:gridCol>
                <a:gridCol w="884767">
                  <a:extLst>
                    <a:ext uri="{9D8B030D-6E8A-4147-A177-3AD203B41FA5}">
                      <a16:colId xmlns:a16="http://schemas.microsoft.com/office/drawing/2014/main" val="2543182928"/>
                    </a:ext>
                  </a:extLst>
                </a:gridCol>
                <a:gridCol w="653367">
                  <a:extLst>
                    <a:ext uri="{9D8B030D-6E8A-4147-A177-3AD203B41FA5}">
                      <a16:colId xmlns:a16="http://schemas.microsoft.com/office/drawing/2014/main" val="373978945"/>
                    </a:ext>
                  </a:extLst>
                </a:gridCol>
                <a:gridCol w="653367">
                  <a:extLst>
                    <a:ext uri="{9D8B030D-6E8A-4147-A177-3AD203B41FA5}">
                      <a16:colId xmlns:a16="http://schemas.microsoft.com/office/drawing/2014/main" val="1160954149"/>
                    </a:ext>
                  </a:extLst>
                </a:gridCol>
                <a:gridCol w="653367">
                  <a:extLst>
                    <a:ext uri="{9D8B030D-6E8A-4147-A177-3AD203B41FA5}">
                      <a16:colId xmlns:a16="http://schemas.microsoft.com/office/drawing/2014/main" val="3912972047"/>
                    </a:ext>
                  </a:extLst>
                </a:gridCol>
                <a:gridCol w="1419030">
                  <a:extLst>
                    <a:ext uri="{9D8B030D-6E8A-4147-A177-3AD203B41FA5}">
                      <a16:colId xmlns:a16="http://schemas.microsoft.com/office/drawing/2014/main" val="1498621381"/>
                    </a:ext>
                  </a:extLst>
                </a:gridCol>
                <a:gridCol w="653367">
                  <a:extLst>
                    <a:ext uri="{9D8B030D-6E8A-4147-A177-3AD203B41FA5}">
                      <a16:colId xmlns:a16="http://schemas.microsoft.com/office/drawing/2014/main" val="808198927"/>
                    </a:ext>
                  </a:extLst>
                </a:gridCol>
              </a:tblGrid>
              <a:tr h="29128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In-Situ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Uveg LST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GSW 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GSW 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 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 WI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34565"/>
                  </a:ext>
                </a:extLst>
              </a:tr>
              <a:tr h="2774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53855"/>
                  </a:ext>
                </a:extLst>
              </a:tr>
              <a:tr h="50212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2987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27632" y="1894990"/>
            <a:ext cx="16904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412793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NCEO and LSTM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Phase </a:t>
            </a:r>
            <a:r>
              <a:rPr lang="pt-BR" b="1" dirty="0" smtClean="0">
                <a:solidFill>
                  <a:schemeClr val="tx1"/>
                </a:solidFill>
              </a:rPr>
              <a:t>A/B1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technology readiness for LSTM mission </a:t>
            </a:r>
            <a:r>
              <a:rPr lang="en-US" dirty="0" smtClean="0">
                <a:solidFill>
                  <a:schemeClr val="tx1"/>
                </a:solidFill>
              </a:rPr>
              <a:t>implementation </a:t>
            </a:r>
            <a:r>
              <a:rPr lang="en-US" dirty="0" smtClean="0">
                <a:solidFill>
                  <a:srgbClr val="FF0000"/>
                </a:solidFill>
              </a:rPr>
              <a:t>[NCEO-Leicester, subcontractor to one of the parallel studies]</a:t>
            </a:r>
            <a:endParaRPr lang="pt-BR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Mission Advisory Group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[D. Ghent, NCEO-Leicester]</a:t>
            </a:r>
            <a:endParaRPr lang="pt-BR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Scientific </a:t>
            </a:r>
            <a:r>
              <a:rPr lang="pt-BR" b="1" dirty="0">
                <a:solidFill>
                  <a:schemeClr val="tx1"/>
                </a:solidFill>
              </a:rPr>
              <a:t>Study (TIR-TRP)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support MRD requirements consolidation </a:t>
            </a:r>
            <a:r>
              <a:rPr lang="en-GB" dirty="0" smtClean="0">
                <a:solidFill>
                  <a:schemeClr val="tx1"/>
                </a:solidFill>
              </a:rPr>
              <a:t>for spectral resolution, retrieval algorithms up </a:t>
            </a:r>
            <a:r>
              <a:rPr lang="en-GB" dirty="0">
                <a:solidFill>
                  <a:schemeClr val="tx1"/>
                </a:solidFill>
              </a:rPr>
              <a:t>to Level </a:t>
            </a:r>
            <a:r>
              <a:rPr lang="en-GB" dirty="0" smtClean="0">
                <a:solidFill>
                  <a:schemeClr val="tx1"/>
                </a:solidFill>
              </a:rPr>
              <a:t>3 </a:t>
            </a:r>
            <a:r>
              <a:rPr lang="en-GB" dirty="0" smtClean="0">
                <a:solidFill>
                  <a:srgbClr val="FF0000"/>
                </a:solidFill>
              </a:rPr>
              <a:t>[NCEO-Leicester, Project Lead]</a:t>
            </a:r>
            <a:endParaRPr lang="pt-BR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TIRI-SIM Study</a:t>
            </a:r>
            <a:r>
              <a:rPr lang="pt-BR" dirty="0" smtClean="0">
                <a:solidFill>
                  <a:schemeClr val="tx1"/>
                </a:solidFill>
              </a:rPr>
              <a:t> to </a:t>
            </a:r>
            <a:r>
              <a:rPr lang="en-GB" dirty="0" smtClean="0">
                <a:solidFill>
                  <a:schemeClr val="tx1"/>
                </a:solidFill>
              </a:rPr>
              <a:t>consolidate existing users </a:t>
            </a:r>
            <a:r>
              <a:rPr lang="en-GB" dirty="0">
                <a:solidFill>
                  <a:schemeClr val="tx1"/>
                </a:solidFill>
              </a:rPr>
              <a:t>requirements </a:t>
            </a:r>
            <a:r>
              <a:rPr lang="en-GB" dirty="0" smtClean="0">
                <a:solidFill>
                  <a:schemeClr val="tx1"/>
                </a:solidFill>
              </a:rPr>
              <a:t>for high resolution thermal infrared </a:t>
            </a:r>
            <a:r>
              <a:rPr lang="en-GB" dirty="0">
                <a:solidFill>
                  <a:srgbClr val="FF0000"/>
                </a:solidFill>
              </a:rPr>
              <a:t>[</a:t>
            </a:r>
            <a:r>
              <a:rPr lang="en-GB" dirty="0" smtClean="0">
                <a:solidFill>
                  <a:srgbClr val="FF0000"/>
                </a:solidFill>
              </a:rPr>
              <a:t>NCEO-Leicester, </a:t>
            </a:r>
            <a:r>
              <a:rPr lang="en-GB" dirty="0">
                <a:solidFill>
                  <a:srgbClr val="FF0000"/>
                </a:solidFill>
              </a:rPr>
              <a:t>Project Lead</a:t>
            </a:r>
            <a:r>
              <a:rPr lang="en-GB" dirty="0" smtClean="0">
                <a:solidFill>
                  <a:srgbClr val="FF0000"/>
                </a:solidFill>
              </a:rPr>
              <a:t>]</a:t>
            </a:r>
            <a:endParaRPr lang="pt-BR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End-to-End </a:t>
            </a:r>
            <a:r>
              <a:rPr lang="en-GB" b="1" dirty="0">
                <a:solidFill>
                  <a:schemeClr val="tx1"/>
                </a:solidFill>
              </a:rPr>
              <a:t>Simulator</a:t>
            </a:r>
            <a:r>
              <a:rPr lang="en-GB" dirty="0">
                <a:solidFill>
                  <a:schemeClr val="tx1"/>
                </a:solidFill>
              </a:rPr>
              <a:t> activities for performance </a:t>
            </a:r>
            <a:r>
              <a:rPr lang="en-GB" dirty="0" smtClean="0">
                <a:solidFill>
                  <a:schemeClr val="tx1"/>
                </a:solidFill>
              </a:rPr>
              <a:t>modelling </a:t>
            </a:r>
            <a:r>
              <a:rPr lang="en-GB" dirty="0">
                <a:solidFill>
                  <a:schemeClr val="tx1"/>
                </a:solidFill>
              </a:rPr>
              <a:t>in order to support the verification of the observation and performance </a:t>
            </a:r>
            <a:r>
              <a:rPr lang="en-GB" dirty="0" smtClean="0">
                <a:solidFill>
                  <a:schemeClr val="tx1"/>
                </a:solidFill>
              </a:rPr>
              <a:t>requirements </a:t>
            </a:r>
            <a:r>
              <a:rPr lang="en-GB" dirty="0">
                <a:solidFill>
                  <a:srgbClr val="FF0000"/>
                </a:solidFill>
              </a:rPr>
              <a:t>[</a:t>
            </a:r>
            <a:r>
              <a:rPr lang="en-GB" dirty="0" smtClean="0">
                <a:solidFill>
                  <a:srgbClr val="FF0000"/>
                </a:solidFill>
              </a:rPr>
              <a:t>NCEO-Leicester, Lead Science Advisor]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Airborne Campaigns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support MRD requirements consolidation to support local time &amp; ground resolution choices up to Level </a:t>
            </a:r>
            <a:r>
              <a:rPr lang="en-GB" dirty="0" smtClean="0">
                <a:solidFill>
                  <a:schemeClr val="tx1"/>
                </a:solidFill>
              </a:rPr>
              <a:t>3 </a:t>
            </a:r>
            <a:r>
              <a:rPr lang="en-GB" dirty="0" smtClean="0">
                <a:solidFill>
                  <a:srgbClr val="FF0000"/>
                </a:solidFill>
              </a:rPr>
              <a:t>[NCEO-KCL, aircraft / instrument coordination]</a:t>
            </a:r>
            <a:endParaRPr lang="pt-BR" dirty="0">
              <a:solidFill>
                <a:srgbClr val="FF0000"/>
              </a:solidFill>
            </a:endParaRPr>
          </a:p>
          <a:p>
            <a:pPr marL="800100" lvl="1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91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8883575" y="3734304"/>
            <a:ext cx="5539508" cy="707883"/>
          </a:xfrm>
          <a:prstGeom prst="rect">
            <a:avLst/>
          </a:prstGeom>
          <a:solidFill>
            <a:srgbClr val="FFFFFF"/>
          </a:solidFill>
        </p:spPr>
        <p:txBody>
          <a:bodyPr wrap="square" lIns="121914" tIns="60957" rIns="121914" bIns="60957">
            <a:spAutoFit/>
          </a:bodyPr>
          <a:lstStyle/>
          <a:p>
            <a:r>
              <a:rPr lang="en-US" baseline="30000" dirty="0" smtClean="0"/>
              <a:t>Source:</a:t>
            </a:r>
            <a:r>
              <a:rPr lang="en-US" dirty="0" smtClean="0"/>
              <a:t> </a:t>
            </a:r>
            <a:r>
              <a:rPr lang="en-US" baseline="30000" dirty="0" smtClean="0"/>
              <a:t>CEOS ACQUISITION STRATEGY FOR GEOGLAM PHASE 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614" y="216823"/>
            <a:ext cx="7587407" cy="538607"/>
          </a:xfrm>
        </p:spPr>
        <p:txBody>
          <a:bodyPr/>
          <a:lstStyle/>
          <a:p>
            <a:r>
              <a:rPr lang="en-US" dirty="0" smtClean="0"/>
              <a:t>Copernicus for Agricultural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3" y="793199"/>
            <a:ext cx="10928187" cy="603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269" y="908129"/>
            <a:ext cx="770331" cy="4103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32739" y="6197600"/>
            <a:ext cx="5167444" cy="637605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Sentinel-</a:t>
            </a:r>
            <a:r>
              <a:rPr lang="en-US" sz="3200" dirty="0" smtClean="0">
                <a:solidFill>
                  <a:srgbClr val="008000"/>
                </a:solidFill>
              </a:rPr>
              <a:t>1 </a:t>
            </a:r>
            <a:r>
              <a:rPr lang="en-US" sz="2000" dirty="0" smtClean="0">
                <a:solidFill>
                  <a:srgbClr val="008000"/>
                </a:solidFill>
              </a:rPr>
              <a:t>(PalSAR)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55318" y="4613407"/>
            <a:ext cx="5167444" cy="692375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Sentinel-</a:t>
            </a:r>
            <a:r>
              <a:rPr lang="en-US" sz="3200" dirty="0" smtClean="0">
                <a:solidFill>
                  <a:srgbClr val="008000"/>
                </a:solidFill>
              </a:rPr>
              <a:t>2 </a:t>
            </a:r>
            <a:r>
              <a:rPr lang="en-US" sz="2000" dirty="0" smtClean="0">
                <a:solidFill>
                  <a:srgbClr val="008000"/>
                </a:solidFill>
              </a:rPr>
              <a:t>(Landsat)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44027" y="5437493"/>
            <a:ext cx="5167444" cy="658511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Sentinel-2 </a:t>
            </a:r>
            <a:r>
              <a:rPr lang="en-US" sz="2000" dirty="0">
                <a:solidFill>
                  <a:srgbClr val="008000"/>
                </a:solidFill>
              </a:rPr>
              <a:t>(Landsat</a:t>
            </a:r>
            <a:r>
              <a:rPr lang="en-US" sz="2000" dirty="0" smtClean="0">
                <a:solidFill>
                  <a:srgbClr val="008000"/>
                </a:solidFill>
              </a:rPr>
              <a:t>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1454" y="2525308"/>
            <a:ext cx="5167444" cy="637616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Sentinel-</a:t>
            </a:r>
            <a:r>
              <a:rPr lang="en-US" sz="3200" dirty="0" smtClean="0">
                <a:solidFill>
                  <a:srgbClr val="008000"/>
                </a:solidFill>
              </a:rPr>
              <a:t>3 </a:t>
            </a:r>
            <a:r>
              <a:rPr lang="en-US" sz="2000" dirty="0" smtClean="0">
                <a:solidFill>
                  <a:srgbClr val="008000"/>
                </a:solidFill>
              </a:rPr>
              <a:t>(MODIS)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8419" y="2077154"/>
            <a:ext cx="9744174" cy="4233332"/>
            <a:chOff x="748814" y="1557864"/>
            <a:chExt cx="7308131" cy="3174999"/>
          </a:xfrm>
        </p:grpSpPr>
        <p:sp>
          <p:nvSpPr>
            <p:cNvPr id="12" name="Oval 11"/>
            <p:cNvSpPr/>
            <p:nvPr/>
          </p:nvSpPr>
          <p:spPr>
            <a:xfrm>
              <a:off x="1312332" y="1557864"/>
              <a:ext cx="719666" cy="69426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295399" y="4038597"/>
              <a:ext cx="719666" cy="69426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86932" y="3285062"/>
              <a:ext cx="719666" cy="69426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8814" y="2549305"/>
              <a:ext cx="7308131" cy="438582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Observational Gap: TIR for Evapotranspiration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7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&amp; EU relevant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39096"/>
            <a:ext cx="7640311" cy="5351775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GB" dirty="0"/>
              <a:t>EU Common Agriculture </a:t>
            </a:r>
            <a:r>
              <a:rPr lang="en-GB" dirty="0" smtClean="0"/>
              <a:t>Policy</a:t>
            </a:r>
          </a:p>
          <a:p>
            <a:pPr lvl="1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Greening Element e.g. Ecological Focus Areas,</a:t>
            </a:r>
            <a:br>
              <a:rPr lang="en-GB" dirty="0" smtClean="0"/>
            </a:br>
            <a:r>
              <a:rPr lang="en-GB" dirty="0" smtClean="0"/>
              <a:t>  Crop diversification</a:t>
            </a:r>
          </a:p>
          <a:p>
            <a:pPr lvl="1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Yield predictions at EU and Global scale</a:t>
            </a:r>
          </a:p>
          <a:p>
            <a:pPr>
              <a:buFont typeface="Arial"/>
              <a:buChar char="•"/>
            </a:pPr>
            <a:r>
              <a:rPr lang="en-GB" dirty="0"/>
              <a:t>EU Water Framework Directive</a:t>
            </a:r>
            <a:r>
              <a:rPr lang="de-DE" dirty="0"/>
              <a:t> </a:t>
            </a:r>
            <a:r>
              <a:rPr lang="de-DE" dirty="0" smtClean="0"/>
              <a:t>&amp; Nitrate </a:t>
            </a:r>
            <a:r>
              <a:rPr lang="de-DE" dirty="0" err="1" smtClean="0"/>
              <a:t>Directive</a:t>
            </a:r>
            <a:endParaRPr lang="de-DE" dirty="0" smtClean="0"/>
          </a:p>
          <a:p>
            <a:pPr lvl="1">
              <a:buFont typeface="Arial"/>
              <a:buChar char="•"/>
            </a:pPr>
            <a:r>
              <a:rPr lang="de-DE" dirty="0"/>
              <a:t> </a:t>
            </a:r>
            <a:r>
              <a:rPr lang="en-GB" dirty="0" smtClean="0"/>
              <a:t>Water resource management 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 Water pollution </a:t>
            </a:r>
          </a:p>
          <a:p>
            <a:pPr>
              <a:buFont typeface="Arial"/>
              <a:buChar char="•"/>
            </a:pPr>
            <a:r>
              <a:rPr lang="en-GB" dirty="0" smtClean="0"/>
              <a:t>Sustainable </a:t>
            </a:r>
            <a:r>
              <a:rPr lang="en-GB" dirty="0"/>
              <a:t>Development </a:t>
            </a:r>
            <a:r>
              <a:rPr lang="en-GB" dirty="0" smtClean="0"/>
              <a:t>Goals</a:t>
            </a:r>
          </a:p>
          <a:p>
            <a:pPr lvl="1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SDG 6.4 Water Efficiency &amp; 6.3 Water Quality</a:t>
            </a:r>
          </a:p>
          <a:p>
            <a:pPr>
              <a:buFont typeface="Arial"/>
              <a:buChar char="•"/>
            </a:pPr>
            <a:r>
              <a:rPr lang="en-GB" dirty="0"/>
              <a:t>UN Convention for Combating Desertification </a:t>
            </a:r>
            <a:r>
              <a:rPr lang="en-GB" dirty="0" smtClean="0"/>
              <a:t>&amp; 	Land Degradation</a:t>
            </a:r>
          </a:p>
          <a:p>
            <a:pPr>
              <a:buFont typeface="Arial"/>
              <a:buChar char="•"/>
            </a:pPr>
            <a:r>
              <a:rPr lang="en-GB" dirty="0" smtClean="0"/>
              <a:t>UN Framework Convention of Climate Change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 descr="SDG6-Interlinkages 1and2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685" y="827483"/>
            <a:ext cx="3809329" cy="53882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/>
          <p:cNvSpPr/>
          <p:nvPr/>
        </p:nvSpPr>
        <p:spPr>
          <a:xfrm>
            <a:off x="9751336" y="4017654"/>
            <a:ext cx="1928704" cy="18765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396" y="138995"/>
            <a:ext cx="7403978" cy="461661"/>
          </a:xfrm>
        </p:spPr>
        <p:txBody>
          <a:bodyPr/>
          <a:lstStyle/>
          <a:p>
            <a:r>
              <a:rPr lang="en-GB" sz="2400" dirty="0" smtClean="0"/>
              <a:t>Land Surface Temperature Mission (</a:t>
            </a:r>
            <a:r>
              <a:rPr lang="en-GB" sz="2400" dirty="0"/>
              <a:t>LSTM)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indent="0"/>
            <a:r>
              <a:rPr lang="en-GB" b="1" dirty="0" smtClean="0"/>
              <a:t>LSTM Main Mission Objective:</a:t>
            </a:r>
          </a:p>
          <a:p>
            <a:r>
              <a:rPr lang="en-US" dirty="0" smtClean="0"/>
              <a:t>“To </a:t>
            </a:r>
            <a:r>
              <a:rPr lang="en-US" dirty="0"/>
              <a:t>complement Sentinel observation capabilities with high spatio-temporal resolution Thermal Infra-Red observations over land and coastal regions </a:t>
            </a:r>
            <a:r>
              <a:rPr lang="en-US" b="1" i="1" dirty="0">
                <a:solidFill>
                  <a:srgbClr val="008000"/>
                </a:solidFill>
              </a:rPr>
              <a:t>in support of agriculture management services</a:t>
            </a:r>
            <a:r>
              <a:rPr lang="en-US" b="1" dirty="0">
                <a:solidFill>
                  <a:srgbClr val="008000"/>
                </a:solidFill>
              </a:rPr>
              <a:t>,</a:t>
            </a:r>
            <a:r>
              <a:rPr lang="en-US" dirty="0"/>
              <a:t> and possibly a range of additional applications and </a:t>
            </a:r>
            <a:r>
              <a:rPr lang="en-US" dirty="0" smtClean="0"/>
              <a:t>services”</a:t>
            </a:r>
          </a:p>
          <a:p>
            <a:endParaRPr lang="en-US" sz="800" dirty="0" smtClean="0"/>
          </a:p>
          <a:p>
            <a:r>
              <a:rPr lang="en-US" b="1" dirty="0" smtClean="0"/>
              <a:t>Mission Status: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</a:rPr>
              <a:t>Mission </a:t>
            </a:r>
            <a:r>
              <a:rPr lang="en-US" b="1" dirty="0" smtClean="0">
                <a:solidFill>
                  <a:srgbClr val="595959"/>
                </a:solidFill>
              </a:rPr>
              <a:t>Advisory Group </a:t>
            </a:r>
            <a:r>
              <a:rPr lang="en-US" b="1" dirty="0">
                <a:solidFill>
                  <a:srgbClr val="595959"/>
                </a:solidFill>
              </a:rPr>
              <a:t>(</a:t>
            </a:r>
            <a:r>
              <a:rPr lang="en-US" b="1" dirty="0" smtClean="0">
                <a:solidFill>
                  <a:srgbClr val="595959"/>
                </a:solidFill>
              </a:rPr>
              <a:t>MAG</a:t>
            </a:r>
            <a:r>
              <a:rPr lang="en-US" b="1" dirty="0">
                <a:solidFill>
                  <a:srgbClr val="595959"/>
                </a:solidFill>
              </a:rPr>
              <a:t>) </a:t>
            </a:r>
            <a:r>
              <a:rPr lang="en-US" dirty="0" smtClean="0">
                <a:solidFill>
                  <a:srgbClr val="595959"/>
                </a:solidFill>
              </a:rPr>
              <a:t>shaping the mission requirements</a:t>
            </a:r>
            <a:endParaRPr lang="en-US" dirty="0">
              <a:solidFill>
                <a:srgbClr val="595959"/>
              </a:solidFill>
            </a:endParaRP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 Consolidated </a:t>
            </a:r>
            <a:r>
              <a:rPr lang="en-US" dirty="0">
                <a:solidFill>
                  <a:srgbClr val="595959"/>
                </a:solidFill>
              </a:rPr>
              <a:t>High Level Requirements (HLR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marL="142282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Mission Requirement Document </a:t>
            </a:r>
            <a:r>
              <a:rPr lang="en-US" dirty="0"/>
              <a:t>Version </a:t>
            </a:r>
            <a:r>
              <a:rPr lang="en-US" dirty="0" smtClean="0"/>
              <a:t>2.0</a:t>
            </a:r>
            <a:r>
              <a:rPr lang="en-US" b="1" dirty="0" smtClean="0"/>
              <a:t> </a:t>
            </a:r>
            <a:r>
              <a:rPr lang="en-US" dirty="0"/>
              <a:t>approved in April </a:t>
            </a:r>
            <a:r>
              <a:rPr lang="en-US" dirty="0" smtClean="0"/>
              <a:t>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Mission Phase </a:t>
            </a:r>
            <a:r>
              <a:rPr lang="en-US" b="1" dirty="0" smtClean="0"/>
              <a:t>A/B1 </a:t>
            </a:r>
            <a:r>
              <a:rPr lang="en-US" dirty="0" smtClean="0"/>
              <a:t>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Evaluation of bids for </a:t>
            </a:r>
            <a:r>
              <a:rPr lang="en-US" b="1" dirty="0" smtClean="0"/>
              <a:t>Mission Phase B2/C/D/E1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On-going </a:t>
            </a:r>
            <a:r>
              <a:rPr lang="en-US" b="1" dirty="0" smtClean="0"/>
              <a:t>Scientific Studies</a:t>
            </a:r>
            <a:r>
              <a:rPr lang="en-US" b="1" dirty="0"/>
              <a:t>, End-to-End </a:t>
            </a:r>
            <a:r>
              <a:rPr lang="en-US" b="1" dirty="0" smtClean="0"/>
              <a:t>Simulator</a:t>
            </a:r>
            <a:r>
              <a:rPr lang="en-US" dirty="0" smtClean="0"/>
              <a:t>, </a:t>
            </a:r>
            <a:r>
              <a:rPr lang="en-US" b="1" dirty="0" smtClean="0"/>
              <a:t>Airborne Campaigns </a:t>
            </a:r>
            <a:r>
              <a:rPr lang="en-US" dirty="0" smtClean="0"/>
              <a:t>and </a:t>
            </a:r>
            <a:r>
              <a:rPr lang="en-US" b="1" dirty="0"/>
              <a:t>LWIR Detectors </a:t>
            </a:r>
            <a:r>
              <a:rPr lang="en-US" b="1" dirty="0" smtClean="0"/>
              <a:t>pre-development</a:t>
            </a:r>
            <a:endParaRPr lang="en-US" b="1" dirty="0"/>
          </a:p>
          <a:p>
            <a:pPr>
              <a:buFont typeface="Arial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04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396" y="138995"/>
            <a:ext cx="7403978" cy="461661"/>
          </a:xfrm>
        </p:spPr>
        <p:txBody>
          <a:bodyPr/>
          <a:lstStyle/>
          <a:p>
            <a:r>
              <a:rPr lang="en-GB" sz="2400" dirty="0" smtClean="0"/>
              <a:t>Land Surface Temperature Mission (</a:t>
            </a:r>
            <a:r>
              <a:rPr lang="en-GB" sz="2400" dirty="0"/>
              <a:t>LSTM)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90478"/>
              </p:ext>
            </p:extLst>
          </p:nvPr>
        </p:nvGraphicFramePr>
        <p:xfrm>
          <a:off x="1731967" y="1054370"/>
          <a:ext cx="8075241" cy="5003223"/>
        </p:xfrm>
        <a:graphic>
          <a:graphicData uri="http://schemas.openxmlformats.org/drawingml/2006/table">
            <a:tbl>
              <a:tblPr/>
              <a:tblGrid>
                <a:gridCol w="91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3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6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</a:t>
                      </a:r>
                    </a:p>
                  </a:txBody>
                  <a:tcPr marL="5294" marR="5294" marT="5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Level - 2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Level -1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Geophysical variable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Spatial resolution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Temporal resolution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Supporting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NEdT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(@300 K)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TIR Spectral Resolution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Spectral ranges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1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Hydrology</a:t>
                      </a:r>
                    </a:p>
                  </a:txBody>
                  <a:tcPr marL="5294" marR="5294" marT="5294" marB="0" vert="vert27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of water stress in crops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Classifications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2-7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of water stress in forest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cover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to Regional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Daily-Monthly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of evapotranspiration in crops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Classifications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Daily-Monthly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of evapotranspiration in river basin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Classifications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to Regional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Daily-Monthly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of evapotranspiration in continents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Classifications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Continental to Global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Daily-Monthly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Degree Day estimations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LST + NDVI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Daily/Sub-Daily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 + land cover map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Degree Day mapping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LST + Land Cover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to Local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Daily/Sub-Daily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 + land cover map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 Degree Day estimations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LST + Land Cover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to Local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Daily/Sub-Daily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Data + land cover map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Predictions of floods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Classifications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– 1000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&lt;0.4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bands (10-12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VNIR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5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floods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thresholds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 – 1 km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to Regional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(noon-midnight)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&lt;0.4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Multispectral (≥3 bands in 8-12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5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Mapping irrigated land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Level-3 maps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(local morning overpass)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&lt;2.0 K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 classification + vegetation indices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&lt;0.4 K</a:t>
                      </a:r>
                    </a:p>
                  </a:txBody>
                  <a:tcPr marL="5294" marR="5294" marT="52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Multispectral (≥3 bands in 8-12 µm)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– Mission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lvl="0"/>
            <a:r>
              <a:rPr lang="en-GB" b="1" i="1" dirty="0">
                <a:solidFill>
                  <a:srgbClr val="008000"/>
                </a:solidFill>
              </a:rPr>
              <a:t>Primary objective</a:t>
            </a:r>
            <a:r>
              <a:rPr lang="en-GB" dirty="0">
                <a:solidFill>
                  <a:srgbClr val="008000"/>
                </a:solidFill>
              </a:rPr>
              <a:t>: to </a:t>
            </a:r>
            <a:r>
              <a:rPr lang="en-GB" dirty="0" smtClean="0">
                <a:solidFill>
                  <a:srgbClr val="008000"/>
                </a:solidFill>
              </a:rPr>
              <a:t>enable monitoring </a:t>
            </a:r>
            <a:r>
              <a:rPr lang="en-GB" dirty="0">
                <a:solidFill>
                  <a:srgbClr val="008000"/>
                </a:solidFill>
              </a:rPr>
              <a:t>evapotranspiration (ET) rate at European field scale </a:t>
            </a:r>
            <a:r>
              <a:rPr lang="en-GB" dirty="0" smtClean="0">
                <a:solidFill>
                  <a:srgbClr val="008000"/>
                </a:solidFill>
              </a:rPr>
              <a:t>by capturing </a:t>
            </a:r>
            <a:r>
              <a:rPr lang="en-GB" dirty="0">
                <a:solidFill>
                  <a:srgbClr val="008000"/>
                </a:solidFill>
              </a:rPr>
              <a:t>the </a:t>
            </a:r>
            <a:r>
              <a:rPr lang="en-GB" dirty="0" smtClean="0">
                <a:solidFill>
                  <a:srgbClr val="008000"/>
                </a:solidFill>
              </a:rPr>
              <a:t>variability </a:t>
            </a:r>
            <a:r>
              <a:rPr lang="en-GB" dirty="0">
                <a:solidFill>
                  <a:srgbClr val="008000"/>
                </a:solidFill>
              </a:rPr>
              <a:t>of Land Surface Temperature (LST) (and hence ET) </a:t>
            </a:r>
            <a:r>
              <a:rPr lang="en-GB" dirty="0" smtClean="0">
                <a:solidFill>
                  <a:srgbClr val="008000"/>
                </a:solidFill>
              </a:rPr>
              <a:t>allowing more </a:t>
            </a:r>
            <a:r>
              <a:rPr lang="en-GB" dirty="0">
                <a:solidFill>
                  <a:srgbClr val="008000"/>
                </a:solidFill>
              </a:rPr>
              <a:t>robust estimates of field-scale water </a:t>
            </a:r>
            <a:r>
              <a:rPr lang="en-GB" dirty="0" smtClean="0">
                <a:solidFill>
                  <a:srgbClr val="008000"/>
                </a:solidFill>
              </a:rPr>
              <a:t>productivity.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b="1" dirty="0" smtClean="0"/>
              <a:t>LST goal: </a:t>
            </a:r>
            <a:r>
              <a:rPr lang="en-GB" dirty="0" smtClean="0"/>
              <a:t>accuracy 1.0 </a:t>
            </a:r>
            <a:r>
              <a:rPr lang="en-GB" dirty="0"/>
              <a:t>K at 300 K</a:t>
            </a: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b="1" dirty="0" smtClean="0"/>
              <a:t>LST &amp; LSE threshold</a:t>
            </a:r>
            <a:r>
              <a:rPr lang="en-GB" b="1" dirty="0"/>
              <a:t>: </a:t>
            </a:r>
            <a:r>
              <a:rPr lang="en-GB" dirty="0" smtClean="0"/>
              <a:t>LST accuracy 1.5 K at 300 K, LSE accuracy 2%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b="1" dirty="0"/>
              <a:t>ET goal: </a:t>
            </a:r>
            <a:r>
              <a:rPr lang="en-GB" dirty="0"/>
              <a:t>accuracy 15% [mm/day], precision 5%, field scale MFU [0.5 ha], daily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b="1" dirty="0"/>
              <a:t>ET threshold: </a:t>
            </a:r>
            <a:r>
              <a:rPr lang="en-GB" dirty="0"/>
              <a:t>accuracy 20% [mm/day], precision 10%, field scale MFU [1 ha], 3 days</a:t>
            </a:r>
          </a:p>
          <a:p>
            <a:pPr lvl="0"/>
            <a:endParaRPr lang="de-DE" sz="1100" dirty="0" smtClean="0"/>
          </a:p>
          <a:p>
            <a:r>
              <a:rPr lang="en-GB" b="1" i="1" dirty="0" smtClean="0">
                <a:solidFill>
                  <a:srgbClr val="FF6600"/>
                </a:solidFill>
              </a:rPr>
              <a:t>Complementary objectives</a:t>
            </a:r>
            <a:r>
              <a:rPr lang="en-GB" dirty="0" smtClean="0">
                <a:solidFill>
                  <a:srgbClr val="FF6600"/>
                </a:solidFill>
              </a:rPr>
              <a:t>: </a:t>
            </a:r>
            <a:r>
              <a:rPr lang="en-GB" dirty="0">
                <a:solidFill>
                  <a:srgbClr val="FF6600"/>
                </a:solidFill>
              </a:rPr>
              <a:t>to support a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dirty="0">
                <a:solidFill>
                  <a:srgbClr val="FF6600"/>
                </a:solidFill>
              </a:rPr>
              <a:t>range of additional services benefitting from TIR observations </a:t>
            </a:r>
            <a:r>
              <a:rPr lang="en-GB" dirty="0" smtClean="0">
                <a:solidFill>
                  <a:srgbClr val="FF6600"/>
                </a:solidFill>
              </a:rPr>
              <a:t>– in particular: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6600"/>
                </a:solidFill>
              </a:rPr>
              <a:t>soil 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urban </a:t>
            </a:r>
            <a:r>
              <a:rPr lang="en-US" dirty="0">
                <a:solidFill>
                  <a:srgbClr val="FF6600"/>
                </a:solidFill>
              </a:rPr>
              <a:t>heat </a:t>
            </a:r>
            <a:r>
              <a:rPr lang="en-US" dirty="0" smtClean="0">
                <a:solidFill>
                  <a:srgbClr val="FF6600"/>
                </a:solidFill>
              </a:rPr>
              <a:t>islands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coastal zone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High‐Temperature Events</a:t>
            </a:r>
            <a:r>
              <a:rPr lang="en-GB" dirty="0" smtClean="0">
                <a:solidFill>
                  <a:srgbClr val="FF6600"/>
                </a:solidFill>
              </a:rPr>
              <a:t>. </a:t>
            </a:r>
            <a:endParaRPr lang="de-DE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LSTM System Design</a:t>
            </a:r>
            <a:endParaRPr lang="en-GB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23805"/>
              </p:ext>
            </p:extLst>
          </p:nvPr>
        </p:nvGraphicFramePr>
        <p:xfrm>
          <a:off x="5283200" y="839788"/>
          <a:ext cx="661183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 requirement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Design Concept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Geometrical revisit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GB" sz="1500" b="1" baseline="0" dirty="0" smtClean="0">
                          <a:solidFill>
                            <a:srgbClr val="00B050"/>
                          </a:solidFill>
                        </a:rPr>
                        <a:t> day/4 sats (2d/2s)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Local time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13:00 (Europe)</a:t>
                      </a:r>
                      <a:r>
                        <a:rPr lang="en-GB" sz="1500" b="1" baseline="0" dirty="0" smtClean="0">
                          <a:solidFill>
                            <a:srgbClr val="00B050"/>
                          </a:solidFill>
                        </a:rPr>
                        <a:t> &amp;</a:t>
                      </a:r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 night observations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SSD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50 m (37m</a:t>
                      </a:r>
                      <a:r>
                        <a:rPr lang="en-GB" sz="1500" b="1" baseline="0" dirty="0" smtClean="0">
                          <a:solidFill>
                            <a:srgbClr val="00B050"/>
                          </a:solidFill>
                        </a:rPr>
                        <a:t> at nadir)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Spectral Bands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5 TIR, 4 VNIR, 2 SWIR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Swath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700 km, at 640 km altitude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Acquisition system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Whiskbroom scanner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Geo-location L1c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1 SSD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MTF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0.2-0.3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Data latency (L2)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6-12 hours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NeDT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&lt; 0.1</a:t>
                      </a:r>
                      <a:r>
                        <a:rPr lang="en-GB" sz="15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K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ARA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&lt; 0.5 K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Satellite mass</a:t>
                      </a:r>
                      <a:endParaRPr lang="en-GB" sz="1500" dirty="0"/>
                    </a:p>
                  </a:txBody>
                  <a:tcPr marL="483396" marR="483396" marT="60960" marB="6096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00B050"/>
                          </a:solidFill>
                        </a:rPr>
                        <a:t>about 1.1 ton</a:t>
                      </a:r>
                      <a:endParaRPr lang="en-GB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483396" marR="483396" marT="60960" marB="6096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0188" y="839788"/>
            <a:ext cx="5053012" cy="52149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-457167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2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66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4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14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385" indent="-55875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00">
                <a:solidFill>
                  <a:schemeClr val="bg2"/>
                </a:solidFill>
                <a:latin typeface="+mn-lt"/>
              </a:defRPr>
            </a:lvl6pPr>
            <a:lvl7pPr marL="5248939" indent="-55875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00">
                <a:solidFill>
                  <a:schemeClr val="bg2"/>
                </a:solidFill>
                <a:latin typeface="+mn-lt"/>
              </a:defRPr>
            </a:lvl7pPr>
            <a:lvl8pPr marL="5858494" indent="-55875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00">
                <a:solidFill>
                  <a:schemeClr val="bg2"/>
                </a:solidFill>
                <a:latin typeface="+mn-lt"/>
              </a:defRPr>
            </a:lvl8pPr>
            <a:lvl9pPr marL="6468049" indent="-55875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spcAft>
                <a:spcPts val="600"/>
              </a:spcAft>
            </a:pPr>
            <a:r>
              <a:rPr lang="en-GB" b="1" dirty="0" smtClean="0"/>
              <a:t>Observation Requirements: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Spatial </a:t>
            </a:r>
            <a:r>
              <a:rPr lang="en-GB" dirty="0"/>
              <a:t>resolution: 30-50 m to match European field scale variability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LST observations should optimally be acquired daily (goal), with a minimum threshold of 3 days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Minimum </a:t>
            </a:r>
            <a:r>
              <a:rPr lang="en-GB" dirty="0"/>
              <a:t>3 bands in TIR range for ET rate estimation – recommended additional narrow thermal bands for improved LST/emissivity separation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Simultaneous VIS/NIR/SWIR observations are required for atmospheric correction, cloud detection and emissivity estimations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Collocation of S-2 &amp; S-3 observations within +/-3 days for ancillary parameters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Optimal LST observations early afternoon (goal around 13:00 hrs)</a:t>
            </a:r>
            <a:endParaRPr lang="en-US" sz="1900" dirty="0" smtClean="0"/>
          </a:p>
          <a:p>
            <a:pPr indent="0"/>
            <a:endParaRPr lang="en-US" sz="1900" dirty="0" smtClean="0"/>
          </a:p>
          <a:p>
            <a:pPr indent="0"/>
            <a:endParaRPr lang="en-US" sz="1900" dirty="0" smtClean="0"/>
          </a:p>
          <a:p>
            <a:pPr indent="0"/>
            <a:endParaRPr lang="en-US" sz="1900" dirty="0" smtClean="0"/>
          </a:p>
          <a:p>
            <a:pPr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3 </a:t>
            </a:r>
            <a:r>
              <a:rPr lang="en-US" dirty="0"/>
              <a:t>(threshold) to 5 (goal</a:t>
            </a:r>
            <a:r>
              <a:rPr lang="en-US" dirty="0" smtClean="0"/>
              <a:t>) spectral </a:t>
            </a:r>
            <a:r>
              <a:rPr lang="en-US" dirty="0"/>
              <a:t>bands in the TIR spectral </a:t>
            </a:r>
            <a:r>
              <a:rPr lang="en-US" dirty="0" smtClean="0"/>
              <a:t>range </a:t>
            </a:r>
            <a:r>
              <a:rPr lang="en-US" dirty="0"/>
              <a:t>(8 ‐ 12.5 μm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6 </a:t>
            </a:r>
            <a:r>
              <a:rPr lang="en-US" dirty="0"/>
              <a:t>(threshold) </a:t>
            </a:r>
            <a:r>
              <a:rPr lang="en-US" dirty="0" smtClean="0"/>
              <a:t>spectral bands </a:t>
            </a:r>
            <a:r>
              <a:rPr lang="en-US" dirty="0"/>
              <a:t>in the VNIR-SWIR spectral range (0.4 ‐ 2.5 μm</a:t>
            </a:r>
            <a:r>
              <a:rPr lang="en-US" dirty="0" smtClean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49469"/>
              </p:ext>
            </p:extLst>
          </p:nvPr>
        </p:nvGraphicFramePr>
        <p:xfrm>
          <a:off x="169328" y="2528712"/>
          <a:ext cx="11740448" cy="354471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Band #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Goal / Threshold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Centre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GB" sz="1600" baseline="-250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centre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Spectral 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width</a:t>
                      </a:r>
                      <a:r>
                        <a:rPr lang="de-DE" sz="1600" baseline="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Δλ 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Tolerance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GB" sz="1600" baseline="-250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centre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Tolerance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Δλ     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(± 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Knowledge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GB" sz="1600" baseline="-250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centre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(± 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Knowledge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Δλ                  (± </a:t>
                      </a:r>
                      <a:r>
                        <a:rPr lang="en-GB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TIR-1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8.6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0.18 (G)/0.30 (T)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TIR-2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8.9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0.18 (G)/0.30 (T)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TIR-3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9.15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0.18 (G)/0.30 (T)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TIR-4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10.9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0.40 (T)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1o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6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TIR-5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</a:t>
                      </a:r>
                      <a:endParaRPr lang="de-DE" sz="16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12.0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0.47 (T)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328" y="2099732"/>
            <a:ext cx="11740447" cy="36932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</a:rPr>
              <a:t>TIR spectral bands for the primary mission objectives:</a:t>
            </a:r>
          </a:p>
        </p:txBody>
      </p:sp>
    </p:spTree>
    <p:extLst>
      <p:ext uri="{BB962C8B-B14F-4D97-AF65-F5344CB8AC3E}">
        <p14:creationId xmlns:p14="http://schemas.microsoft.com/office/powerpoint/2010/main" val="38719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LSTM Scientific Study (TRP)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Objectives </a:t>
            </a:r>
            <a:r>
              <a:rPr lang="en-GB" b="1" dirty="0"/>
              <a:t>of the activity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To d</a:t>
            </a:r>
            <a:r>
              <a:rPr lang="en-GB" dirty="0" smtClean="0"/>
              <a:t>eliver essential </a:t>
            </a:r>
            <a:r>
              <a:rPr lang="en-GB" dirty="0"/>
              <a:t>input information for the system studies and related technical support activities.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quantify </a:t>
            </a:r>
            <a:r>
              <a:rPr lang="en-GB" dirty="0"/>
              <a:t>the impact of different </a:t>
            </a:r>
            <a:r>
              <a:rPr lang="en-GB" dirty="0" smtClean="0"/>
              <a:t>instrument performances </a:t>
            </a:r>
            <a:r>
              <a:rPr lang="en-GB" dirty="0"/>
              <a:t>on the </a:t>
            </a:r>
            <a:r>
              <a:rPr lang="en-GB" dirty="0" smtClean="0"/>
              <a:t>LST </a:t>
            </a:r>
            <a:r>
              <a:rPr lang="en-GB" dirty="0"/>
              <a:t>retrieval models.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Analysis </a:t>
            </a:r>
            <a:r>
              <a:rPr lang="en-GB" dirty="0"/>
              <a:t>of </a:t>
            </a:r>
            <a:r>
              <a:rPr lang="en-GB" dirty="0" smtClean="0"/>
              <a:t>user requirements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translate them into mission </a:t>
            </a:r>
            <a:r>
              <a:rPr lang="en-GB" dirty="0" smtClean="0"/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quantify </a:t>
            </a:r>
            <a:r>
              <a:rPr lang="en-GB" dirty="0"/>
              <a:t>the impact of different LST observational assumptions on the performance of evapotranspiration (ET) retrieval models.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consider </a:t>
            </a:r>
            <a:r>
              <a:rPr lang="en-GB" dirty="0" smtClean="0"/>
              <a:t>leading </a:t>
            </a:r>
            <a:r>
              <a:rPr lang="en-GB" dirty="0"/>
              <a:t>ET models and benchmark their performance, taking into account model parameterisation and available ancillary </a:t>
            </a:r>
            <a:r>
              <a:rPr lang="en-GB" dirty="0" smtClean="0"/>
              <a:t>inputs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Trade</a:t>
            </a:r>
            <a:r>
              <a:rPr lang="en-GB" dirty="0"/>
              <a:t>-offs in the </a:t>
            </a:r>
            <a:r>
              <a:rPr lang="en-GB" dirty="0" smtClean="0"/>
              <a:t>Industrial </a:t>
            </a:r>
            <a:r>
              <a:rPr lang="en-GB" dirty="0"/>
              <a:t>system studies between possibly conflicting requirements might be </a:t>
            </a:r>
            <a:r>
              <a:rPr lang="en-GB" dirty="0" smtClean="0"/>
              <a:t>necessary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9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15208</TotalTime>
  <Words>1737</Words>
  <Application>Microsoft Office PowerPoint</Application>
  <PresentationFormat>Widescreen</PresentationFormat>
  <Paragraphs>407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Verdana</vt:lpstr>
      <vt:lpstr>NEW ESA Presentation 16-9</vt:lpstr>
      <vt:lpstr>PowerPoint Presentation</vt:lpstr>
      <vt:lpstr>Copernicus for Agricultural Monitoring</vt:lpstr>
      <vt:lpstr>Global &amp; EU relevant Policies</vt:lpstr>
      <vt:lpstr>Land Surface Temperature Mission (LSTM)</vt:lpstr>
      <vt:lpstr>Land Surface Temperature Mission (LSTM)</vt:lpstr>
      <vt:lpstr>LSTM – Mission Objectives</vt:lpstr>
      <vt:lpstr>LSTM System Design</vt:lpstr>
      <vt:lpstr>Spectral Requirements</vt:lpstr>
      <vt:lpstr>LSTM Scientific Study (TRP)</vt:lpstr>
      <vt:lpstr>LSTM Scientific Study (TRP)</vt:lpstr>
      <vt:lpstr>TIR-TRP Algorithm Assessment</vt:lpstr>
      <vt:lpstr>Airborne Campaigns</vt:lpstr>
      <vt:lpstr>Campaign Data: Grosseto</vt:lpstr>
      <vt:lpstr>Summary of Statistics</vt:lpstr>
      <vt:lpstr>Campaign Data: Grosseto – 11:47:30</vt:lpstr>
      <vt:lpstr>NCEO and LSTM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Donlon</dc:creator>
  <cp:lastModifiedBy>Perry, Michael</cp:lastModifiedBy>
  <cp:revision>89</cp:revision>
  <dcterms:created xsi:type="dcterms:W3CDTF">2019-05-06T12:08:02Z</dcterms:created>
  <dcterms:modified xsi:type="dcterms:W3CDTF">2020-06-22T09:42:27Z</dcterms:modified>
</cp:coreProperties>
</file>