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4"/>
    <p:sldMasterId id="2147487132" r:id="rId5"/>
  </p:sldMasterIdLst>
  <p:notesMasterIdLst>
    <p:notesMasterId r:id="rId44"/>
  </p:notesMasterIdLst>
  <p:handoutMasterIdLst>
    <p:handoutMasterId r:id="rId45"/>
  </p:handoutMasterIdLst>
  <p:sldIdLst>
    <p:sldId id="256" r:id="rId6"/>
    <p:sldId id="1162" r:id="rId7"/>
    <p:sldId id="1163" r:id="rId8"/>
    <p:sldId id="1164" r:id="rId9"/>
    <p:sldId id="1165" r:id="rId10"/>
    <p:sldId id="1166" r:id="rId11"/>
    <p:sldId id="1167" r:id="rId12"/>
    <p:sldId id="1168" r:id="rId13"/>
    <p:sldId id="1169" r:id="rId14"/>
    <p:sldId id="1170" r:id="rId15"/>
    <p:sldId id="1171" r:id="rId16"/>
    <p:sldId id="1172" r:id="rId17"/>
    <p:sldId id="1173" r:id="rId18"/>
    <p:sldId id="1174" r:id="rId19"/>
    <p:sldId id="1175" r:id="rId20"/>
    <p:sldId id="1176" r:id="rId21"/>
    <p:sldId id="1177" r:id="rId22"/>
    <p:sldId id="1178" r:id="rId23"/>
    <p:sldId id="1179" r:id="rId24"/>
    <p:sldId id="1180" r:id="rId25"/>
    <p:sldId id="1200" r:id="rId26"/>
    <p:sldId id="1201" r:id="rId27"/>
    <p:sldId id="1184" r:id="rId28"/>
    <p:sldId id="1185" r:id="rId29"/>
    <p:sldId id="1186" r:id="rId30"/>
    <p:sldId id="1187" r:id="rId31"/>
    <p:sldId id="1188" r:id="rId32"/>
    <p:sldId id="1189" r:id="rId33"/>
    <p:sldId id="1190" r:id="rId34"/>
    <p:sldId id="1191" r:id="rId35"/>
    <p:sldId id="1192" r:id="rId36"/>
    <p:sldId id="1193" r:id="rId37"/>
    <p:sldId id="1194" r:id="rId38"/>
    <p:sldId id="1195" r:id="rId39"/>
    <p:sldId id="1197" r:id="rId40"/>
    <p:sldId id="1198" r:id="rId41"/>
    <p:sldId id="1199" r:id="rId42"/>
    <p:sldId id="261" r:id="rId43"/>
  </p:sldIdLst>
  <p:sldSz cx="12192000" cy="6858000"/>
  <p:notesSz cx="6797675" cy="9926638"/>
  <p:defaultTextStyle>
    <a:defPPr>
      <a:defRPr lang="en-GB"/>
    </a:defPPr>
    <a:lvl1pPr algn="l" rtl="0" eaLnBrk="0" fontAlgn="base" hangingPunct="0">
      <a:spcBef>
        <a:spcPct val="0"/>
      </a:spcBef>
      <a:spcAft>
        <a:spcPct val="0"/>
      </a:spcAft>
      <a:defRPr sz="2400" kern="1200">
        <a:solidFill>
          <a:schemeClr val="tx1"/>
        </a:solidFill>
        <a:latin typeface="Verdana" charset="0"/>
        <a:ea typeface="MS PGothic" charset="-128"/>
        <a:cs typeface="+mn-cs"/>
      </a:defRPr>
    </a:lvl1pPr>
    <a:lvl2pPr marL="457200" algn="l" rtl="0" eaLnBrk="0" fontAlgn="base" hangingPunct="0">
      <a:spcBef>
        <a:spcPct val="0"/>
      </a:spcBef>
      <a:spcAft>
        <a:spcPct val="0"/>
      </a:spcAft>
      <a:defRPr sz="2400" kern="1200">
        <a:solidFill>
          <a:schemeClr val="tx1"/>
        </a:solidFill>
        <a:latin typeface="Verdana" charset="0"/>
        <a:ea typeface="MS PGothic" charset="-128"/>
        <a:cs typeface="+mn-cs"/>
      </a:defRPr>
    </a:lvl2pPr>
    <a:lvl3pPr marL="914400" algn="l" rtl="0" eaLnBrk="0" fontAlgn="base" hangingPunct="0">
      <a:spcBef>
        <a:spcPct val="0"/>
      </a:spcBef>
      <a:spcAft>
        <a:spcPct val="0"/>
      </a:spcAft>
      <a:defRPr sz="2400" kern="1200">
        <a:solidFill>
          <a:schemeClr val="tx1"/>
        </a:solidFill>
        <a:latin typeface="Verdana" charset="0"/>
        <a:ea typeface="MS PGothic" charset="-128"/>
        <a:cs typeface="+mn-cs"/>
      </a:defRPr>
    </a:lvl3pPr>
    <a:lvl4pPr marL="1371600" algn="l" rtl="0" eaLnBrk="0" fontAlgn="base" hangingPunct="0">
      <a:spcBef>
        <a:spcPct val="0"/>
      </a:spcBef>
      <a:spcAft>
        <a:spcPct val="0"/>
      </a:spcAft>
      <a:defRPr sz="2400" kern="1200">
        <a:solidFill>
          <a:schemeClr val="tx1"/>
        </a:solidFill>
        <a:latin typeface="Verdana" charset="0"/>
        <a:ea typeface="MS PGothic" charset="-128"/>
        <a:cs typeface="+mn-cs"/>
      </a:defRPr>
    </a:lvl4pPr>
    <a:lvl5pPr marL="1828800" algn="l" rtl="0" eaLnBrk="0" fontAlgn="base" hangingPunct="0">
      <a:spcBef>
        <a:spcPct val="0"/>
      </a:spcBef>
      <a:spcAft>
        <a:spcPct val="0"/>
      </a:spcAft>
      <a:defRPr sz="2400" kern="1200">
        <a:solidFill>
          <a:schemeClr val="tx1"/>
        </a:solidFill>
        <a:latin typeface="Verdana" charset="0"/>
        <a:ea typeface="MS PGothic" charset="-128"/>
        <a:cs typeface="+mn-cs"/>
      </a:defRPr>
    </a:lvl5pPr>
    <a:lvl6pPr marL="2286000" algn="l" defTabSz="914400" rtl="0" eaLnBrk="1" latinLnBrk="0" hangingPunct="1">
      <a:defRPr sz="2400" kern="1200">
        <a:solidFill>
          <a:schemeClr val="tx1"/>
        </a:solidFill>
        <a:latin typeface="Verdana" charset="0"/>
        <a:ea typeface="MS PGothic" charset="-128"/>
        <a:cs typeface="+mn-cs"/>
      </a:defRPr>
    </a:lvl6pPr>
    <a:lvl7pPr marL="2743200" algn="l" defTabSz="914400" rtl="0" eaLnBrk="1" latinLnBrk="0" hangingPunct="1">
      <a:defRPr sz="2400" kern="1200">
        <a:solidFill>
          <a:schemeClr val="tx1"/>
        </a:solidFill>
        <a:latin typeface="Verdana" charset="0"/>
        <a:ea typeface="MS PGothic" charset="-128"/>
        <a:cs typeface="+mn-cs"/>
      </a:defRPr>
    </a:lvl7pPr>
    <a:lvl8pPr marL="3200400" algn="l" defTabSz="914400" rtl="0" eaLnBrk="1" latinLnBrk="0" hangingPunct="1">
      <a:defRPr sz="2400" kern="1200">
        <a:solidFill>
          <a:schemeClr val="tx1"/>
        </a:solidFill>
        <a:latin typeface="Verdana" charset="0"/>
        <a:ea typeface="MS PGothic" charset="-128"/>
        <a:cs typeface="+mn-cs"/>
      </a:defRPr>
    </a:lvl8pPr>
    <a:lvl9pPr marL="3657600" algn="l" defTabSz="914400" rtl="0" eaLnBrk="1" latinLnBrk="0" hangingPunct="1">
      <a:defRPr sz="2400" kern="1200">
        <a:solidFill>
          <a:schemeClr val="tx1"/>
        </a:solidFill>
        <a:latin typeface="Verdana" charset="0"/>
        <a:ea typeface="MS PGothic" charset="-128"/>
        <a:cs typeface="+mn-cs"/>
      </a:defRPr>
    </a:lvl9pPr>
  </p:defaultTextStyle>
  <p:extLst>
    <p:ext uri="{EFAFB233-063F-42B5-8137-9DF3F51BA10A}">
      <p15:sldGuideLst xmlns:p15="http://schemas.microsoft.com/office/powerpoint/2012/main">
        <p15:guide id="1" orient="horz" pos="731">
          <p15:clr>
            <a:srgbClr val="A4A3A4"/>
          </p15:clr>
        </p15:guide>
        <p15:guide id="2" orient="horz" pos="2568">
          <p15:clr>
            <a:srgbClr val="A4A3A4"/>
          </p15:clr>
        </p15:guide>
        <p15:guide id="3" orient="horz" pos="2772">
          <p15:clr>
            <a:srgbClr val="A4A3A4"/>
          </p15:clr>
        </p15:guide>
        <p15:guide id="4" orient="horz" pos="3113">
          <p15:clr>
            <a:srgbClr val="A4A3A4"/>
          </p15:clr>
        </p15:guide>
        <p15:guide id="5" orient="horz" pos="3543">
          <p15:clr>
            <a:srgbClr val="A4A3A4"/>
          </p15:clr>
        </p15:guide>
        <p15:guide id="6" orient="horz" pos="1389">
          <p15:clr>
            <a:srgbClr val="A4A3A4"/>
          </p15:clr>
        </p15:guide>
        <p15:guide id="7" orient="horz" pos="3861">
          <p15:clr>
            <a:srgbClr val="A4A3A4"/>
          </p15:clr>
        </p15:guide>
        <p15:guide id="8" orient="horz" pos="1774">
          <p15:clr>
            <a:srgbClr val="A4A3A4"/>
          </p15:clr>
        </p15:guide>
        <p15:guide id="9" pos="3273">
          <p15:clr>
            <a:srgbClr val="A4A3A4"/>
          </p15:clr>
        </p15:guide>
        <p15:guide id="10" pos="7559">
          <p15:clr>
            <a:srgbClr val="A4A3A4"/>
          </p15:clr>
        </p15:guide>
        <p15:guide id="11" pos="3545">
          <p15:clr>
            <a:srgbClr val="A4A3A4"/>
          </p15:clr>
        </p15:guide>
        <p15:guide id="12" pos="4793">
          <p15:clr>
            <a:srgbClr val="A4A3A4"/>
          </p15:clr>
        </p15:guide>
        <p15:guide id="13" pos="2003">
          <p15:clr>
            <a:srgbClr val="A4A3A4"/>
          </p15:clr>
        </p15:guide>
        <p15:guide id="14" pos="1663">
          <p15:clr>
            <a:srgbClr val="A4A3A4"/>
          </p15:clr>
        </p15:guide>
        <p15:guide id="15" pos="5087">
          <p15:clr>
            <a:srgbClr val="A4A3A4"/>
          </p15:clr>
        </p15:guide>
        <p15:guide id="16" pos="18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FFF"/>
    <a:srgbClr val="003249"/>
    <a:srgbClr val="F1666A"/>
    <a:srgbClr val="960136"/>
    <a:srgbClr val="FBAB18"/>
    <a:srgbClr val="76C8AE"/>
    <a:srgbClr val="335E6F"/>
    <a:srgbClr val="E8E9E4"/>
    <a:srgbClr val="8197A6"/>
    <a:srgbClr val="ED1B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621D32-B5EA-4567-8696-2135AB783CBF}" v="10" dt="2021-12-03T17:42:31.8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098"/>
    <p:restoredTop sz="92210"/>
  </p:normalViewPr>
  <p:slideViewPr>
    <p:cSldViewPr snapToGrid="0">
      <p:cViewPr varScale="1">
        <p:scale>
          <a:sx n="98" d="100"/>
          <a:sy n="98" d="100"/>
        </p:scale>
        <p:origin x="1500" y="108"/>
      </p:cViewPr>
      <p:guideLst>
        <p:guide orient="horz" pos="731"/>
        <p:guide orient="horz" pos="2568"/>
        <p:guide orient="horz" pos="2772"/>
        <p:guide orient="horz" pos="3113"/>
        <p:guide orient="horz" pos="3543"/>
        <p:guide orient="horz" pos="1389"/>
        <p:guide orient="horz" pos="3861"/>
        <p:guide orient="horz" pos="1774"/>
        <p:guide pos="3273"/>
        <p:guide pos="7559"/>
        <p:guide pos="3545"/>
        <p:guide pos="4793"/>
        <p:guide pos="2003"/>
        <p:guide pos="1663"/>
        <p:guide pos="5087"/>
        <p:guide pos="189"/>
      </p:guideLst>
    </p:cSldViewPr>
  </p:slideViewPr>
  <p:notesTextViewPr>
    <p:cViewPr>
      <p:scale>
        <a:sx n="100" d="100"/>
        <a:sy n="100" d="100"/>
      </p:scale>
      <p:origin x="0" y="0"/>
    </p:cViewPr>
  </p:notesTextViewPr>
  <p:sorterViewPr>
    <p:cViewPr>
      <p:scale>
        <a:sx n="100" d="100"/>
        <a:sy n="100" d="100"/>
      </p:scale>
      <p:origin x="0" y="-23092"/>
    </p:cViewPr>
  </p:sorterViewPr>
  <p:notesViewPr>
    <p:cSldViewPr snapToGrid="0">
      <p:cViewPr varScale="1">
        <p:scale>
          <a:sx n="146" d="100"/>
          <a:sy n="146" d="100"/>
        </p:scale>
        <p:origin x="7432"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irini Politi" userId="87fab386-a71f-4291-8802-d28156dc60b7" providerId="ADAL" clId="{A19C150A-12C1-4D9A-9ED2-248A89C8C186}"/>
    <pc:docChg chg="modSld">
      <pc:chgData name="Eirini Politi" userId="87fab386-a71f-4291-8802-d28156dc60b7" providerId="ADAL" clId="{A19C150A-12C1-4D9A-9ED2-248A89C8C186}" dt="2021-11-01T14:20:51.531" v="1" actId="20577"/>
      <pc:docMkLst>
        <pc:docMk/>
      </pc:docMkLst>
      <pc:sldChg chg="modSp mod">
        <pc:chgData name="Eirini Politi" userId="87fab386-a71f-4291-8802-d28156dc60b7" providerId="ADAL" clId="{A19C150A-12C1-4D9A-9ED2-248A89C8C186}" dt="2021-11-01T14:20:51.531" v="1" actId="20577"/>
        <pc:sldMkLst>
          <pc:docMk/>
          <pc:sldMk cId="574419954" sldId="256"/>
        </pc:sldMkLst>
        <pc:spChg chg="mod">
          <ac:chgData name="Eirini Politi" userId="87fab386-a71f-4291-8802-d28156dc60b7" providerId="ADAL" clId="{A19C150A-12C1-4D9A-9ED2-248A89C8C186}" dt="2021-11-01T14:20:51.531" v="1" actId="20577"/>
          <ac:spMkLst>
            <pc:docMk/>
            <pc:sldMk cId="574419954" sldId="256"/>
            <ac:spMk id="2" creationId="{3FED2508-10A6-8945-A31B-FB5133FA3685}"/>
          </ac:spMkLst>
        </pc:spChg>
      </pc:sldChg>
    </pc:docChg>
  </pc:docChgLst>
  <pc:docChgLst>
    <pc:chgData name="Eirini Politi" userId="87fab386-a71f-4291-8802-d28156dc60b7" providerId="ADAL" clId="{90621D32-B5EA-4567-8696-2135AB783CBF}"/>
    <pc:docChg chg="undo custSel modSld">
      <pc:chgData name="Eirini Politi" userId="87fab386-a71f-4291-8802-d28156dc60b7" providerId="ADAL" clId="{90621D32-B5EA-4567-8696-2135AB783CBF}" dt="2021-12-03T17:43:33.790" v="88" actId="1076"/>
      <pc:docMkLst>
        <pc:docMk/>
      </pc:docMkLst>
      <pc:sldChg chg="addSp delSp modSp mod">
        <pc:chgData name="Eirini Politi" userId="87fab386-a71f-4291-8802-d28156dc60b7" providerId="ADAL" clId="{90621D32-B5EA-4567-8696-2135AB783CBF}" dt="2021-12-03T17:37:59.995" v="13" actId="20577"/>
        <pc:sldMkLst>
          <pc:docMk/>
          <pc:sldMk cId="467729907" sldId="1176"/>
        </pc:sldMkLst>
        <pc:spChg chg="mod">
          <ac:chgData name="Eirini Politi" userId="87fab386-a71f-4291-8802-d28156dc60b7" providerId="ADAL" clId="{90621D32-B5EA-4567-8696-2135AB783CBF}" dt="2021-12-03T17:37:59.995" v="13" actId="20577"/>
          <ac:spMkLst>
            <pc:docMk/>
            <pc:sldMk cId="467729907" sldId="1176"/>
            <ac:spMk id="5" creationId="{00000000-0000-0000-0000-000000000000}"/>
          </ac:spMkLst>
        </pc:spChg>
        <pc:picChg chg="del mod">
          <ac:chgData name="Eirini Politi" userId="87fab386-a71f-4291-8802-d28156dc60b7" providerId="ADAL" clId="{90621D32-B5EA-4567-8696-2135AB783CBF}" dt="2021-12-03T17:37:41.575" v="2" actId="478"/>
          <ac:picMkLst>
            <pc:docMk/>
            <pc:sldMk cId="467729907" sldId="1176"/>
            <ac:picMk id="4" creationId="{00000000-0000-0000-0000-000000000000}"/>
          </ac:picMkLst>
        </pc:picChg>
        <pc:picChg chg="add mod">
          <ac:chgData name="Eirini Politi" userId="87fab386-a71f-4291-8802-d28156dc60b7" providerId="ADAL" clId="{90621D32-B5EA-4567-8696-2135AB783CBF}" dt="2021-12-03T17:37:55.102" v="8" actId="1076"/>
          <ac:picMkLst>
            <pc:docMk/>
            <pc:sldMk cId="467729907" sldId="1176"/>
            <ac:picMk id="7" creationId="{A18368A1-DA57-4E31-BC31-09C2859BC0CE}"/>
          </ac:picMkLst>
        </pc:picChg>
      </pc:sldChg>
      <pc:sldChg chg="addSp delSp modSp mod">
        <pc:chgData name="Eirini Politi" userId="87fab386-a71f-4291-8802-d28156dc60b7" providerId="ADAL" clId="{90621D32-B5EA-4567-8696-2135AB783CBF}" dt="2021-12-03T17:38:31.581" v="18" actId="1076"/>
        <pc:sldMkLst>
          <pc:docMk/>
          <pc:sldMk cId="1438589286" sldId="1179"/>
        </pc:sldMkLst>
        <pc:picChg chg="add del mod">
          <ac:chgData name="Eirini Politi" userId="87fab386-a71f-4291-8802-d28156dc60b7" providerId="ADAL" clId="{90621D32-B5EA-4567-8696-2135AB783CBF}" dt="2021-12-03T17:38:31.581" v="18" actId="1076"/>
          <ac:picMkLst>
            <pc:docMk/>
            <pc:sldMk cId="1438589286" sldId="1179"/>
            <ac:picMk id="4" creationId="{00000000-0000-0000-0000-000000000000}"/>
          </ac:picMkLst>
        </pc:picChg>
      </pc:sldChg>
      <pc:sldChg chg="addSp delSp modSp mod">
        <pc:chgData name="Eirini Politi" userId="87fab386-a71f-4291-8802-d28156dc60b7" providerId="ADAL" clId="{90621D32-B5EA-4567-8696-2135AB783CBF}" dt="2021-12-03T17:41:30.879" v="79" actId="478"/>
        <pc:sldMkLst>
          <pc:docMk/>
          <pc:sldMk cId="441873006" sldId="1180"/>
        </pc:sldMkLst>
        <pc:spChg chg="del mod">
          <ac:chgData name="Eirini Politi" userId="87fab386-a71f-4291-8802-d28156dc60b7" providerId="ADAL" clId="{90621D32-B5EA-4567-8696-2135AB783CBF}" dt="2021-12-03T17:41:13.651" v="72" actId="478"/>
          <ac:spMkLst>
            <pc:docMk/>
            <pc:sldMk cId="441873006" sldId="1180"/>
            <ac:spMk id="10" creationId="{00000000-0000-0000-0000-000000000000}"/>
          </ac:spMkLst>
        </pc:spChg>
        <pc:spChg chg="del mod">
          <ac:chgData name="Eirini Politi" userId="87fab386-a71f-4291-8802-d28156dc60b7" providerId="ADAL" clId="{90621D32-B5EA-4567-8696-2135AB783CBF}" dt="2021-12-03T17:41:13.651" v="72" actId="478"/>
          <ac:spMkLst>
            <pc:docMk/>
            <pc:sldMk cId="441873006" sldId="1180"/>
            <ac:spMk id="11" creationId="{00000000-0000-0000-0000-000000000000}"/>
          </ac:spMkLst>
        </pc:spChg>
        <pc:spChg chg="add mod">
          <ac:chgData name="Eirini Politi" userId="87fab386-a71f-4291-8802-d28156dc60b7" providerId="ADAL" clId="{90621D32-B5EA-4567-8696-2135AB783CBF}" dt="2021-12-03T17:38:43.153" v="21" actId="20577"/>
          <ac:spMkLst>
            <pc:docMk/>
            <pc:sldMk cId="441873006" sldId="1180"/>
            <ac:spMk id="12" creationId="{DC397C8B-C34A-4836-981D-07FB8D239C17}"/>
          </ac:spMkLst>
        </pc:spChg>
        <pc:spChg chg="add del mod">
          <ac:chgData name="Eirini Politi" userId="87fab386-a71f-4291-8802-d28156dc60b7" providerId="ADAL" clId="{90621D32-B5EA-4567-8696-2135AB783CBF}" dt="2021-12-03T17:41:17.271" v="74" actId="478"/>
          <ac:spMkLst>
            <pc:docMk/>
            <pc:sldMk cId="441873006" sldId="1180"/>
            <ac:spMk id="13" creationId="{3BEEA949-2ABB-4D04-BA00-8ED7E73D4152}"/>
          </ac:spMkLst>
        </pc:spChg>
        <pc:spChg chg="add del mod">
          <ac:chgData name="Eirini Politi" userId="87fab386-a71f-4291-8802-d28156dc60b7" providerId="ADAL" clId="{90621D32-B5EA-4567-8696-2135AB783CBF}" dt="2021-12-03T17:41:30.879" v="79" actId="478"/>
          <ac:spMkLst>
            <pc:docMk/>
            <pc:sldMk cId="441873006" sldId="1180"/>
            <ac:spMk id="15" creationId="{4946E8D8-011F-42BD-8548-B95BCA2865BC}"/>
          </ac:spMkLst>
        </pc:spChg>
        <pc:spChg chg="add mod">
          <ac:chgData name="Eirini Politi" userId="87fab386-a71f-4291-8802-d28156dc60b7" providerId="ADAL" clId="{90621D32-B5EA-4567-8696-2135AB783CBF}" dt="2021-12-03T17:41:14.513" v="73"/>
          <ac:spMkLst>
            <pc:docMk/>
            <pc:sldMk cId="441873006" sldId="1180"/>
            <ac:spMk id="16" creationId="{BBBD14CF-DAFB-4C38-90DF-F05A5FB1846B}"/>
          </ac:spMkLst>
        </pc:spChg>
        <pc:spChg chg="del">
          <ac:chgData name="Eirini Politi" userId="87fab386-a71f-4291-8802-d28156dc60b7" providerId="ADAL" clId="{90621D32-B5EA-4567-8696-2135AB783CBF}" dt="2021-12-03T17:38:40.673" v="19" actId="478"/>
          <ac:spMkLst>
            <pc:docMk/>
            <pc:sldMk cId="441873006" sldId="1180"/>
            <ac:spMk id="19" creationId="{C4028970-E153-4020-BCF2-F8A88DE4D6EC}"/>
          </ac:spMkLst>
        </pc:spChg>
      </pc:sldChg>
      <pc:sldChg chg="addSp delSp modSp mod">
        <pc:chgData name="Eirini Politi" userId="87fab386-a71f-4291-8802-d28156dc60b7" providerId="ADAL" clId="{90621D32-B5EA-4567-8696-2135AB783CBF}" dt="2021-12-03T17:43:33.790" v="88" actId="1076"/>
        <pc:sldMkLst>
          <pc:docMk/>
          <pc:sldMk cId="1140655982" sldId="1190"/>
        </pc:sldMkLst>
        <pc:spChg chg="mod">
          <ac:chgData name="Eirini Politi" userId="87fab386-a71f-4291-8802-d28156dc60b7" providerId="ADAL" clId="{90621D32-B5EA-4567-8696-2135AB783CBF}" dt="2021-12-03T17:42:35.471" v="84" actId="20577"/>
          <ac:spMkLst>
            <pc:docMk/>
            <pc:sldMk cId="1140655982" sldId="1190"/>
            <ac:spMk id="3" creationId="{00000000-0000-0000-0000-000000000000}"/>
          </ac:spMkLst>
        </pc:spChg>
        <pc:picChg chg="del">
          <ac:chgData name="Eirini Politi" userId="87fab386-a71f-4291-8802-d28156dc60b7" providerId="ADAL" clId="{90621D32-B5EA-4567-8696-2135AB783CBF}" dt="2021-12-03T17:43:26.409" v="85" actId="478"/>
          <ac:picMkLst>
            <pc:docMk/>
            <pc:sldMk cId="1140655982" sldId="1190"/>
            <ac:picMk id="4" creationId="{00000000-0000-0000-0000-000000000000}"/>
          </ac:picMkLst>
        </pc:picChg>
        <pc:picChg chg="add mod">
          <ac:chgData name="Eirini Politi" userId="87fab386-a71f-4291-8802-d28156dc60b7" providerId="ADAL" clId="{90621D32-B5EA-4567-8696-2135AB783CBF}" dt="2021-12-03T17:43:33.790" v="88" actId="1076"/>
          <ac:picMkLst>
            <pc:docMk/>
            <pc:sldMk cId="1140655982" sldId="1190"/>
            <ac:picMk id="6" creationId="{F428BFFC-151E-4661-B062-C420DABFAFE1}"/>
          </ac:picMkLst>
        </pc:picChg>
      </pc:sldChg>
      <pc:sldChg chg="addSp delSp modSp mod">
        <pc:chgData name="Eirini Politi" userId="87fab386-a71f-4291-8802-d28156dc60b7" providerId="ADAL" clId="{90621D32-B5EA-4567-8696-2135AB783CBF}" dt="2021-12-03T17:41:27.749" v="78" actId="478"/>
        <pc:sldMkLst>
          <pc:docMk/>
          <pc:sldMk cId="3115541319" sldId="1200"/>
        </pc:sldMkLst>
        <pc:spChg chg="del">
          <ac:chgData name="Eirini Politi" userId="87fab386-a71f-4291-8802-d28156dc60b7" providerId="ADAL" clId="{90621D32-B5EA-4567-8696-2135AB783CBF}" dt="2021-12-03T17:39:51.525" v="55" actId="478"/>
          <ac:spMkLst>
            <pc:docMk/>
            <pc:sldMk cId="3115541319" sldId="1200"/>
            <ac:spMk id="10" creationId="{00000000-0000-0000-0000-000000000000}"/>
          </ac:spMkLst>
        </pc:spChg>
        <pc:spChg chg="del">
          <ac:chgData name="Eirini Politi" userId="87fab386-a71f-4291-8802-d28156dc60b7" providerId="ADAL" clId="{90621D32-B5EA-4567-8696-2135AB783CBF}" dt="2021-12-03T17:39:51.525" v="55" actId="478"/>
          <ac:spMkLst>
            <pc:docMk/>
            <pc:sldMk cId="3115541319" sldId="1200"/>
            <ac:spMk id="11" creationId="{00000000-0000-0000-0000-000000000000}"/>
          </ac:spMkLst>
        </pc:spChg>
        <pc:spChg chg="add del mod">
          <ac:chgData name="Eirini Politi" userId="87fab386-a71f-4291-8802-d28156dc60b7" providerId="ADAL" clId="{90621D32-B5EA-4567-8696-2135AB783CBF}" dt="2021-12-03T17:41:22.995" v="75" actId="478"/>
          <ac:spMkLst>
            <pc:docMk/>
            <pc:sldMk cId="3115541319" sldId="1200"/>
            <ac:spMk id="13" creationId="{89D911DD-5B1C-4D09-A9BB-230D3AF6273E}"/>
          </ac:spMkLst>
        </pc:spChg>
        <pc:spChg chg="add del mod">
          <ac:chgData name="Eirini Politi" userId="87fab386-a71f-4291-8802-d28156dc60b7" providerId="ADAL" clId="{90621D32-B5EA-4567-8696-2135AB783CBF}" dt="2021-12-03T17:41:22.995" v="75" actId="478"/>
          <ac:spMkLst>
            <pc:docMk/>
            <pc:sldMk cId="3115541319" sldId="1200"/>
            <ac:spMk id="15" creationId="{4BE13BCD-EF8A-4626-B99B-A803C5F4F0D9}"/>
          </ac:spMkLst>
        </pc:spChg>
        <pc:spChg chg="add del mod">
          <ac:chgData name="Eirini Politi" userId="87fab386-a71f-4291-8802-d28156dc60b7" providerId="ADAL" clId="{90621D32-B5EA-4567-8696-2135AB783CBF}" dt="2021-12-03T17:41:27.749" v="78" actId="478"/>
          <ac:spMkLst>
            <pc:docMk/>
            <pc:sldMk cId="3115541319" sldId="1200"/>
            <ac:spMk id="16" creationId="{15C35F20-AE8D-4EAF-90AE-C9A21ABB3E4C}"/>
          </ac:spMkLst>
        </pc:spChg>
        <pc:spChg chg="add mod">
          <ac:chgData name="Eirini Politi" userId="87fab386-a71f-4291-8802-d28156dc60b7" providerId="ADAL" clId="{90621D32-B5EA-4567-8696-2135AB783CBF}" dt="2021-12-03T17:41:23.852" v="76"/>
          <ac:spMkLst>
            <pc:docMk/>
            <pc:sldMk cId="3115541319" sldId="1200"/>
            <ac:spMk id="17" creationId="{F88D628E-B0E6-4D2D-A0FD-B6B668AB7AB9}"/>
          </ac:spMkLst>
        </pc:spChg>
        <pc:spChg chg="add mod">
          <ac:chgData name="Eirini Politi" userId="87fab386-a71f-4291-8802-d28156dc60b7" providerId="ADAL" clId="{90621D32-B5EA-4567-8696-2135AB783CBF}" dt="2021-12-03T17:41:23.852" v="76"/>
          <ac:spMkLst>
            <pc:docMk/>
            <pc:sldMk cId="3115541319" sldId="1200"/>
            <ac:spMk id="18" creationId="{0BC55741-F014-4C14-921E-515CA47CF7FE}"/>
          </ac:spMkLst>
        </pc:spChg>
      </pc:sldChg>
      <pc:sldChg chg="addSp delSp modSp mod">
        <pc:chgData name="Eirini Politi" userId="87fab386-a71f-4291-8802-d28156dc60b7" providerId="ADAL" clId="{90621D32-B5EA-4567-8696-2135AB783CBF}" dt="2021-12-03T17:41:04.285" v="71" actId="1076"/>
        <pc:sldMkLst>
          <pc:docMk/>
          <pc:sldMk cId="321517957" sldId="1201"/>
        </pc:sldMkLst>
        <pc:spChg chg="del">
          <ac:chgData name="Eirini Politi" userId="87fab386-a71f-4291-8802-d28156dc60b7" providerId="ADAL" clId="{90621D32-B5EA-4567-8696-2135AB783CBF}" dt="2021-12-03T17:39:57.837" v="56" actId="478"/>
          <ac:spMkLst>
            <pc:docMk/>
            <pc:sldMk cId="321517957" sldId="1201"/>
            <ac:spMk id="10" creationId="{00000000-0000-0000-0000-000000000000}"/>
          </ac:spMkLst>
        </pc:spChg>
        <pc:spChg chg="del">
          <ac:chgData name="Eirini Politi" userId="87fab386-a71f-4291-8802-d28156dc60b7" providerId="ADAL" clId="{90621D32-B5EA-4567-8696-2135AB783CBF}" dt="2021-12-03T17:39:57.837" v="56" actId="478"/>
          <ac:spMkLst>
            <pc:docMk/>
            <pc:sldMk cId="321517957" sldId="1201"/>
            <ac:spMk id="11" creationId="{00000000-0000-0000-0000-000000000000}"/>
          </ac:spMkLst>
        </pc:spChg>
        <pc:spChg chg="mod">
          <ac:chgData name="Eirini Politi" userId="87fab386-a71f-4291-8802-d28156dc60b7" providerId="ADAL" clId="{90621D32-B5EA-4567-8696-2135AB783CBF}" dt="2021-12-03T17:40:29.173" v="67" actId="207"/>
          <ac:spMkLst>
            <pc:docMk/>
            <pc:sldMk cId="321517957" sldId="1201"/>
            <ac:spMk id="15" creationId="{ADA46171-F44F-4594-96DE-0669CEB9FFAE}"/>
          </ac:spMkLst>
        </pc:spChg>
        <pc:spChg chg="add mod">
          <ac:chgData name="Eirini Politi" userId="87fab386-a71f-4291-8802-d28156dc60b7" providerId="ADAL" clId="{90621D32-B5EA-4567-8696-2135AB783CBF}" dt="2021-12-03T17:41:04.285" v="71" actId="1076"/>
          <ac:spMkLst>
            <pc:docMk/>
            <pc:sldMk cId="321517957" sldId="1201"/>
            <ac:spMk id="18" creationId="{A8445232-A37E-4FEC-8A5D-D747A95E4C25}"/>
          </ac:spMkLst>
        </pc:spChg>
        <pc:spChg chg="add mod">
          <ac:chgData name="Eirini Politi" userId="87fab386-a71f-4291-8802-d28156dc60b7" providerId="ADAL" clId="{90621D32-B5EA-4567-8696-2135AB783CBF}" dt="2021-12-03T17:41:04.285" v="71" actId="1076"/>
          <ac:spMkLst>
            <pc:docMk/>
            <pc:sldMk cId="321517957" sldId="1201"/>
            <ac:spMk id="20" creationId="{475B32C3-521A-49DD-ACE5-96B964C1717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2944813" cy="495300"/>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eaLnBrk="1" hangingPunct="1">
              <a:defRPr sz="1100">
                <a:latin typeface="Arial" charset="0"/>
                <a:ea typeface="MS PGothic" charset="0"/>
                <a:cs typeface="MS PGothic" charset="0"/>
              </a:defRPr>
            </a:lvl1pPr>
          </a:lstStyle>
          <a:p>
            <a:pPr>
              <a:defRPr/>
            </a:pPr>
            <a:endParaRPr lang="it-IT"/>
          </a:p>
        </p:txBody>
      </p:sp>
      <p:sp>
        <p:nvSpPr>
          <p:cNvPr id="628739" name="Rectangle 3"/>
          <p:cNvSpPr>
            <a:spLocks noGrp="1" noChangeArrowheads="1"/>
          </p:cNvSpPr>
          <p:nvPr>
            <p:ph type="dt" sz="quarter" idx="1"/>
          </p:nvPr>
        </p:nvSpPr>
        <p:spPr bwMode="auto">
          <a:xfrm>
            <a:off x="3851275" y="0"/>
            <a:ext cx="2944813" cy="495300"/>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eaLnBrk="1" hangingPunct="1">
              <a:defRPr sz="1100">
                <a:latin typeface="Arial" charset="0"/>
                <a:ea typeface="MS PGothic" charset="0"/>
                <a:cs typeface="MS PGothic" charset="0"/>
              </a:defRPr>
            </a:lvl1pPr>
          </a:lstStyle>
          <a:p>
            <a:pPr>
              <a:defRPr/>
            </a:pPr>
            <a:endParaRPr lang="it-IT"/>
          </a:p>
        </p:txBody>
      </p:sp>
      <p:sp>
        <p:nvSpPr>
          <p:cNvPr id="628740" name="Rectangle 4"/>
          <p:cNvSpPr>
            <a:spLocks noGrp="1" noChangeArrowheads="1"/>
          </p:cNvSpPr>
          <p:nvPr>
            <p:ph type="ftr" sz="quarter" idx="2"/>
          </p:nvPr>
        </p:nvSpPr>
        <p:spPr bwMode="auto">
          <a:xfrm>
            <a:off x="0" y="9428163"/>
            <a:ext cx="2944813" cy="496887"/>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eaLnBrk="1" hangingPunct="1">
              <a:defRPr sz="1100">
                <a:latin typeface="Arial" charset="0"/>
                <a:ea typeface="MS PGothic" charset="0"/>
                <a:cs typeface="MS PGothic" charset="0"/>
              </a:defRPr>
            </a:lvl1pPr>
          </a:lstStyle>
          <a:p>
            <a:pPr>
              <a:defRPr/>
            </a:pPr>
            <a:endParaRPr lang="it-IT"/>
          </a:p>
        </p:txBody>
      </p:sp>
      <p:sp>
        <p:nvSpPr>
          <p:cNvPr id="628741" name="Rectangle 5"/>
          <p:cNvSpPr>
            <a:spLocks noGrp="1" noChangeArrowheads="1"/>
          </p:cNvSpPr>
          <p:nvPr>
            <p:ph type="sldNum" sz="quarter" idx="3"/>
          </p:nvPr>
        </p:nvSpPr>
        <p:spPr bwMode="auto">
          <a:xfrm>
            <a:off x="3851275" y="9428163"/>
            <a:ext cx="2944813" cy="496887"/>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eaLnBrk="1" hangingPunct="1">
              <a:defRPr sz="1100">
                <a:latin typeface="Arial" charset="0"/>
                <a:ea typeface="MS PGothic" charset="-128"/>
              </a:defRPr>
            </a:lvl1pPr>
          </a:lstStyle>
          <a:p>
            <a:pPr>
              <a:defRPr/>
            </a:pPr>
            <a:fld id="{81911F50-FE0F-5946-AE7F-DB68643ECA25}" type="slidenum">
              <a:rPr lang="it-IT" altLang="x-none"/>
              <a:pPr>
                <a:defRPr/>
              </a:pPr>
              <a:t>‹#›</a:t>
            </a:fld>
            <a:endParaRPr lang="it-IT" altLang="x-non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2917825" cy="51752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eaLnBrk="1" hangingPunct="1">
              <a:defRPr sz="1100">
                <a:latin typeface="Arial" charset="0"/>
                <a:ea typeface="MS PGothic" charset="0"/>
                <a:cs typeface="MS PGothic" charset="0"/>
              </a:defRPr>
            </a:lvl1pPr>
          </a:lstStyle>
          <a:p>
            <a:pPr>
              <a:defRPr/>
            </a:pPr>
            <a:endParaRPr lang="en-US"/>
          </a:p>
        </p:txBody>
      </p:sp>
      <p:sp>
        <p:nvSpPr>
          <p:cNvPr id="58371" name="Rectangle 3"/>
          <p:cNvSpPr>
            <a:spLocks noGrp="1" noChangeArrowheads="1"/>
          </p:cNvSpPr>
          <p:nvPr>
            <p:ph type="dt" idx="1"/>
          </p:nvPr>
        </p:nvSpPr>
        <p:spPr bwMode="auto">
          <a:xfrm>
            <a:off x="3867150" y="0"/>
            <a:ext cx="2917825" cy="51752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eaLnBrk="1" hangingPunct="1">
              <a:defRPr sz="1100">
                <a:latin typeface="Arial" charset="0"/>
                <a:ea typeface="MS PGothic" charset="-128"/>
              </a:defRPr>
            </a:lvl1pPr>
          </a:lstStyle>
          <a:p>
            <a:pPr>
              <a:defRPr/>
            </a:pPr>
            <a:fld id="{FB6B53B6-A490-BA4E-929A-F40726DD482A}" type="datetimeFigureOut">
              <a:rPr lang="en-US" altLang="x-none"/>
              <a:pPr>
                <a:defRPr/>
              </a:pPr>
              <a:t>12/3/2021</a:t>
            </a:fld>
            <a:endParaRPr lang="en-US" altLang="x-none"/>
          </a:p>
        </p:txBody>
      </p:sp>
      <p:sp>
        <p:nvSpPr>
          <p:cNvPr id="16388" name="Rectangle 4"/>
          <p:cNvSpPr>
            <a:spLocks noGrp="1" noRot="1" noChangeAspect="1" noChangeArrowheads="1" noTextEdit="1"/>
          </p:cNvSpPr>
          <p:nvPr>
            <p:ph type="sldImg" idx="2"/>
          </p:nvPr>
        </p:nvSpPr>
        <p:spPr bwMode="auto">
          <a:xfrm>
            <a:off x="144463" y="739775"/>
            <a:ext cx="6569075" cy="3695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8373" name="Rectangle 5"/>
          <p:cNvSpPr>
            <a:spLocks noGrp="1" noChangeArrowheads="1"/>
          </p:cNvSpPr>
          <p:nvPr>
            <p:ph type="body" sz="quarter" idx="3"/>
          </p:nvPr>
        </p:nvSpPr>
        <p:spPr bwMode="auto">
          <a:xfrm>
            <a:off x="876300" y="4730750"/>
            <a:ext cx="5033963" cy="4433888"/>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8374" name="Rectangle 6"/>
          <p:cNvSpPr>
            <a:spLocks noGrp="1" noChangeArrowheads="1"/>
          </p:cNvSpPr>
          <p:nvPr>
            <p:ph type="ftr" sz="quarter" idx="4"/>
          </p:nvPr>
        </p:nvSpPr>
        <p:spPr bwMode="auto">
          <a:xfrm>
            <a:off x="0" y="9459913"/>
            <a:ext cx="2917825" cy="442912"/>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eaLnBrk="1" hangingPunct="1">
              <a:defRPr sz="1100">
                <a:latin typeface="Arial" charset="0"/>
                <a:ea typeface="MS PGothic" charset="0"/>
                <a:cs typeface="MS PGothic" charset="0"/>
              </a:defRPr>
            </a:lvl1pPr>
          </a:lstStyle>
          <a:p>
            <a:pPr>
              <a:defRPr/>
            </a:pPr>
            <a:endParaRPr lang="en-US"/>
          </a:p>
        </p:txBody>
      </p:sp>
      <p:sp>
        <p:nvSpPr>
          <p:cNvPr id="58375" name="Rectangle 7"/>
          <p:cNvSpPr>
            <a:spLocks noGrp="1" noChangeArrowheads="1"/>
          </p:cNvSpPr>
          <p:nvPr>
            <p:ph type="sldNum" sz="quarter" idx="5"/>
          </p:nvPr>
        </p:nvSpPr>
        <p:spPr bwMode="auto">
          <a:xfrm>
            <a:off x="3867150" y="9459913"/>
            <a:ext cx="2917825" cy="442912"/>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eaLnBrk="1" hangingPunct="1">
              <a:defRPr sz="1100">
                <a:latin typeface="Arial" charset="0"/>
                <a:ea typeface="MS PGothic" charset="-128"/>
              </a:defRPr>
            </a:lvl1pPr>
          </a:lstStyle>
          <a:p>
            <a:pPr>
              <a:defRPr/>
            </a:pPr>
            <a:fld id="{B1C1B1E2-4475-074F-89EB-5387F18A9490}"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10</a:t>
            </a:fld>
            <a:endParaRPr lang="en-US"/>
          </a:p>
        </p:txBody>
      </p:sp>
    </p:spTree>
    <p:extLst>
      <p:ext uri="{BB962C8B-B14F-4D97-AF65-F5344CB8AC3E}">
        <p14:creationId xmlns:p14="http://schemas.microsoft.com/office/powerpoint/2010/main" val="2460929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Two main evapotranspiration regimes, characterized with the evaporative fraction (𝐸𝐹=𝜆𝐸/𝑅_𝑛) can be defined:   a soil moisture-limited and an energy limited evapotranspiration regime. </a:t>
            </a:r>
          </a:p>
          <a:p>
            <a:r>
              <a:rPr lang="en-GB" dirty="0"/>
              <a:t>In the energy-limited evapotranspiration regime, corresponding to values of soil moisture lying above a given critical soil moisture value 𝜃_𝑐𝑟𝑖𝑡, evaporative fraction is independent of the soil moisture content. </a:t>
            </a:r>
          </a:p>
          <a:p>
            <a:r>
              <a:rPr lang="en-GB" dirty="0"/>
              <a:t>Below 𝜃_𝑐𝑟𝑖𝑡, soil moisture content provides a first-order constraint on evapotranspiration (soil moisture limited evapotranspiration regime)</a:t>
            </a:r>
          </a:p>
          <a:p>
            <a:r>
              <a:rPr lang="en-GB" dirty="0"/>
              <a:t>The other important threshold is the wilting point 𝜃_𝑊𝑖𝑙𝑡 under which no evapotranspiration takes place anymore</a:t>
            </a:r>
          </a:p>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18</a:t>
            </a:fld>
            <a:endParaRPr lang="en-US"/>
          </a:p>
        </p:txBody>
      </p:sp>
    </p:spTree>
    <p:extLst>
      <p:ext uri="{BB962C8B-B14F-4D97-AF65-F5344CB8AC3E}">
        <p14:creationId xmlns:p14="http://schemas.microsoft.com/office/powerpoint/2010/main" val="1883412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20</a:t>
            </a:fld>
            <a:endParaRPr lang="en-US"/>
          </a:p>
        </p:txBody>
      </p:sp>
    </p:spTree>
    <p:extLst>
      <p:ext uri="{BB962C8B-B14F-4D97-AF65-F5344CB8AC3E}">
        <p14:creationId xmlns:p14="http://schemas.microsoft.com/office/powerpoint/2010/main" val="3121563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21</a:t>
            </a:fld>
            <a:endParaRPr lang="en-US"/>
          </a:p>
        </p:txBody>
      </p:sp>
    </p:spTree>
    <p:extLst>
      <p:ext uri="{BB962C8B-B14F-4D97-AF65-F5344CB8AC3E}">
        <p14:creationId xmlns:p14="http://schemas.microsoft.com/office/powerpoint/2010/main" val="3123465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22</a:t>
            </a:fld>
            <a:endParaRPr lang="en-US"/>
          </a:p>
        </p:txBody>
      </p:sp>
    </p:spTree>
    <p:extLst>
      <p:ext uri="{BB962C8B-B14F-4D97-AF65-F5344CB8AC3E}">
        <p14:creationId xmlns:p14="http://schemas.microsoft.com/office/powerpoint/2010/main" val="190886257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0.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9.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C11D8D26-D994-FC46-875F-6F64DB4D026F}"/>
              </a:ext>
            </a:extLst>
          </p:cNvPr>
          <p:cNvPicPr>
            <a:picLocks noChangeAspect="1"/>
          </p:cNvPicPr>
          <p:nvPr userDrawn="1"/>
        </p:nvPicPr>
        <p:blipFill rotWithShape="1">
          <a:blip r:embed="rId2" cstate="hqprint">
            <a:alphaModFix/>
            <a:extLst>
              <a:ext uri="{28A0092B-C50C-407E-A947-70E740481C1C}">
                <a14:useLocalDpi xmlns:a14="http://schemas.microsoft.com/office/drawing/2010/main" val="0"/>
              </a:ext>
            </a:extLst>
          </a:blip>
          <a:srcRect t="7695" b="7948"/>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C57E5F4-FF51-474A-B200-5C9D11431153}"/>
              </a:ext>
            </a:extLst>
          </p:cNvPr>
          <p:cNvSpPr/>
          <p:nvPr userDrawn="1"/>
        </p:nvSpPr>
        <p:spPr>
          <a:xfrm>
            <a:off x="-18136" y="-2"/>
            <a:ext cx="12210136" cy="6858002"/>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19687" y="4078969"/>
            <a:ext cx="117377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6425" y="3509439"/>
            <a:ext cx="11741010" cy="563779"/>
          </a:xfrm>
        </p:spPr>
        <p:txBody>
          <a:bodyPr anchor="b" anchorCtr="0">
            <a:noAutofit/>
          </a:bodyPr>
          <a:lstStyle>
            <a:lvl1pPr>
              <a:defRPr sz="4000">
                <a:solidFill>
                  <a:schemeClr val="bg1"/>
                </a:solidFill>
              </a:defRPr>
            </a:lvl1pPr>
          </a:lstStyle>
          <a:p>
            <a:r>
              <a:rPr lang="en-GB" noProof="0"/>
              <a:t>CLICK TO EDIT MASTER TITLE STYLE</a:t>
            </a:r>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en-GB" noProof="0"/>
              <a:t>Name Surname</a:t>
            </a:r>
          </a:p>
          <a:p>
            <a:pPr lvl="0"/>
            <a:r>
              <a:rPr lang="en-GB" noProof="0"/>
              <a:t>Where are you today?</a:t>
            </a:r>
          </a:p>
          <a:p>
            <a:pPr lvl="0"/>
            <a:r>
              <a:rPr lang="en-GB" noProof="0"/>
              <a:t>DD/MM/YYYY</a:t>
            </a: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id="{3A91B686-E4E0-564F-B9AE-39DF39056A0B}"/>
              </a:ext>
            </a:extLst>
          </p:cNvPr>
          <p:cNvGrpSpPr/>
          <p:nvPr userDrawn="1"/>
        </p:nvGrpSpPr>
        <p:grpSpPr>
          <a:xfrm>
            <a:off x="226688" y="6572055"/>
            <a:ext cx="9280921" cy="144114"/>
            <a:chOff x="226688" y="6572055"/>
            <a:chExt cx="9280921" cy="144114"/>
          </a:xfrm>
        </p:grpSpPr>
        <p:pic>
          <p:nvPicPr>
            <p:cNvPr id="172" name="Picture 171" descr="at.png">
              <a:extLst>
                <a:ext uri="{FF2B5EF4-FFF2-40B4-BE49-F238E27FC236}">
                  <a16:creationId xmlns:a16="http://schemas.microsoft.com/office/drawing/2014/main" id="{BEDB8B01-740D-BA49-94F0-ED280E0BC0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0E437E8F-13B2-6F4F-B850-26478D455D6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C0D345B6-A534-1B49-9784-2B92A16D4B1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F902E505-15BF-604F-9C12-2B28CE906F3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FC2D03AE-8A3D-3B47-8FFD-ACE2C8B1EB3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F3D4151-0340-BA4E-B105-BCAE86AACB4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640649DA-1388-B348-A489-A2FDA33BB40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470A01F2-D7CC-9C41-8BAA-9D79996F6BB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F4D80BB1-B435-264A-830D-B4CCD3E4887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DAD10D0F-53A2-134E-BE6E-11FD07622B0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FD750D0C-0AA7-9940-9315-74A88C2D15A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0952A36A-6797-1244-8646-E2E98A25861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F9D768E0-92C7-344E-A2C8-3E9386D5264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0C7F19CB-CE5F-424E-A2A7-C9250F312803}"/>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EC73B713-6D08-6143-81B6-61930BD0161D}"/>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4EE4C425-6D03-A648-945F-C841599A6FE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3EC2FB49-273D-1044-A00C-3D1FEDBF87F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4D4E6580-42D2-8243-A427-B252D72B379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87058DB9-6E8A-024A-B6AF-F93EEF3F7CC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708009B0-3B83-0145-82DC-4F2C0D582BD7}"/>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D6D8F778-E06A-844B-A9B8-DB85836B932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0876F505-4080-2848-AD4B-B09EBB70178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7CEAFEA1-A42D-8B4C-BF61-8FDE7F657DF7}"/>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AD9E02DA-753A-6846-95E3-77E7F5C2610A}"/>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CC23C223-60F9-C54E-90CD-4ACBEA6C6E6B}"/>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
        <p:nvSpPr>
          <p:cNvPr id="37" name="TextBox 36"/>
          <p:cNvSpPr txBox="1"/>
          <p:nvPr userDrawn="1"/>
        </p:nvSpPr>
        <p:spPr>
          <a:xfrm>
            <a:off x="122383" y="6202583"/>
            <a:ext cx="2502608" cy="215444"/>
          </a:xfrm>
          <a:prstGeom prst="rect">
            <a:avLst/>
          </a:prstGeom>
          <a:noFill/>
        </p:spPr>
        <p:txBody>
          <a:bodyPr wrap="none" rtlCol="0">
            <a:spAutoFit/>
          </a:bodyPr>
          <a:lstStyle/>
          <a:p>
            <a:r>
              <a:rPr lang="en-GB" sz="800" dirty="0">
                <a:solidFill>
                  <a:schemeClr val="accent5"/>
                </a:solidFill>
                <a:latin typeface="Arial" panose="020B0604020202020204" pitchFamily="34" charset="0"/>
                <a:cs typeface="Arial" panose="020B0604020202020204" pitchFamily="34" charset="0"/>
              </a:rPr>
              <a:t>ESA UNCLASSIFIED – For ESA Official Use Only </a:t>
            </a:r>
          </a:p>
        </p:txBody>
      </p:sp>
    </p:spTree>
    <p:extLst>
      <p:ext uri="{BB962C8B-B14F-4D97-AF65-F5344CB8AC3E}">
        <p14:creationId xmlns:p14="http://schemas.microsoft.com/office/powerpoint/2010/main" val="210588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strips(upRight)">
                                      <p:cBhvr>
                                        <p:cTn id="7" dur="500"/>
                                        <p:tgtEl>
                                          <p:spTgt spid="6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1500" fill="hold"/>
                                        <p:tgtEl>
                                          <p:spTgt spid="171"/>
                                        </p:tgtEl>
                                        <p:attrNameLst>
                                          <p:attrName>ppt_x</p:attrName>
                                        </p:attrNameLst>
                                      </p:cBhvr>
                                      <p:tavLst>
                                        <p:tav tm="0">
                                          <p:val>
                                            <p:strVal val="0-#ppt_w/2"/>
                                          </p:val>
                                        </p:tav>
                                        <p:tav tm="100000">
                                          <p:val>
                                            <p:strVal val="#ppt_x"/>
                                          </p:val>
                                        </p:tav>
                                      </p:tavLst>
                                    </p:anim>
                                    <p:anim calcmode="lin" valueType="num">
                                      <p:cBhvr additive="base">
                                        <p:cTn id="12" dur="1500" fill="hold"/>
                                        <p:tgtEl>
                                          <p:spTgt spid="17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2"/>
                                        </p:tgtEl>
                                        <p:attrNameLst>
                                          <p:attrName>style.visibility</p:attrName>
                                        </p:attrNameLst>
                                      </p:cBhvr>
                                      <p:to>
                                        <p:strVal val="visible"/>
                                      </p:to>
                                    </p:set>
                                    <p:animEffect transition="in" filter="wipe(left)">
                                      <p:cBhvr>
                                        <p:cTn id="24" dur="500"/>
                                        <p:tgtEl>
                                          <p:spTgt spid="92"/>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153"/>
                                        </p:tgtEl>
                                        <p:attrNameLst>
                                          <p:attrName>style.visibility</p:attrName>
                                        </p:attrNameLst>
                                      </p:cBhvr>
                                      <p:to>
                                        <p:strVal val="visible"/>
                                      </p:to>
                                    </p:set>
                                    <p:animEffect transition="in" filter="strips(upRight)">
                                      <p:cBhvr>
                                        <p:cTn id="28" dur="500"/>
                                        <p:tgtEl>
                                          <p:spTgt spid="153"/>
                                        </p:tgtEl>
                                      </p:cBhvr>
                                    </p:animEffect>
                                  </p:childTnLst>
                                </p:cTn>
                              </p:par>
                            </p:childTnLst>
                          </p:cTn>
                        </p:par>
                        <p:par>
                          <p:cTn id="29" fill="hold">
                            <p:stCondLst>
                              <p:cond delay="3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par>
                          <p:cTn id="33" fill="hold">
                            <p:stCondLst>
                              <p:cond delay="4000"/>
                            </p:stCondLst>
                            <p:childTnLst>
                              <p:par>
                                <p:cTn id="34" presetID="22" presetClass="entr" presetSubtype="2"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tmplLst>
          <p:tmpl>
            <p:tnLst>
              <p:par>
                <p:cTn presetID="2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right)">
                      <p:cBhvr>
                        <p:cTn dur="500"/>
                        <p:tgtEl>
                          <p:spTgt spid="8"/>
                        </p:tgtEl>
                      </p:cBhvr>
                    </p:animEffect>
                  </p:childTnLst>
                </p:cTn>
              </p:par>
            </p:tnLst>
          </p:tmpl>
        </p:tmplLst>
      </p:bldP>
      <p:bldP spid="37"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A5E70-B245-8E4F-82BB-81B61D2B4C62}"/>
              </a:ext>
            </a:extLst>
          </p:cNvPr>
          <p:cNvSpPr>
            <a:spLocks noGrp="1"/>
          </p:cNvSpPr>
          <p:nvPr>
            <p:ph type="title" hasCustomPrompt="1"/>
          </p:nvPr>
        </p:nvSpPr>
        <p:spPr/>
        <p:txBody>
          <a:bodyPr/>
          <a:lstStyle/>
          <a:p>
            <a:r>
              <a:rPr lang="en-US" dirty="0"/>
              <a:t>CLICK TO EDIT MASTER TITLE STYLE</a:t>
            </a:r>
            <a:endParaRPr lang="it-IT" dirty="0"/>
          </a:p>
        </p:txBody>
      </p:sp>
      <p:cxnSp>
        <p:nvCxnSpPr>
          <p:cNvPr id="3" name="Straight Connector 2">
            <a:extLst>
              <a:ext uri="{FF2B5EF4-FFF2-40B4-BE49-F238E27FC236}">
                <a16:creationId xmlns:a16="http://schemas.microsoft.com/office/drawing/2014/main" id="{4D5AB551-3A27-7E4B-A2F3-D5E9E79F24A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958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4BB0771-C5FD-364D-BD90-42231504E0FB}"/>
              </a:ext>
            </a:extLst>
          </p:cNvPr>
          <p:cNvSpPr/>
          <p:nvPr userDrawn="1"/>
        </p:nvSpPr>
        <p:spPr>
          <a:xfrm>
            <a:off x="0" y="-1"/>
            <a:ext cx="12192000"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Rectangle 6">
            <a:extLst>
              <a:ext uri="{FF2B5EF4-FFF2-40B4-BE49-F238E27FC236}">
                <a16:creationId xmlns:a16="http://schemas.microsoft.com/office/drawing/2014/main" id="{B2630FB4-0043-964B-A87A-FFCB3139DEDF}"/>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41" name="Picture 40">
            <a:extLst>
              <a:ext uri="{FF2B5EF4-FFF2-40B4-BE49-F238E27FC236}">
                <a16:creationId xmlns:a16="http://schemas.microsoft.com/office/drawing/2014/main" id="{2CB0AC2C-C495-9D4C-B412-174B5899FD6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34" name="Content Placeholder 2">
            <a:extLst>
              <a:ext uri="{FF2B5EF4-FFF2-40B4-BE49-F238E27FC236}">
                <a16:creationId xmlns:a16="http://schemas.microsoft.com/office/drawing/2014/main" id="{4D97AA66-51B6-E346-86AC-0DB59D5022D5}"/>
              </a:ext>
            </a:extLst>
          </p:cNvPr>
          <p:cNvSpPr>
            <a:spLocks noGrp="1"/>
          </p:cNvSpPr>
          <p:nvPr>
            <p:ph idx="1" hasCustomPrompt="1"/>
          </p:nvPr>
        </p:nvSpPr>
        <p:spPr>
          <a:xfrm>
            <a:off x="218262" y="882192"/>
            <a:ext cx="11763662" cy="5540779"/>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31" name="Straight Connector 30">
            <a:extLst>
              <a:ext uri="{FF2B5EF4-FFF2-40B4-BE49-F238E27FC236}">
                <a16:creationId xmlns:a16="http://schemas.microsoft.com/office/drawing/2014/main" id="{100866D1-4C96-604E-ADA1-E8D39C7D00C7}"/>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1008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66570320-3196-EF45-AA70-55A3A8412E23}"/>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335E6F"/>
                </a:solidFill>
              </a:defRPr>
            </a:lvl1pPr>
          </a:lstStyle>
          <a:p>
            <a:pPr lvl="0"/>
            <a:r>
              <a:rPr lang="en-GB" altLang="en-US" noProof="0" dirty="0"/>
              <a:t>CLICK TO EDIT MASTER TITLE STYLE</a:t>
            </a:r>
          </a:p>
        </p:txBody>
      </p:sp>
      <p:sp>
        <p:nvSpPr>
          <p:cNvPr id="33" name="Content Placeholder 2">
            <a:extLst>
              <a:ext uri="{FF2B5EF4-FFF2-40B4-BE49-F238E27FC236}">
                <a16:creationId xmlns:a16="http://schemas.microsoft.com/office/drawing/2014/main" id="{BE56DB9E-ADEC-C041-9F85-12B8B19C015A}"/>
              </a:ext>
            </a:extLst>
          </p:cNvPr>
          <p:cNvSpPr>
            <a:spLocks noGrp="1"/>
          </p:cNvSpPr>
          <p:nvPr>
            <p:ph idx="1" hasCustomPrompt="1"/>
          </p:nvPr>
        </p:nvSpPr>
        <p:spPr>
          <a:xfrm>
            <a:off x="218262" y="882192"/>
            <a:ext cx="11763662" cy="5540779"/>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29" name="Straight Connector 28">
            <a:extLst>
              <a:ext uri="{FF2B5EF4-FFF2-40B4-BE49-F238E27FC236}">
                <a16:creationId xmlns:a16="http://schemas.microsoft.com/office/drawing/2014/main" id="{535E5E0F-3BDB-C24D-BC1B-B04099CF0BB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6869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6" name="Straight Connector 5">
            <a:extLst>
              <a:ext uri="{FF2B5EF4-FFF2-40B4-BE49-F238E27FC236}">
                <a16:creationId xmlns:a16="http://schemas.microsoft.com/office/drawing/2014/main" id="{40CDF259-CCFE-B84C-939A-68017F83E81D}"/>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8688588E-F9A8-2845-885D-3F95E59BBB1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335E6F"/>
                </a:solidFill>
              </a:defRPr>
            </a:lvl1pPr>
          </a:lstStyle>
          <a:p>
            <a:pPr lvl="0"/>
            <a:r>
              <a:rPr lang="en-GB" altLang="en-US" noProof="0"/>
              <a:t>CLICK TO EDIT MASTER TITLE STYLE</a:t>
            </a:r>
          </a:p>
        </p:txBody>
      </p:sp>
      <p:cxnSp>
        <p:nvCxnSpPr>
          <p:cNvPr id="5" name="Straight Connector 4">
            <a:extLst>
              <a:ext uri="{FF2B5EF4-FFF2-40B4-BE49-F238E27FC236}">
                <a16:creationId xmlns:a16="http://schemas.microsoft.com/office/drawing/2014/main" id="{C1734A63-3455-1741-9D19-40E5D75E70B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8665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218261" y="1673225"/>
            <a:ext cx="5788843"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hasCustomPrompt="1"/>
          </p:nvPr>
        </p:nvSpPr>
        <p:spPr>
          <a:xfrm>
            <a:off x="6210296" y="1673225"/>
            <a:ext cx="5776365"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7" name="Straight Connector 6">
            <a:extLst>
              <a:ext uri="{FF2B5EF4-FFF2-40B4-BE49-F238E27FC236}">
                <a16:creationId xmlns:a16="http://schemas.microsoft.com/office/drawing/2014/main" id="{E4DD319A-FF79-A641-BC47-9B3E6F0EDF0D}"/>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942C04B5-56FD-9D4A-846B-7FFFA4F531BF}"/>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335E6F"/>
                </a:solidFill>
              </a:defRPr>
            </a:lvl1pPr>
          </a:lstStyle>
          <a:p>
            <a:pPr lvl="0"/>
            <a:r>
              <a:rPr lang="en-GB" altLang="en-US" noProof="0"/>
              <a:t>CLICK TO EDIT MASTER TITLE STYLE</a:t>
            </a:r>
          </a:p>
        </p:txBody>
      </p:sp>
      <p:cxnSp>
        <p:nvCxnSpPr>
          <p:cNvPr id="6" name="Straight Connector 5">
            <a:extLst>
              <a:ext uri="{FF2B5EF4-FFF2-40B4-BE49-F238E27FC236}">
                <a16:creationId xmlns:a16="http://schemas.microsoft.com/office/drawing/2014/main" id="{004CC20C-FA37-8D4F-94B7-181CC04E7FC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470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EAR_COLOUR_BG1">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1"/>
            <a:ext cx="12198565" cy="6858001"/>
          </a:xfrm>
          <a:prstGeom prst="rect">
            <a:avLst/>
          </a:prstGeom>
          <a:solidFill>
            <a:srgbClr val="E8E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96" name="Rectangle 2">
            <a:extLst>
              <a:ext uri="{FF2B5EF4-FFF2-40B4-BE49-F238E27FC236}">
                <a16:creationId xmlns:a16="http://schemas.microsoft.com/office/drawing/2014/main" id="{DC2EA9F7-4A93-834E-BDBE-B1596413FE86}"/>
              </a:ext>
            </a:extLst>
          </p:cNvPr>
          <p:cNvSpPr>
            <a:spLocks noGrp="1" noChangeArrowheads="1"/>
          </p:cNvSpPr>
          <p:nvPr>
            <p:ph idx="1" hasCustomPrompt="1"/>
          </p:nvPr>
        </p:nvSpPr>
        <p:spPr bwMode="auto">
          <a:xfrm>
            <a:off x="218262" y="882192"/>
            <a:ext cx="11763662" cy="554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38" name="Picture 37">
            <a:extLst>
              <a:ext uri="{FF2B5EF4-FFF2-40B4-BE49-F238E27FC236}">
                <a16:creationId xmlns:a16="http://schemas.microsoft.com/office/drawing/2014/main" id="{33A2B91D-4220-C944-86E2-09625B90BD8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8BEE7856-D1C9-3D40-B926-05E7FC176CD3}"/>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A8579B85-65CE-404D-8812-24EA4EE858C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A61DBCF8-EA0A-4B42-B6E4-9FE9DD55E93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1D677091-4E3D-9A43-B4F5-AC43053B407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02862F3D-0B94-2540-A399-EC654735AA1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3E32A314-95D2-6B47-AB5D-49351C0E9B6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B5AAFE02-64DC-0A48-8F85-6CB587C7690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DD7A9557-674B-9B44-AE98-2B49C703EED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8E30E2E9-8915-1048-85F6-D57C0BA3B74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34235106-1ABF-D943-B06B-737139F1EE6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931CF9B3-336D-594C-BDAA-2A97F8540CE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28E39E5B-91B6-534F-9E53-0E1B3A1A2C6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9731560F-49BE-E444-B371-6A25FD99073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940E4797-14DA-5D4A-986E-EC5028709B8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ED2FC8D7-B023-3A41-B2B2-53B2D99D406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7DA940AD-E6CA-7144-A181-414F25A176F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00F90B60-A958-F644-96CF-D1F5EA2AECA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D83D9A7-054A-BD4C-B996-D30DCC56CCA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672465D0-A345-6F41-8C48-96A832210823}"/>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70AFCA19-33D2-AD47-9D99-F9E3EC08295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1C2F56C7-D92E-634D-BFD2-0E6950C6653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333DAEAA-FBFF-6F48-8FBA-725F4387C731}"/>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48F4948C-40D8-2545-8B43-5A392A66D5A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DB4E8921-07E7-F743-9407-D19031517E0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C3D36904-8D6B-D64D-8C63-2155F0D750C9}"/>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CEC6CDCB-45AB-4840-96B1-AC0E5D4A5ED5}"/>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886698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EAR_COLOUR_BG2">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76C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37" name="Rectangle 2">
            <a:extLst>
              <a:ext uri="{FF2B5EF4-FFF2-40B4-BE49-F238E27FC236}">
                <a16:creationId xmlns:a16="http://schemas.microsoft.com/office/drawing/2014/main" id="{8297D345-0D41-B341-ACC9-1539BA9D2860}"/>
              </a:ext>
            </a:extLst>
          </p:cNvPr>
          <p:cNvSpPr>
            <a:spLocks noGrp="1" noChangeArrowheads="1"/>
          </p:cNvSpPr>
          <p:nvPr>
            <p:ph idx="1" hasCustomPrompt="1"/>
          </p:nvPr>
        </p:nvSpPr>
        <p:spPr bwMode="auto">
          <a:xfrm>
            <a:off x="218262" y="882192"/>
            <a:ext cx="11763662" cy="554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a:solidFill>
                  <a:srgbClr val="006762"/>
                </a:solidFill>
              </a:defRPr>
            </a:lvl1pPr>
            <a:lvl2pPr>
              <a:defRPr>
                <a:solidFill>
                  <a:srgbClr val="006762"/>
                </a:solidFill>
              </a:defRPr>
            </a:lvl2pPr>
            <a:lvl3pPr>
              <a:defRPr>
                <a:solidFill>
                  <a:srgbClr val="006762"/>
                </a:solidFill>
              </a:defRPr>
            </a:lvl3pPr>
            <a:lvl4pPr>
              <a:defRPr>
                <a:solidFill>
                  <a:srgbClr val="006762"/>
                </a:solidFill>
              </a:defRPr>
            </a:lvl4pPr>
            <a:lvl5pPr>
              <a:defRPr>
                <a:solidFill>
                  <a:srgbClr val="006762"/>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41" name="Picture 40">
            <a:extLst>
              <a:ext uri="{FF2B5EF4-FFF2-40B4-BE49-F238E27FC236}">
                <a16:creationId xmlns:a16="http://schemas.microsoft.com/office/drawing/2014/main" id="{6F492216-00B3-1F4C-9F96-3F8E039603CB}"/>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3D020A4-AAA0-0E46-8F82-4F2F25AF60DC}"/>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D130AEE6-5840-104D-9047-85BB639F569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67D599FE-2A89-2D4B-85E5-C1902A9C58C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F5F5947A-E089-B54E-845E-2839B7AA059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BE6E3F54-F5B2-804F-BEED-3A9423631C3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47CDF1C8-EB83-7747-A49C-0D3CCBCA36C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AD9A9826-4297-2547-98A0-74792565186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180BC5C9-0521-8246-AD9C-19D3EB5371FE}"/>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E2D91EA2-D86E-3943-8BAF-6BB32599DB1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2246BBDB-BE64-F24E-B788-3D0D59559597}"/>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0EF2EED0-D4A2-3C4F-ADD8-F7E494A5E6C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631BCB96-F6B7-C94C-B9FD-6C1937EF179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777C5190-BB3A-934E-8810-42BBEBF286A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46E7BF2A-431D-F247-BA27-83E4763E50D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E9A4D1CC-A386-8A41-8139-B1A56CE6C4B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163FDCDA-22EA-E447-B6C1-24931EDB82D7}"/>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34B15F5F-4F30-164F-9DA4-F87EFD1BB92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13EF0D0-C5B6-1144-BC99-EAFF7B0ED753}"/>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4EFF61DF-389D-CA49-A287-4DA0F967142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DDEC7C23-469A-A74C-A65A-CD5371BD1C01}"/>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4DCA47C7-9277-3042-9FEC-23CE95F4320E}"/>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B84F60E3-93CA-0E4E-BCC7-90F0BA9F261F}"/>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6B55D2B5-4EA6-E44E-9079-A848111317F7}"/>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8869034D-65D2-AD46-8241-0FE09662FEBD}"/>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B7F1F394-4E22-234D-BFFC-2500B90F1DB6}"/>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126072B3-E16B-954C-937B-B44A7640B63F}"/>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95765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DARK_CLOSING1">
    <p:spTree>
      <p:nvGrpSpPr>
        <p:cNvPr id="1" name=""/>
        <p:cNvGrpSpPr/>
        <p:nvPr/>
      </p:nvGrpSpPr>
      <p:grpSpPr>
        <a:xfrm>
          <a:off x="0" y="0"/>
          <a:ext cx="0" cy="0"/>
          <a:chOff x="0" y="0"/>
          <a:chExt cx="0" cy="0"/>
        </a:xfrm>
      </p:grpSpPr>
      <p:sp>
        <p:nvSpPr>
          <p:cNvPr id="14" name="Rectangle 13"/>
          <p:cNvSpPr/>
          <p:nvPr userDrawn="1"/>
        </p:nvSpPr>
        <p:spPr>
          <a:xfrm>
            <a:off x="0" y="-1"/>
            <a:ext cx="12192000" cy="6858001"/>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5E6F"/>
              </a:solidFill>
            </a:endParaRPr>
          </a:p>
        </p:txBody>
      </p:sp>
      <p:sp>
        <p:nvSpPr>
          <p:cNvPr id="9" name="Rectangle 8"/>
          <p:cNvSpPr/>
          <p:nvPr userDrawn="1"/>
        </p:nvSpPr>
        <p:spPr>
          <a:xfrm flipH="1">
            <a:off x="4686300" y="2011304"/>
            <a:ext cx="2819400" cy="2819034"/>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p:cNvSpPr txBox="1">
            <a:spLocks/>
          </p:cNvSpPr>
          <p:nvPr userDrawn="1"/>
        </p:nvSpPr>
        <p:spPr>
          <a:xfrm>
            <a:off x="4686298" y="4524206"/>
            <a:ext cx="2812781" cy="3144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400">
              <a:solidFill>
                <a:srgbClr val="8197A6"/>
              </a:solidFill>
              <a:latin typeface="Arial" charset="0"/>
              <a:ea typeface="Arial" charset="0"/>
              <a:cs typeface="Arial" charset="0"/>
            </a:endParaRPr>
          </a:p>
        </p:txBody>
      </p:sp>
      <p:sp>
        <p:nvSpPr>
          <p:cNvPr id="7" name="Subtitle 2"/>
          <p:cNvSpPr txBox="1">
            <a:spLocks/>
          </p:cNvSpPr>
          <p:nvPr userDrawn="1"/>
        </p:nvSpPr>
        <p:spPr>
          <a:xfrm>
            <a:off x="4686298" y="1740022"/>
            <a:ext cx="2819402" cy="2615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1100" noProof="0">
                <a:solidFill>
                  <a:schemeClr val="bg1"/>
                </a:solidFill>
                <a:latin typeface="Arial" charset="0"/>
                <a:ea typeface="Arial" charset="0"/>
                <a:cs typeface="Arial" charset="0"/>
              </a:rPr>
              <a:t>Produced by</a:t>
            </a:r>
          </a:p>
        </p:txBody>
      </p:sp>
      <p:sp>
        <p:nvSpPr>
          <p:cNvPr id="8" name="Text Placeholder 2">
            <a:extLst>
              <a:ext uri="{FF2B5EF4-FFF2-40B4-BE49-F238E27FC236}">
                <a16:creationId xmlns:a16="http://schemas.microsoft.com/office/drawing/2014/main" id="{7C01D068-9364-9848-89E9-73AD77FBF2D2}"/>
              </a:ext>
            </a:extLst>
          </p:cNvPr>
          <p:cNvSpPr>
            <a:spLocks noGrp="1"/>
          </p:cNvSpPr>
          <p:nvPr>
            <p:ph type="body" idx="14" hasCustomPrompt="1"/>
          </p:nvPr>
        </p:nvSpPr>
        <p:spPr>
          <a:xfrm>
            <a:off x="4686298" y="2041526"/>
            <a:ext cx="2819402"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0" name="Text Placeholder 2">
            <a:extLst>
              <a:ext uri="{FF2B5EF4-FFF2-40B4-BE49-F238E27FC236}">
                <a16:creationId xmlns:a16="http://schemas.microsoft.com/office/drawing/2014/main" id="{CEA846BB-3E9A-6A43-8C02-4025B1D22551}"/>
              </a:ext>
            </a:extLst>
          </p:cNvPr>
          <p:cNvSpPr>
            <a:spLocks noGrp="1"/>
          </p:cNvSpPr>
          <p:nvPr>
            <p:ph type="body" idx="15" hasCustomPrompt="1"/>
          </p:nvPr>
        </p:nvSpPr>
        <p:spPr>
          <a:xfrm>
            <a:off x="4686298" y="4406773"/>
            <a:ext cx="2819402"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Tree>
    <p:extLst>
      <p:ext uri="{BB962C8B-B14F-4D97-AF65-F5344CB8AC3E}">
        <p14:creationId xmlns:p14="http://schemas.microsoft.com/office/powerpoint/2010/main" val="2550410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lvl1pPr marL="0">
              <a:defRPr baseline="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Tree>
    <p:extLst>
      <p:ext uri="{BB962C8B-B14F-4D97-AF65-F5344CB8AC3E}">
        <p14:creationId xmlns:p14="http://schemas.microsoft.com/office/powerpoint/2010/main" val="25798968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image" Target="../media/image3.png"/><Relationship Id="rId18" Type="http://schemas.openxmlformats.org/officeDocument/2006/relationships/image" Target="../media/image8.png"/><Relationship Id="rId26" Type="http://schemas.openxmlformats.org/officeDocument/2006/relationships/image" Target="../media/image16.png"/><Relationship Id="rId21" Type="http://schemas.openxmlformats.org/officeDocument/2006/relationships/image" Target="../media/image11.png"/><Relationship Id="rId34" Type="http://schemas.openxmlformats.org/officeDocument/2006/relationships/image" Target="../media/image24.png"/><Relationship Id="rId7" Type="http://schemas.openxmlformats.org/officeDocument/2006/relationships/slideLayout" Target="../slideLayouts/slideLayout7.xml"/><Relationship Id="rId12" Type="http://schemas.openxmlformats.org/officeDocument/2006/relationships/image" Target="../media/image2.png"/><Relationship Id="rId17" Type="http://schemas.openxmlformats.org/officeDocument/2006/relationships/image" Target="../media/image7.png"/><Relationship Id="rId25" Type="http://schemas.openxmlformats.org/officeDocument/2006/relationships/image" Target="../media/image15.png"/><Relationship Id="rId33" Type="http://schemas.openxmlformats.org/officeDocument/2006/relationships/image" Target="../media/image23.png"/><Relationship Id="rId38" Type="http://schemas.openxmlformats.org/officeDocument/2006/relationships/image" Target="../media/image28.png"/><Relationship Id="rId2" Type="http://schemas.openxmlformats.org/officeDocument/2006/relationships/slideLayout" Target="../slideLayouts/slideLayout2.xml"/><Relationship Id="rId16" Type="http://schemas.openxmlformats.org/officeDocument/2006/relationships/image" Target="../media/image6.png"/><Relationship Id="rId20" Type="http://schemas.openxmlformats.org/officeDocument/2006/relationships/image" Target="../media/image10.png"/><Relationship Id="rId29"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24" Type="http://schemas.openxmlformats.org/officeDocument/2006/relationships/image" Target="../media/image14.png"/><Relationship Id="rId32" Type="http://schemas.openxmlformats.org/officeDocument/2006/relationships/image" Target="../media/image22.png"/><Relationship Id="rId37" Type="http://schemas.openxmlformats.org/officeDocument/2006/relationships/image" Target="../media/image27.png"/><Relationship Id="rId5" Type="http://schemas.openxmlformats.org/officeDocument/2006/relationships/slideLayout" Target="../slideLayouts/slideLayout5.xml"/><Relationship Id="rId15" Type="http://schemas.openxmlformats.org/officeDocument/2006/relationships/image" Target="../media/image5.png"/><Relationship Id="rId23" Type="http://schemas.openxmlformats.org/officeDocument/2006/relationships/image" Target="../media/image13.png"/><Relationship Id="rId28" Type="http://schemas.openxmlformats.org/officeDocument/2006/relationships/image" Target="../media/image18.png"/><Relationship Id="rId36" Type="http://schemas.openxmlformats.org/officeDocument/2006/relationships/image" Target="../media/image26.png"/><Relationship Id="rId10" Type="http://schemas.openxmlformats.org/officeDocument/2006/relationships/theme" Target="../theme/theme1.xml"/><Relationship Id="rId19" Type="http://schemas.openxmlformats.org/officeDocument/2006/relationships/image" Target="../media/image9.png"/><Relationship Id="rId31" Type="http://schemas.openxmlformats.org/officeDocument/2006/relationships/image" Target="../media/image2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 Id="rId22" Type="http://schemas.openxmlformats.org/officeDocument/2006/relationships/image" Target="../media/image12.png"/><Relationship Id="rId27" Type="http://schemas.openxmlformats.org/officeDocument/2006/relationships/image" Target="../media/image17.png"/><Relationship Id="rId30" Type="http://schemas.openxmlformats.org/officeDocument/2006/relationships/image" Target="../media/image20.png"/><Relationship Id="rId35" Type="http://schemas.openxmlformats.org/officeDocument/2006/relationships/image" Target="../media/image25.png"/><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theme" Target="../theme/theme2.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10.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35" descr="PPT_Header02" hidden="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3106"/>
            <a:ext cx="11763662" cy="5545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34" name="Picture 33"/>
          <p:cNvPicPr>
            <a:picLocks/>
          </p:cNvPicPr>
          <p:nvPr userDrawn="1"/>
        </p:nvPicPr>
        <p:blipFill>
          <a:blip r:embed="rId1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sp>
        <p:nvSpPr>
          <p:cNvPr id="3" name="Title Placeholder 2">
            <a:extLst>
              <a:ext uri="{FF2B5EF4-FFF2-40B4-BE49-F238E27FC236}">
                <a16:creationId xmlns:a16="http://schemas.microsoft.com/office/drawing/2014/main" id="{BF9CC564-99C6-CF4A-B66D-51C35F77590D}"/>
              </a:ext>
            </a:extLst>
          </p:cNvPr>
          <p:cNvSpPr>
            <a:spLocks noGrp="1"/>
          </p:cNvSpPr>
          <p:nvPr>
            <p:ph type="title"/>
          </p:nvPr>
        </p:nvSpPr>
        <p:spPr>
          <a:xfrm>
            <a:off x="216425" y="156382"/>
            <a:ext cx="10108850" cy="563779"/>
          </a:xfrm>
          <a:prstGeom prst="rect">
            <a:avLst/>
          </a:prstGeom>
        </p:spPr>
        <p:txBody>
          <a:bodyPr vert="horz" lIns="0" tIns="45720" rIns="0" bIns="45720" rtlCol="0" anchor="ctr" anchorCtr="0">
            <a:normAutofit/>
          </a:bodyPr>
          <a:lstStyle/>
          <a:p>
            <a:r>
              <a:rPr lang="en-GB" noProof="0"/>
              <a:t>CLICK TO EDIT MASTER TITLE STYLE</a:t>
            </a:r>
          </a:p>
        </p:txBody>
      </p:sp>
      <p:pic>
        <p:nvPicPr>
          <p:cNvPr id="38" name="Picture 37">
            <a:extLst>
              <a:ext uri="{FF2B5EF4-FFF2-40B4-BE49-F238E27FC236}">
                <a16:creationId xmlns:a16="http://schemas.microsoft.com/office/drawing/2014/main" id="{4A98235A-908E-9E4D-97CE-A7BE035FCD9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cxnSp>
        <p:nvCxnSpPr>
          <p:cNvPr id="39" name="Straight Connector 38">
            <a:extLst>
              <a:ext uri="{FF2B5EF4-FFF2-40B4-BE49-F238E27FC236}">
                <a16:creationId xmlns:a16="http://schemas.microsoft.com/office/drawing/2014/main" id="{88D6837A-A6B3-7945-8B79-FE698D2EDBB3}"/>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grpSp>
        <p:nvGrpSpPr>
          <p:cNvPr id="167" name="Group 166">
            <a:extLst>
              <a:ext uri="{FF2B5EF4-FFF2-40B4-BE49-F238E27FC236}">
                <a16:creationId xmlns:a16="http://schemas.microsoft.com/office/drawing/2014/main" id="{178C65F7-2688-B645-B8E3-2B9FAEDF0F36}"/>
              </a:ext>
            </a:extLst>
          </p:cNvPr>
          <p:cNvGrpSpPr/>
          <p:nvPr userDrawn="1"/>
        </p:nvGrpSpPr>
        <p:grpSpPr>
          <a:xfrm>
            <a:off x="226688" y="6572055"/>
            <a:ext cx="9280921" cy="144114"/>
            <a:chOff x="226688" y="6572055"/>
            <a:chExt cx="9280921" cy="144114"/>
          </a:xfrm>
        </p:grpSpPr>
        <p:pic>
          <p:nvPicPr>
            <p:cNvPr id="168" name="Picture 167" descr="at.png">
              <a:extLst>
                <a:ext uri="{FF2B5EF4-FFF2-40B4-BE49-F238E27FC236}">
                  <a16:creationId xmlns:a16="http://schemas.microsoft.com/office/drawing/2014/main" id="{A52E0A18-E273-2242-82E5-C3746DF1D4D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69" name="Picture 168" descr="be.png">
              <a:extLst>
                <a:ext uri="{FF2B5EF4-FFF2-40B4-BE49-F238E27FC236}">
                  <a16:creationId xmlns:a16="http://schemas.microsoft.com/office/drawing/2014/main" id="{EA2130B9-A9A0-6046-AD1D-70D5050D0CB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0" name="Picture 169" descr="ch.png">
              <a:extLst>
                <a:ext uri="{FF2B5EF4-FFF2-40B4-BE49-F238E27FC236}">
                  <a16:creationId xmlns:a16="http://schemas.microsoft.com/office/drawing/2014/main" id="{53F85A0B-24AA-4C4E-ABE5-4F432092D18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1" name="Picture 170" descr="cz.png">
              <a:extLst>
                <a:ext uri="{FF2B5EF4-FFF2-40B4-BE49-F238E27FC236}">
                  <a16:creationId xmlns:a16="http://schemas.microsoft.com/office/drawing/2014/main" id="{98789C69-E55F-0F45-9211-C5F720459770}"/>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2" name="Picture 171" descr="de.png">
              <a:extLst>
                <a:ext uri="{FF2B5EF4-FFF2-40B4-BE49-F238E27FC236}">
                  <a16:creationId xmlns:a16="http://schemas.microsoft.com/office/drawing/2014/main" id="{E070005B-481E-D14C-ADCA-B91B537738E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3" name="Picture 172" descr="dk.png">
              <a:extLst>
                <a:ext uri="{FF2B5EF4-FFF2-40B4-BE49-F238E27FC236}">
                  <a16:creationId xmlns:a16="http://schemas.microsoft.com/office/drawing/2014/main" id="{C7708920-5A91-8A40-B2E4-CFBDBCF5C3F7}"/>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4" name="Picture 173" descr="ee.png">
              <a:extLst>
                <a:ext uri="{FF2B5EF4-FFF2-40B4-BE49-F238E27FC236}">
                  <a16:creationId xmlns:a16="http://schemas.microsoft.com/office/drawing/2014/main" id="{D55A5191-7187-794E-BE28-1FBD0687C40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5" name="Picture 174" descr="es.png">
              <a:extLst>
                <a:ext uri="{FF2B5EF4-FFF2-40B4-BE49-F238E27FC236}">
                  <a16:creationId xmlns:a16="http://schemas.microsoft.com/office/drawing/2014/main" id="{3BB24710-F05A-5241-A7A5-13323166077E}"/>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76" name="Picture 175" descr="fi.png">
              <a:extLst>
                <a:ext uri="{FF2B5EF4-FFF2-40B4-BE49-F238E27FC236}">
                  <a16:creationId xmlns:a16="http://schemas.microsoft.com/office/drawing/2014/main" id="{7BA315E5-0C31-FB43-B1BB-DAE9140A283A}"/>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77" name="Picture 176" descr="fr.png">
              <a:extLst>
                <a:ext uri="{FF2B5EF4-FFF2-40B4-BE49-F238E27FC236}">
                  <a16:creationId xmlns:a16="http://schemas.microsoft.com/office/drawing/2014/main" id="{0FC36517-5A08-C543-BCFD-0A6FC61CFD6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78" name="Picture 177" descr="gr.png">
              <a:extLst>
                <a:ext uri="{FF2B5EF4-FFF2-40B4-BE49-F238E27FC236}">
                  <a16:creationId xmlns:a16="http://schemas.microsoft.com/office/drawing/2014/main" id="{A443BDCF-5161-0C41-9887-20261585DA7F}"/>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79" name="Picture 178" descr="hu.png">
              <a:extLst>
                <a:ext uri="{FF2B5EF4-FFF2-40B4-BE49-F238E27FC236}">
                  <a16:creationId xmlns:a16="http://schemas.microsoft.com/office/drawing/2014/main" id="{CEC53681-F54F-E24D-BE98-D13C771C501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0" name="Picture 179" descr="ie.png">
              <a:extLst>
                <a:ext uri="{FF2B5EF4-FFF2-40B4-BE49-F238E27FC236}">
                  <a16:creationId xmlns:a16="http://schemas.microsoft.com/office/drawing/2014/main" id="{9359D085-5B30-2E4E-B347-85C20B9D6B4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1" name="Picture 180" descr="it.png">
              <a:extLst>
                <a:ext uri="{FF2B5EF4-FFF2-40B4-BE49-F238E27FC236}">
                  <a16:creationId xmlns:a16="http://schemas.microsoft.com/office/drawing/2014/main" id="{A073D5AB-0943-7F42-B5CF-66BF3036BE9C}"/>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2" name="Picture 181" descr="lu.png">
              <a:extLst>
                <a:ext uri="{FF2B5EF4-FFF2-40B4-BE49-F238E27FC236}">
                  <a16:creationId xmlns:a16="http://schemas.microsoft.com/office/drawing/2014/main" id="{B7DB2800-3FBD-0442-AD77-E738DC3DD8A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3" name="Picture 182" descr="nl.png">
              <a:extLst>
                <a:ext uri="{FF2B5EF4-FFF2-40B4-BE49-F238E27FC236}">
                  <a16:creationId xmlns:a16="http://schemas.microsoft.com/office/drawing/2014/main" id="{6A7883EB-A595-5042-AA17-1BBBEE45C1B5}"/>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4" name="Picture 183" descr="no.png">
              <a:extLst>
                <a:ext uri="{FF2B5EF4-FFF2-40B4-BE49-F238E27FC236}">
                  <a16:creationId xmlns:a16="http://schemas.microsoft.com/office/drawing/2014/main" id="{AED34C86-2E21-3846-A864-D7403FCD8147}"/>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5" name="Picture 184" descr="pl.png">
              <a:extLst>
                <a:ext uri="{FF2B5EF4-FFF2-40B4-BE49-F238E27FC236}">
                  <a16:creationId xmlns:a16="http://schemas.microsoft.com/office/drawing/2014/main" id="{D19C51F3-6334-D642-91C7-AAA1F283651D}"/>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86" name="Picture 185" descr="pt.png">
              <a:extLst>
                <a:ext uri="{FF2B5EF4-FFF2-40B4-BE49-F238E27FC236}">
                  <a16:creationId xmlns:a16="http://schemas.microsoft.com/office/drawing/2014/main" id="{241CD090-4E5A-8644-9DE6-E31D3F604077}"/>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87" name="Picture 186" descr="ro.png">
              <a:extLst>
                <a:ext uri="{FF2B5EF4-FFF2-40B4-BE49-F238E27FC236}">
                  <a16:creationId xmlns:a16="http://schemas.microsoft.com/office/drawing/2014/main" id="{AE18BFF2-64F5-9B40-9020-4FC4CB94AD2D}"/>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88" name="Picture 187" descr="se.png">
              <a:extLst>
                <a:ext uri="{FF2B5EF4-FFF2-40B4-BE49-F238E27FC236}">
                  <a16:creationId xmlns:a16="http://schemas.microsoft.com/office/drawing/2014/main" id="{1D7DFFBC-E3F0-8641-80CA-05B02B6FDFAD}"/>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89" name="Picture 188" descr="uk.png">
              <a:extLst>
                <a:ext uri="{FF2B5EF4-FFF2-40B4-BE49-F238E27FC236}">
                  <a16:creationId xmlns:a16="http://schemas.microsoft.com/office/drawing/2014/main" id="{32FDEBBE-7B6A-4042-8476-2020352869D4}"/>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0" name="Picture 189" descr="ca.png">
              <a:extLst>
                <a:ext uri="{FF2B5EF4-FFF2-40B4-BE49-F238E27FC236}">
                  <a16:creationId xmlns:a16="http://schemas.microsoft.com/office/drawing/2014/main" id="{FBEED6DD-52B4-7A42-B5EC-2A2D71DACB51}"/>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1" name="Picture 190">
              <a:extLst>
                <a:ext uri="{FF2B5EF4-FFF2-40B4-BE49-F238E27FC236}">
                  <a16:creationId xmlns:a16="http://schemas.microsoft.com/office/drawing/2014/main" id="{5A2C547D-F2C2-E54F-9736-136FAB167EA9}"/>
                </a:ext>
              </a:extLst>
            </p:cNvPr>
            <p:cNvPicPr>
              <a:picLocks noChangeAspect="1"/>
            </p:cNvPicPr>
            <p:nvPr userDrawn="1"/>
          </p:nvPicPr>
          <p:blipFill>
            <a:blip r:embed="rId3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2" name="Picture 191" descr="si.png">
              <a:extLst>
                <a:ext uri="{FF2B5EF4-FFF2-40B4-BE49-F238E27FC236}">
                  <a16:creationId xmlns:a16="http://schemas.microsoft.com/office/drawing/2014/main" id="{614673E0-AB0A-1241-B7C2-A6F982B41D96}"/>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cSld>
  <p:clrMap bg1="lt1" tx1="dk1" bg2="lt2" tx2="dk2" accent1="accent1" accent2="accent2" accent3="accent3" accent4="accent4" accent5="accent5" accent6="accent6" hlink="hlink" folHlink="folHlink"/>
  <p:sldLayoutIdLst>
    <p:sldLayoutId id="2147487136" r:id="rId1"/>
    <p:sldLayoutId id="2147487130" r:id="rId2"/>
    <p:sldLayoutId id="2147487090" r:id="rId3"/>
    <p:sldLayoutId id="2147487033" r:id="rId4"/>
    <p:sldLayoutId id="2147487035" r:id="rId5"/>
    <p:sldLayoutId id="2147487096" r:id="rId6"/>
    <p:sldLayoutId id="2147487125" r:id="rId7"/>
    <p:sldLayoutId id="2147487142" r:id="rId8"/>
    <p:sldLayoutId id="2147487143" r:id="rId9"/>
  </p:sldLayoutIdLst>
  <p:hf sldNum="0" hdr="0" dt="0"/>
  <p:txStyles>
    <p:titleStyle>
      <a:lvl1pPr algn="l" rtl="0" eaLnBrk="0" fontAlgn="base" hangingPunct="0">
        <a:spcBef>
          <a:spcPct val="0"/>
        </a:spcBef>
        <a:spcAft>
          <a:spcPct val="0"/>
        </a:spcAft>
        <a:defRPr sz="3000" b="1" i="0">
          <a:solidFill>
            <a:srgbClr val="335E6F"/>
          </a:solidFill>
          <a:latin typeface="+mj-lt"/>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35" descr="PPT_Header02" hidde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8918"/>
            <a:ext cx="11763662" cy="552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34" name="Picture 33"/>
          <p:cNvPicPr>
            <a:picLocks/>
          </p:cNvPicPr>
          <p:nvPr userDrawn="1"/>
        </p:nvPicPr>
        <p:blipFill>
          <a:blip r:embed="rId4"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sp>
        <p:nvSpPr>
          <p:cNvPr id="3" name="Title Placeholder 2">
            <a:extLst>
              <a:ext uri="{FF2B5EF4-FFF2-40B4-BE49-F238E27FC236}">
                <a16:creationId xmlns:a16="http://schemas.microsoft.com/office/drawing/2014/main" id="{BF9CC564-99C6-CF4A-B66D-51C35F77590D}"/>
              </a:ext>
            </a:extLst>
          </p:cNvPr>
          <p:cNvSpPr>
            <a:spLocks noGrp="1"/>
          </p:cNvSpPr>
          <p:nvPr>
            <p:ph type="title"/>
          </p:nvPr>
        </p:nvSpPr>
        <p:spPr>
          <a:xfrm>
            <a:off x="216425" y="156382"/>
            <a:ext cx="10108850" cy="563779"/>
          </a:xfrm>
          <a:prstGeom prst="rect">
            <a:avLst/>
          </a:prstGeom>
        </p:spPr>
        <p:txBody>
          <a:bodyPr vert="horz" lIns="0" tIns="45720" rIns="0" bIns="45720" rtlCol="0" anchor="ctr">
            <a:normAutofit/>
          </a:bodyPr>
          <a:lstStyle/>
          <a:p>
            <a:r>
              <a:rPr lang="en-GB" noProof="0"/>
              <a:t>CLICK TO EDIT MASTER TITLE STYLE</a:t>
            </a:r>
          </a:p>
        </p:txBody>
      </p:sp>
      <p:pic>
        <p:nvPicPr>
          <p:cNvPr id="37" name="Picture 36">
            <a:extLst>
              <a:ext uri="{FF2B5EF4-FFF2-40B4-BE49-F238E27FC236}">
                <a16:creationId xmlns:a16="http://schemas.microsoft.com/office/drawing/2014/main" id="{9194957C-8731-DE4C-83AD-724558FB1C0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65" name="Group 164">
            <a:extLst>
              <a:ext uri="{FF2B5EF4-FFF2-40B4-BE49-F238E27FC236}">
                <a16:creationId xmlns:a16="http://schemas.microsoft.com/office/drawing/2014/main" id="{EF1A1700-92FB-6445-B55E-4BB5B7CD5FC6}"/>
              </a:ext>
            </a:extLst>
          </p:cNvPr>
          <p:cNvGrpSpPr/>
          <p:nvPr userDrawn="1"/>
        </p:nvGrpSpPr>
        <p:grpSpPr>
          <a:xfrm>
            <a:off x="226688" y="6572055"/>
            <a:ext cx="9280921" cy="144114"/>
            <a:chOff x="226688" y="6572055"/>
            <a:chExt cx="9280921" cy="144114"/>
          </a:xfrm>
        </p:grpSpPr>
        <p:pic>
          <p:nvPicPr>
            <p:cNvPr id="166" name="Picture 165" descr="at.png">
              <a:extLst>
                <a:ext uri="{FF2B5EF4-FFF2-40B4-BE49-F238E27FC236}">
                  <a16:creationId xmlns:a16="http://schemas.microsoft.com/office/drawing/2014/main" id="{EEC49457-8255-6247-8B35-6C236A81013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67" name="Picture 166" descr="be.png">
              <a:extLst>
                <a:ext uri="{FF2B5EF4-FFF2-40B4-BE49-F238E27FC236}">
                  <a16:creationId xmlns:a16="http://schemas.microsoft.com/office/drawing/2014/main" id="{C8C3555C-6F97-5340-923D-FB1BEA234EE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68" name="Picture 167" descr="ch.png">
              <a:extLst>
                <a:ext uri="{FF2B5EF4-FFF2-40B4-BE49-F238E27FC236}">
                  <a16:creationId xmlns:a16="http://schemas.microsoft.com/office/drawing/2014/main" id="{CFAC6D5E-E6F0-3248-9A39-C702C4664C8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69" name="Picture 168" descr="cz.png">
              <a:extLst>
                <a:ext uri="{FF2B5EF4-FFF2-40B4-BE49-F238E27FC236}">
                  <a16:creationId xmlns:a16="http://schemas.microsoft.com/office/drawing/2014/main" id="{B52857C4-9738-1E48-9CBC-FF7549A4EF6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0" name="Picture 169" descr="de.png">
              <a:extLst>
                <a:ext uri="{FF2B5EF4-FFF2-40B4-BE49-F238E27FC236}">
                  <a16:creationId xmlns:a16="http://schemas.microsoft.com/office/drawing/2014/main" id="{F42AB927-96C0-D84F-AE59-99B3C5C3513A}"/>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1" name="Picture 170" descr="dk.png">
              <a:extLst>
                <a:ext uri="{FF2B5EF4-FFF2-40B4-BE49-F238E27FC236}">
                  <a16:creationId xmlns:a16="http://schemas.microsoft.com/office/drawing/2014/main" id="{67279B20-7639-B84C-938E-1A743D4C36A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2" name="Picture 171" descr="ee.png">
              <a:extLst>
                <a:ext uri="{FF2B5EF4-FFF2-40B4-BE49-F238E27FC236}">
                  <a16:creationId xmlns:a16="http://schemas.microsoft.com/office/drawing/2014/main" id="{7364A940-ED46-4A45-965A-D84DFB5CD02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3" name="Picture 172" descr="es.png">
              <a:extLst>
                <a:ext uri="{FF2B5EF4-FFF2-40B4-BE49-F238E27FC236}">
                  <a16:creationId xmlns:a16="http://schemas.microsoft.com/office/drawing/2014/main" id="{16B9D2EB-4E49-464D-9060-0CCB59C1D73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74" name="Picture 173" descr="fi.png">
              <a:extLst>
                <a:ext uri="{FF2B5EF4-FFF2-40B4-BE49-F238E27FC236}">
                  <a16:creationId xmlns:a16="http://schemas.microsoft.com/office/drawing/2014/main" id="{91C8A21A-5ABE-D44C-A072-7506546F00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75" name="Picture 174" descr="fr.png">
              <a:extLst>
                <a:ext uri="{FF2B5EF4-FFF2-40B4-BE49-F238E27FC236}">
                  <a16:creationId xmlns:a16="http://schemas.microsoft.com/office/drawing/2014/main" id="{61ABAF23-03D4-E446-AFC1-6DCCEFB3D5A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76" name="Picture 175" descr="gr.png">
              <a:extLst>
                <a:ext uri="{FF2B5EF4-FFF2-40B4-BE49-F238E27FC236}">
                  <a16:creationId xmlns:a16="http://schemas.microsoft.com/office/drawing/2014/main" id="{84D6CD89-9E40-FF4C-8136-C2911C32839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77" name="Picture 176" descr="hu.png">
              <a:extLst>
                <a:ext uri="{FF2B5EF4-FFF2-40B4-BE49-F238E27FC236}">
                  <a16:creationId xmlns:a16="http://schemas.microsoft.com/office/drawing/2014/main" id="{DE15D156-E845-E240-97B3-864BBB8DE73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78" name="Picture 177" descr="ie.png">
              <a:extLst>
                <a:ext uri="{FF2B5EF4-FFF2-40B4-BE49-F238E27FC236}">
                  <a16:creationId xmlns:a16="http://schemas.microsoft.com/office/drawing/2014/main" id="{D1A196E5-5A1C-4B46-81D6-71591EF4FA66}"/>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79" name="Picture 178" descr="it.png">
              <a:extLst>
                <a:ext uri="{FF2B5EF4-FFF2-40B4-BE49-F238E27FC236}">
                  <a16:creationId xmlns:a16="http://schemas.microsoft.com/office/drawing/2014/main" id="{87971AD1-3EEA-3747-8F78-463B92B8305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0" name="Picture 179" descr="lu.png">
              <a:extLst>
                <a:ext uri="{FF2B5EF4-FFF2-40B4-BE49-F238E27FC236}">
                  <a16:creationId xmlns:a16="http://schemas.microsoft.com/office/drawing/2014/main" id="{8115CCE6-C83E-F043-A0D1-E9F3CC5A5F1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1" name="Picture 180" descr="nl.png">
              <a:extLst>
                <a:ext uri="{FF2B5EF4-FFF2-40B4-BE49-F238E27FC236}">
                  <a16:creationId xmlns:a16="http://schemas.microsoft.com/office/drawing/2014/main" id="{617A95D2-ABC0-7943-984C-B36FF90878AE}"/>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2" name="Picture 181" descr="no.png">
              <a:extLst>
                <a:ext uri="{FF2B5EF4-FFF2-40B4-BE49-F238E27FC236}">
                  <a16:creationId xmlns:a16="http://schemas.microsoft.com/office/drawing/2014/main" id="{8F31B59C-2E1A-AA4C-A6EB-7E3885C37D9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3" name="Picture 182" descr="pl.png">
              <a:extLst>
                <a:ext uri="{FF2B5EF4-FFF2-40B4-BE49-F238E27FC236}">
                  <a16:creationId xmlns:a16="http://schemas.microsoft.com/office/drawing/2014/main" id="{0A65D069-8346-B348-8106-42F07F76A8FB}"/>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84" name="Picture 183" descr="pt.png">
              <a:extLst>
                <a:ext uri="{FF2B5EF4-FFF2-40B4-BE49-F238E27FC236}">
                  <a16:creationId xmlns:a16="http://schemas.microsoft.com/office/drawing/2014/main" id="{B7F2677F-5B46-FE40-8CE4-5E04FE0E733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85" name="Picture 184" descr="ro.png">
              <a:extLst>
                <a:ext uri="{FF2B5EF4-FFF2-40B4-BE49-F238E27FC236}">
                  <a16:creationId xmlns:a16="http://schemas.microsoft.com/office/drawing/2014/main" id="{D9EF3265-FE1F-6C4C-BD50-90D174F1E6E8}"/>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86" name="Picture 185" descr="se.png">
              <a:extLst>
                <a:ext uri="{FF2B5EF4-FFF2-40B4-BE49-F238E27FC236}">
                  <a16:creationId xmlns:a16="http://schemas.microsoft.com/office/drawing/2014/main" id="{C8B182A9-201C-7C42-A5A3-F9778D90764A}"/>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87" name="Picture 186" descr="uk.png">
              <a:extLst>
                <a:ext uri="{FF2B5EF4-FFF2-40B4-BE49-F238E27FC236}">
                  <a16:creationId xmlns:a16="http://schemas.microsoft.com/office/drawing/2014/main" id="{DCCA2FD8-EA64-3048-95C1-2F517C24B29B}"/>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88" name="Picture 187" descr="ca.png">
              <a:extLst>
                <a:ext uri="{FF2B5EF4-FFF2-40B4-BE49-F238E27FC236}">
                  <a16:creationId xmlns:a16="http://schemas.microsoft.com/office/drawing/2014/main" id="{4B641A7A-D419-784E-8E18-227B243C914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89" name="Picture 188">
              <a:extLst>
                <a:ext uri="{FF2B5EF4-FFF2-40B4-BE49-F238E27FC236}">
                  <a16:creationId xmlns:a16="http://schemas.microsoft.com/office/drawing/2014/main" id="{9069DDE4-FAA9-6940-AEFC-6EFBCBF29936}"/>
                </a:ext>
              </a:extLst>
            </p:cNvPr>
            <p:cNvPicPr>
              <a:picLocks noChangeAspect="1"/>
            </p:cNvPicPr>
            <p:nvPr userDrawn="1"/>
          </p:nvPicPr>
          <p:blipFill>
            <a:blip r:embed="rId29"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0" name="Picture 189" descr="si.png">
              <a:extLst>
                <a:ext uri="{FF2B5EF4-FFF2-40B4-BE49-F238E27FC236}">
                  <a16:creationId xmlns:a16="http://schemas.microsoft.com/office/drawing/2014/main" id="{774A8E6C-76BF-F04F-93C6-6758EF16B661}"/>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122845605"/>
      </p:ext>
    </p:extLst>
  </p:cSld>
  <p:clrMap bg1="lt1" tx1="dk1" bg2="lt2" tx2="dk2" accent1="accent1" accent2="accent2" accent3="accent3" accent4="accent4" accent5="accent5" accent6="accent6" hlink="hlink" folHlink="folHlink"/>
  <p:sldLayoutIdLst>
    <p:sldLayoutId id="2147487134" r:id="rId1"/>
  </p:sldLayoutIdLst>
  <p:hf sldNum="0" hdr="0" dt="0"/>
  <p:txStyles>
    <p:titleStyle>
      <a:lvl1pPr algn="l" rtl="0" eaLnBrk="0" fontAlgn="base" hangingPunct="0">
        <a:spcBef>
          <a:spcPct val="0"/>
        </a:spcBef>
        <a:spcAft>
          <a:spcPct val="0"/>
        </a:spcAft>
        <a:defRPr sz="3000" b="1" i="0">
          <a:solidFill>
            <a:srgbClr val="335E6F"/>
          </a:solidFill>
          <a:latin typeface="+mj-lt"/>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9.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jpeg"/><Relationship Id="rId1" Type="http://schemas.openxmlformats.org/officeDocument/2006/relationships/slideLayout" Target="../slideLayouts/slideLayout9.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jpeg"/><Relationship Id="rId1" Type="http://schemas.openxmlformats.org/officeDocument/2006/relationships/slideLayout" Target="../slideLayouts/slideLayout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hyperlink" Target="http://www.fao.org/3/x0490e/x0490e00.htm" TargetMode="Externa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cfs.climate.esa.int/index.html#/" TargetMode="Externa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hyperlink" Target="https://www.droughtmanagement.info/find/guidelines-tools/handbook-drought-indicators-and-indices/" TargetMode="External"/><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D2508-10A6-8945-A31B-FB5133FA3685}"/>
              </a:ext>
            </a:extLst>
          </p:cNvPr>
          <p:cNvSpPr>
            <a:spLocks noGrp="1"/>
          </p:cNvSpPr>
          <p:nvPr>
            <p:ph type="title"/>
          </p:nvPr>
        </p:nvSpPr>
        <p:spPr/>
        <p:txBody>
          <a:bodyPr/>
          <a:lstStyle/>
          <a:p>
            <a:r>
              <a:rPr lang="en-GB"/>
              <a:t>DROUGHT </a:t>
            </a:r>
            <a:r>
              <a:rPr lang="en-GB" dirty="0"/>
              <a:t>MONITORING</a:t>
            </a:r>
          </a:p>
        </p:txBody>
      </p:sp>
      <p:sp>
        <p:nvSpPr>
          <p:cNvPr id="3" name="Text Placeholder 2">
            <a:extLst>
              <a:ext uri="{FF2B5EF4-FFF2-40B4-BE49-F238E27FC236}">
                <a16:creationId xmlns:a16="http://schemas.microsoft.com/office/drawing/2014/main" id="{4EA6F978-949D-1140-97B1-417FBE445B11}"/>
              </a:ext>
            </a:extLst>
          </p:cNvPr>
          <p:cNvSpPr>
            <a:spLocks noGrp="1"/>
          </p:cNvSpPr>
          <p:nvPr>
            <p:ph type="body" sz="quarter" idx="10"/>
          </p:nvPr>
        </p:nvSpPr>
        <p:spPr>
          <a:xfrm>
            <a:off x="9365005" y="4965700"/>
            <a:ext cx="2594803" cy="1441128"/>
          </a:xfrm>
        </p:spPr>
        <p:txBody>
          <a:bodyPr/>
          <a:lstStyle/>
          <a:p>
            <a:r>
              <a:rPr lang="nl-NL" dirty="0"/>
              <a:t>Suhyb </a:t>
            </a:r>
            <a:r>
              <a:rPr lang="nl-NL"/>
              <a:t>Salama, Rogier </a:t>
            </a:r>
            <a:r>
              <a:rPr lang="nl-NL" dirty="0"/>
              <a:t>van der Velde, University of Twente</a:t>
            </a:r>
          </a:p>
        </p:txBody>
      </p:sp>
    </p:spTree>
    <p:extLst>
      <p:ext uri="{BB962C8B-B14F-4D97-AF65-F5344CB8AC3E}">
        <p14:creationId xmlns:p14="http://schemas.microsoft.com/office/powerpoint/2010/main" val="574419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Coupling Water to Energy Balances </a:t>
            </a:r>
          </a:p>
        </p:txBody>
      </p:sp>
      <p:pic>
        <p:nvPicPr>
          <p:cNvPr id="4" name="Content Placeholder 3"/>
          <p:cNvPicPr>
            <a:picLocks noGrp="1" noChangeAspect="1"/>
          </p:cNvPicPr>
          <p:nvPr>
            <p:ph idx="1"/>
          </p:nvPr>
        </p:nvPicPr>
        <p:blipFill>
          <a:blip r:embed="rId3"/>
          <a:stretch>
            <a:fillRect/>
          </a:stretch>
        </p:blipFill>
        <p:spPr>
          <a:xfrm>
            <a:off x="971846" y="950453"/>
            <a:ext cx="9845015" cy="4016031"/>
          </a:xfrm>
          <a:prstGeom prst="rect">
            <a:avLst/>
          </a:prstGeom>
        </p:spPr>
      </p:pic>
      <p:cxnSp>
        <p:nvCxnSpPr>
          <p:cNvPr id="5" name="Elbow Connector 4"/>
          <p:cNvCxnSpPr>
            <a:stCxn id="11" idx="2"/>
            <a:endCxn id="13" idx="2"/>
          </p:cNvCxnSpPr>
          <p:nvPr/>
        </p:nvCxnSpPr>
        <p:spPr>
          <a:xfrm rot="16200000" flipH="1">
            <a:off x="5419502" y="2699445"/>
            <a:ext cx="10977" cy="5662242"/>
          </a:xfrm>
          <a:prstGeom prst="bentConnector3">
            <a:avLst>
              <a:gd name="adj1" fmla="val 2182536"/>
            </a:avLst>
          </a:prstGeom>
          <a:ln>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Rectangle 5"/>
              <p:cNvSpPr/>
              <p:nvPr/>
            </p:nvSpPr>
            <p:spPr>
              <a:xfrm>
                <a:off x="6759319" y="4966483"/>
                <a:ext cx="2818272" cy="6182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𝐶</m:t>
                      </m:r>
                      <m:f>
                        <m:fPr>
                          <m:ctrlPr>
                            <a:rPr lang="en-US" altLang="en-US" sz="1800" i="1" dirty="0">
                              <a:solidFill>
                                <a:srgbClr val="8197A6"/>
                              </a:solidFill>
                              <a:latin typeface="Cambria Math" panose="02040503050406030204" pitchFamily="18" charset="0"/>
                              <a:ea typeface="MS PGothic" pitchFamily="34" charset="-128"/>
                              <a:cs typeface="Arial" panose="020B0604020202020204" pitchFamily="34" charset="0"/>
                            </a:rPr>
                          </m:ctrlPr>
                        </m:fPr>
                        <m:num>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𝑑𝑇</m:t>
                          </m:r>
                        </m:num>
                        <m:den>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𝑑𝑡</m:t>
                          </m:r>
                        </m:den>
                      </m:f>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m:t>
                      </m:r>
                      <m:sSub>
                        <m:sSubPr>
                          <m:ctrlPr>
                            <a:rPr lang="en-US" altLang="en-US" sz="1800" i="1" dirty="0">
                              <a:solidFill>
                                <a:srgbClr val="8197A6"/>
                              </a:solidFill>
                              <a:latin typeface="Cambria Math" panose="02040503050406030204" pitchFamily="18" charset="0"/>
                              <a:ea typeface="MS PGothic" pitchFamily="34" charset="-128"/>
                              <a:cs typeface="Arial" panose="020B0604020202020204" pitchFamily="34" charset="0"/>
                            </a:rPr>
                          </m:ctrlPr>
                        </m:sSubPr>
                        <m:e>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𝑅</m:t>
                          </m:r>
                        </m:e>
                        <m:sub>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𝑛</m:t>
                          </m:r>
                        </m:sub>
                      </m:sSub>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m:t>
                      </m:r>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𝜆</m:t>
                      </m:r>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𝐸</m:t>
                      </m:r>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m:t>
                      </m:r>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𝑆𝐻</m:t>
                      </m:r>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m:t>
                      </m:r>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𝐺</m:t>
                      </m:r>
                    </m:oMath>
                  </m:oMathPara>
                </a14:m>
                <a:endParaRPr lang="en-US" altLang="en-US" sz="1800" dirty="0">
                  <a:solidFill>
                    <a:srgbClr val="8197A6"/>
                  </a:solidFill>
                  <a:latin typeface="Arial" panose="020B0604020202020204" pitchFamily="34" charset="0"/>
                  <a:ea typeface="MS PGothic" pitchFamily="34" charset="-128"/>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759319" y="4966483"/>
                <a:ext cx="2818272" cy="618246"/>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377928" y="4928789"/>
                <a:ext cx="2431883" cy="6182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en-US" sz="1800" i="1" dirty="0">
                              <a:solidFill>
                                <a:srgbClr val="8197A6"/>
                              </a:solidFill>
                              <a:latin typeface="Cambria Math" panose="02040503050406030204" pitchFamily="18" charset="0"/>
                              <a:ea typeface="MS PGothic" pitchFamily="34" charset="-128"/>
                              <a:cs typeface="Arial" panose="020B0604020202020204" pitchFamily="34" charset="0"/>
                            </a:rPr>
                          </m:ctrlPr>
                        </m:fPr>
                        <m:num>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𝑑𝑆</m:t>
                          </m:r>
                        </m:num>
                        <m:den>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𝑑𝑡</m:t>
                          </m:r>
                        </m:den>
                      </m:f>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m:t>
                      </m:r>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𝑃</m:t>
                      </m:r>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m:t>
                      </m:r>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𝐸</m:t>
                      </m:r>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m:t>
                      </m:r>
                      <m:sSub>
                        <m:sSubPr>
                          <m:ctrlPr>
                            <a:rPr lang="en-US" altLang="en-US" sz="1800" i="1" dirty="0">
                              <a:solidFill>
                                <a:srgbClr val="8197A6"/>
                              </a:solidFill>
                              <a:latin typeface="Cambria Math" panose="02040503050406030204" pitchFamily="18" charset="0"/>
                              <a:ea typeface="MS PGothic" pitchFamily="34" charset="-128"/>
                              <a:cs typeface="Arial" panose="020B0604020202020204" pitchFamily="34" charset="0"/>
                            </a:rPr>
                          </m:ctrlPr>
                        </m:sSubPr>
                        <m:e>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𝑅</m:t>
                          </m:r>
                        </m:e>
                        <m:sub>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𝑠</m:t>
                          </m:r>
                        </m:sub>
                      </m:sSub>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m:t>
                      </m:r>
                      <m:sSub>
                        <m:sSubPr>
                          <m:ctrlPr>
                            <a:rPr lang="en-US" altLang="en-US" sz="1800" i="1" dirty="0">
                              <a:solidFill>
                                <a:srgbClr val="8197A6"/>
                              </a:solidFill>
                              <a:latin typeface="Cambria Math" panose="02040503050406030204" pitchFamily="18" charset="0"/>
                              <a:ea typeface="MS PGothic" pitchFamily="34" charset="-128"/>
                              <a:cs typeface="Arial" panose="020B0604020202020204" pitchFamily="34" charset="0"/>
                            </a:rPr>
                          </m:ctrlPr>
                        </m:sSubPr>
                        <m:e>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𝑅</m:t>
                          </m:r>
                        </m:e>
                        <m:sub>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𝑔</m:t>
                          </m:r>
                        </m:sub>
                      </m:sSub>
                    </m:oMath>
                  </m:oMathPara>
                </a14:m>
                <a:endParaRPr lang="en-US" sz="1800" dirty="0">
                  <a:solidFill>
                    <a:srgbClr val="8197A6"/>
                  </a:solidFill>
                  <a:latin typeface="Arial" panose="020B0604020202020204" pitchFamily="34" charset="0"/>
                  <a:ea typeface="MS PGothic" pitchFamily="34" charset="-128"/>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377928" y="4928789"/>
                <a:ext cx="2431883" cy="618246"/>
              </a:xfrm>
              <a:prstGeom prst="rect">
                <a:avLst/>
              </a:prstGeom>
              <a:blipFill>
                <a:blip r:embed="rId5"/>
                <a:stretch>
                  <a:fillRect/>
                </a:stretch>
              </a:blipFill>
            </p:spPr>
            <p:txBody>
              <a:bodyPr/>
              <a:lstStyle/>
              <a:p>
                <a:r>
                  <a:rPr lang="en-GB">
                    <a:noFill/>
                  </a:rPr>
                  <a:t> </a:t>
                </a:r>
              </a:p>
            </p:txBody>
          </p:sp>
        </mc:Fallback>
      </mc:AlternateContent>
      <p:cxnSp>
        <p:nvCxnSpPr>
          <p:cNvPr id="8" name="Elbow Connector 7"/>
          <p:cNvCxnSpPr/>
          <p:nvPr/>
        </p:nvCxnSpPr>
        <p:spPr>
          <a:xfrm flipV="1">
            <a:off x="2162494" y="5536055"/>
            <a:ext cx="644860" cy="3"/>
          </a:xfrm>
          <a:prstGeom prst="bent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Content Placeholder 2"/>
              <p:cNvSpPr txBox="1">
                <a:spLocks/>
              </p:cNvSpPr>
              <p:nvPr/>
            </p:nvSpPr>
            <p:spPr bwMode="auto">
              <a:xfrm>
                <a:off x="614855" y="5707838"/>
                <a:ext cx="11114690" cy="89984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0" indent="-342900" algn="l" rtl="0" eaLnBrk="1" fontAlgn="base" hangingPunct="1">
                  <a:lnSpc>
                    <a:spcPct val="119000"/>
                  </a:lnSpc>
                  <a:spcBef>
                    <a:spcPct val="20000"/>
                  </a:spcBef>
                  <a:spcAft>
                    <a:spcPct val="0"/>
                  </a:spcAft>
                  <a:buClr>
                    <a:schemeClr val="accent1"/>
                  </a:buClr>
                  <a:buFontTx/>
                  <a:buNone/>
                  <a:defRPr lang="en-GB" sz="1600" baseline="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eaLnBrk="0" hangingPunct="0">
                  <a:spcBef>
                    <a:spcPct val="0"/>
                  </a:spcBef>
                </a:pPr>
                <a:r>
                  <a:rPr lang="en-GB" sz="1800" dirty="0">
                    <a:solidFill>
                      <a:srgbClr val="8197A6"/>
                    </a:solidFill>
                    <a:latin typeface="Arial" panose="020B0604020202020204" pitchFamily="34" charset="0"/>
                    <a:ea typeface="MS PGothic" pitchFamily="34" charset="-128"/>
                    <a:cs typeface="Arial" panose="020B0604020202020204" pitchFamily="34" charset="0"/>
                  </a:rPr>
                  <a:t>They are linked through the evapotranspiration term, where 𝜆 is the latent heat of vaporisation, </a:t>
                </a:r>
                <a:r>
                  <a:rPr lang="en-US" sz="1800" dirty="0">
                    <a:solidFill>
                      <a:srgbClr val="8197A6"/>
                    </a:solidFill>
                    <a:latin typeface="Arial" panose="020B0604020202020204" pitchFamily="34" charset="0"/>
                    <a:ea typeface="MS PGothic" pitchFamily="34" charset="-128"/>
                    <a:cs typeface="Arial" panose="020B0604020202020204" pitchFamily="34" charset="0"/>
                  </a:rPr>
                  <a:t>where </a:t>
                </a:r>
                <a14:m>
                  <m:oMath xmlns:m="http://schemas.openxmlformats.org/officeDocument/2006/math">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𝜆</m:t>
                    </m:r>
                  </m:oMath>
                </a14:m>
                <a:r>
                  <a:rPr lang="en-US" sz="1800" dirty="0">
                    <a:solidFill>
                      <a:srgbClr val="8197A6"/>
                    </a:solidFill>
                    <a:latin typeface="Arial" panose="020B0604020202020204" pitchFamily="34" charset="0"/>
                    <a:ea typeface="MS PGothic" pitchFamily="34" charset="-128"/>
                    <a:cs typeface="Arial" panose="020B0604020202020204" pitchFamily="34" charset="0"/>
                  </a:rPr>
                  <a:t> is the latent heat of </a:t>
                </a:r>
                <a:r>
                  <a:rPr lang="en-US" sz="1800" dirty="0" err="1">
                    <a:solidFill>
                      <a:srgbClr val="8197A6"/>
                    </a:solidFill>
                    <a:latin typeface="Arial" panose="020B0604020202020204" pitchFamily="34" charset="0"/>
                    <a:ea typeface="MS PGothic" pitchFamily="34" charset="-128"/>
                    <a:cs typeface="Arial" panose="020B0604020202020204" pitchFamily="34" charset="0"/>
                  </a:rPr>
                  <a:t>vaporisation</a:t>
                </a:r>
                <a:r>
                  <a:rPr lang="en-US" sz="1800" dirty="0">
                    <a:solidFill>
                      <a:srgbClr val="8197A6"/>
                    </a:solidFill>
                    <a:latin typeface="Arial" panose="020B0604020202020204" pitchFamily="34" charset="0"/>
                    <a:ea typeface="MS PGothic" pitchFamily="34" charset="-128"/>
                    <a:cs typeface="Arial" panose="020B0604020202020204" pitchFamily="34" charset="0"/>
                  </a:rPr>
                  <a:t> ≈ 2.5 106 J kg-1  ≈ 0.7 kWh at 20 </a:t>
                </a:r>
                <a:r>
                  <a:rPr lang="en-US" sz="1800" dirty="0" err="1">
                    <a:solidFill>
                      <a:srgbClr val="8197A6"/>
                    </a:solidFill>
                    <a:latin typeface="Arial" panose="020B0604020202020204" pitchFamily="34" charset="0"/>
                    <a:ea typeface="MS PGothic" pitchFamily="34" charset="-128"/>
                    <a:cs typeface="Arial" panose="020B0604020202020204" pitchFamily="34" charset="0"/>
                  </a:rPr>
                  <a:t>oC.</a:t>
                </a:r>
                <a:endParaRPr lang="en-US" sz="1800" dirty="0">
                  <a:solidFill>
                    <a:srgbClr val="8197A6"/>
                  </a:solidFill>
                  <a:latin typeface="Arial" panose="020B0604020202020204" pitchFamily="34" charset="0"/>
                  <a:ea typeface="MS PGothic" pitchFamily="34" charset="-128"/>
                  <a:cs typeface="Arial" panose="020B0604020202020204" pitchFamily="34" charset="0"/>
                </a:endParaRPr>
              </a:p>
              <a:p>
                <a:endParaRPr lang="en-GB" kern="0" dirty="0"/>
              </a:p>
              <a:p>
                <a:endParaRPr lang="en-GB" sz="2133" kern="0" dirty="0"/>
              </a:p>
            </p:txBody>
          </p:sp>
        </mc:Choice>
        <mc:Fallback xmlns="">
          <p:sp>
            <p:nvSpPr>
              <p:cNvPr id="9" name="Content Placeholder 2"/>
              <p:cNvSpPr txBox="1">
                <a:spLocks noRot="1" noChangeAspect="1" noMove="1" noResize="1" noEditPoints="1" noAdjustHandles="1" noChangeArrowheads="1" noChangeShapeType="1" noTextEdit="1"/>
              </p:cNvSpPr>
              <p:nvPr/>
            </p:nvSpPr>
            <p:spPr bwMode="auto">
              <a:xfrm>
                <a:off x="614855" y="5707838"/>
                <a:ext cx="11114690" cy="899845"/>
              </a:xfrm>
              <a:prstGeom prst="rect">
                <a:avLst/>
              </a:prstGeom>
              <a:blipFill>
                <a:blip r:embed="rId6"/>
                <a:stretch>
                  <a:fillRect l="-21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11" name="Rectangle 10"/>
          <p:cNvSpPr/>
          <p:nvPr/>
        </p:nvSpPr>
        <p:spPr>
          <a:xfrm>
            <a:off x="2439540" y="5132575"/>
            <a:ext cx="308657" cy="392503"/>
          </a:xfrm>
          <a:prstGeom prst="rect">
            <a:avLst/>
          </a:prstGeom>
          <a:noFill/>
          <a:ln>
            <a:solidFill>
              <a:srgbClr val="D010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13" name="Rectangle 12"/>
          <p:cNvSpPr/>
          <p:nvPr/>
        </p:nvSpPr>
        <p:spPr>
          <a:xfrm>
            <a:off x="8168455" y="5143552"/>
            <a:ext cx="175312" cy="392503"/>
          </a:xfrm>
          <a:prstGeom prst="rect">
            <a:avLst/>
          </a:prstGeom>
          <a:noFill/>
          <a:ln>
            <a:solidFill>
              <a:srgbClr val="D010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Tree>
    <p:extLst>
      <p:ext uri="{BB962C8B-B14F-4D97-AF65-F5344CB8AC3E}">
        <p14:creationId xmlns:p14="http://schemas.microsoft.com/office/powerpoint/2010/main" val="575473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Water &amp; Energy Balance in the Wet Limit</a:t>
            </a:r>
          </a:p>
        </p:txBody>
      </p:sp>
      <p:pic>
        <p:nvPicPr>
          <p:cNvPr id="4" name="Content Placeholder 3"/>
          <p:cNvPicPr>
            <a:picLocks noGrp="1" noChangeAspect="1"/>
          </p:cNvPicPr>
          <p:nvPr>
            <p:ph idx="1"/>
          </p:nvPr>
        </p:nvPicPr>
        <p:blipFill>
          <a:blip r:embed="rId2"/>
          <a:stretch>
            <a:fillRect/>
          </a:stretch>
        </p:blipFill>
        <p:spPr>
          <a:xfrm>
            <a:off x="1045029" y="969433"/>
            <a:ext cx="9179385" cy="5620323"/>
          </a:xfrm>
          <a:prstGeom prst="rect">
            <a:avLst/>
          </a:prstGeom>
        </p:spPr>
      </p:pic>
    </p:spTree>
    <p:extLst>
      <p:ext uri="{BB962C8B-B14F-4D97-AF65-F5344CB8AC3E}">
        <p14:creationId xmlns:p14="http://schemas.microsoft.com/office/powerpoint/2010/main" val="39577781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Earth’s Energy Balance</a:t>
            </a:r>
          </a:p>
        </p:txBody>
      </p:sp>
      <p:sp>
        <p:nvSpPr>
          <p:cNvPr id="3" name="Content Placeholder 2"/>
          <p:cNvSpPr>
            <a:spLocks noGrp="1"/>
          </p:cNvSpPr>
          <p:nvPr>
            <p:ph idx="1"/>
          </p:nvPr>
        </p:nvSpPr>
        <p:spPr>
          <a:xfrm>
            <a:off x="230400" y="969600"/>
            <a:ext cx="6340613" cy="5696416"/>
          </a:xfrm>
        </p:spPr>
        <p:txBody>
          <a:bodyPr/>
          <a:lstStyle/>
          <a:p>
            <a:endParaRPr lang="en-GB" dirty="0"/>
          </a:p>
          <a:p>
            <a:endParaRPr lang="en-GB" kern="1200" dirty="0"/>
          </a:p>
          <a:p>
            <a:endParaRPr lang="en-GB" dirty="0"/>
          </a:p>
          <a:p>
            <a:r>
              <a:rPr lang="en-GB" dirty="0"/>
              <a:t>Where </a:t>
            </a:r>
          </a:p>
          <a:p>
            <a:endParaRPr lang="en-US" dirty="0"/>
          </a:p>
          <a:p>
            <a:endParaRPr lang="en-US" dirty="0"/>
          </a:p>
          <a:p>
            <a:endParaRPr lang="en-US" dirty="0"/>
          </a:p>
          <a:p>
            <a:r>
              <a:rPr lang="en-US" dirty="0"/>
              <a:t>In the energy limited case:</a:t>
            </a:r>
          </a:p>
          <a:p>
            <a:r>
              <a:rPr lang="en-US" dirty="0"/>
              <a:t>Evapotranspiration is regarded to be ‘potential’ under the prevailing weather conditions, and is often calculated with a ‘combination’ method as the sum of a radiation and a vapor deficit term.</a:t>
            </a:r>
          </a:p>
          <a:p>
            <a:endParaRPr lang="en-GB" dirty="0"/>
          </a:p>
        </p:txBody>
      </p:sp>
      <p:pic>
        <p:nvPicPr>
          <p:cNvPr id="5" name="Picture 4"/>
          <p:cNvPicPr>
            <a:picLocks noChangeAspect="1"/>
          </p:cNvPicPr>
          <p:nvPr/>
        </p:nvPicPr>
        <p:blipFill>
          <a:blip r:embed="rId2"/>
          <a:stretch>
            <a:fillRect/>
          </a:stretch>
        </p:blipFill>
        <p:spPr>
          <a:xfrm>
            <a:off x="6352503" y="1291985"/>
            <a:ext cx="5963395" cy="4452831"/>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90781" y="2783787"/>
                <a:ext cx="374794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en-US" sz="1800" i="1" dirty="0">
                              <a:solidFill>
                                <a:srgbClr val="8197A6"/>
                              </a:solidFill>
                              <a:latin typeface="Cambria Math" panose="02040503050406030204" pitchFamily="18" charset="0"/>
                              <a:ea typeface="MS PGothic" pitchFamily="34" charset="-128"/>
                              <a:cs typeface="Arial" panose="020B0604020202020204" pitchFamily="34" charset="0"/>
                            </a:rPr>
                          </m:ctrlPr>
                        </m:sSubPr>
                        <m:e>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𝑅</m:t>
                          </m:r>
                        </m:e>
                        <m:sub>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𝑛</m:t>
                          </m:r>
                        </m:sub>
                      </m:sSub>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m:t>
                      </m:r>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𝑆</m:t>
                      </m:r>
                      <m:sSub>
                        <m:sSubPr>
                          <m:ctrlPr>
                            <a:rPr lang="en-US" altLang="en-US" sz="1800" i="1" dirty="0">
                              <a:solidFill>
                                <a:srgbClr val="8197A6"/>
                              </a:solidFill>
                              <a:latin typeface="Cambria Math" panose="02040503050406030204" pitchFamily="18" charset="0"/>
                              <a:ea typeface="MS PGothic" pitchFamily="34" charset="-128"/>
                              <a:cs typeface="Arial" panose="020B0604020202020204" pitchFamily="34" charset="0"/>
                            </a:rPr>
                          </m:ctrlPr>
                        </m:sSubPr>
                        <m:e>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𝑊</m:t>
                          </m:r>
                        </m:e>
                        <m:sub>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𝑖𝑛</m:t>
                          </m:r>
                        </m:sub>
                      </m:sSub>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m:t>
                      </m:r>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𝑆</m:t>
                      </m:r>
                      <m:sSub>
                        <m:sSubPr>
                          <m:ctrlPr>
                            <a:rPr lang="en-US" altLang="en-US" sz="1800" i="1" dirty="0">
                              <a:solidFill>
                                <a:srgbClr val="8197A6"/>
                              </a:solidFill>
                              <a:latin typeface="Cambria Math" panose="02040503050406030204" pitchFamily="18" charset="0"/>
                              <a:ea typeface="MS PGothic" pitchFamily="34" charset="-128"/>
                              <a:cs typeface="Arial" panose="020B0604020202020204" pitchFamily="34" charset="0"/>
                            </a:rPr>
                          </m:ctrlPr>
                        </m:sSubPr>
                        <m:e>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𝑊</m:t>
                          </m:r>
                        </m:e>
                        <m:sub>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𝑜𝑢𝑡</m:t>
                          </m:r>
                        </m:sub>
                      </m:sSub>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m:t>
                      </m:r>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𝐿</m:t>
                      </m:r>
                      <m:sSub>
                        <m:sSubPr>
                          <m:ctrlPr>
                            <a:rPr lang="en-US" altLang="en-US" sz="1800" i="1" dirty="0">
                              <a:solidFill>
                                <a:srgbClr val="8197A6"/>
                              </a:solidFill>
                              <a:latin typeface="Cambria Math" panose="02040503050406030204" pitchFamily="18" charset="0"/>
                              <a:ea typeface="MS PGothic" pitchFamily="34" charset="-128"/>
                              <a:cs typeface="Arial" panose="020B0604020202020204" pitchFamily="34" charset="0"/>
                            </a:rPr>
                          </m:ctrlPr>
                        </m:sSubPr>
                        <m:e>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𝑊</m:t>
                          </m:r>
                        </m:e>
                        <m:sub>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𝑖𝑛</m:t>
                          </m:r>
                        </m:sub>
                      </m:sSub>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m:t>
                      </m:r>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𝐿</m:t>
                      </m:r>
                      <m:sSub>
                        <m:sSubPr>
                          <m:ctrlPr>
                            <a:rPr lang="en-US" altLang="en-US" sz="1800" i="1" dirty="0">
                              <a:solidFill>
                                <a:srgbClr val="8197A6"/>
                              </a:solidFill>
                              <a:latin typeface="Cambria Math" panose="02040503050406030204" pitchFamily="18" charset="0"/>
                              <a:ea typeface="MS PGothic" pitchFamily="34" charset="-128"/>
                              <a:cs typeface="Arial" panose="020B0604020202020204" pitchFamily="34" charset="0"/>
                            </a:rPr>
                          </m:ctrlPr>
                        </m:sSubPr>
                        <m:e>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𝑊</m:t>
                          </m:r>
                        </m:e>
                        <m:sub>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𝑜𝑢𝑡</m:t>
                          </m:r>
                        </m:sub>
                      </m:sSub>
                    </m:oMath>
                  </m:oMathPara>
                </a14:m>
                <a:endParaRPr lang="en-US" sz="1800" dirty="0">
                  <a:solidFill>
                    <a:srgbClr val="8197A6"/>
                  </a:solidFill>
                  <a:latin typeface="Arial" panose="020B0604020202020204" pitchFamily="34" charset="0"/>
                  <a:ea typeface="MS PGothic" pitchFamily="34" charset="-128"/>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90781" y="2783787"/>
                <a:ext cx="3747949" cy="369332"/>
              </a:xfrm>
              <a:prstGeom prst="rect">
                <a:avLst/>
              </a:prstGeom>
              <a:blipFill>
                <a:blip r:embed="rId3"/>
                <a:stretch>
                  <a:fillRect b="-1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30400" y="1052366"/>
                <a:ext cx="2818272" cy="618246"/>
              </a:xfrm>
              <a:prstGeom prst="rect">
                <a:avLst/>
              </a:prstGeom>
            </p:spPr>
            <p:txBody>
              <a:bodyPr wrap="none">
                <a:spAutoFit/>
              </a:bodyPr>
              <a:lstStyle/>
              <a:p>
                <a:pPr>
                  <a:spcBef>
                    <a:spcPct val="50000"/>
                  </a:spcBef>
                </a:pPr>
                <a14:m>
                  <m:oMathPara xmlns:m="http://schemas.openxmlformats.org/officeDocument/2006/math">
                    <m:oMathParaPr>
                      <m:jc m:val="centerGroup"/>
                    </m:oMathParaPr>
                    <m:oMath xmlns:m="http://schemas.openxmlformats.org/officeDocument/2006/math">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𝐶</m:t>
                      </m:r>
                      <m:f>
                        <m:fPr>
                          <m:ctrlPr>
                            <a:rPr lang="en-US" altLang="en-US" sz="1800" i="1" dirty="0">
                              <a:solidFill>
                                <a:srgbClr val="8197A6"/>
                              </a:solidFill>
                              <a:latin typeface="Cambria Math" panose="02040503050406030204" pitchFamily="18" charset="0"/>
                              <a:ea typeface="MS PGothic" pitchFamily="34" charset="-128"/>
                              <a:cs typeface="Arial" panose="020B0604020202020204" pitchFamily="34" charset="0"/>
                            </a:rPr>
                          </m:ctrlPr>
                        </m:fPr>
                        <m:num>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𝑑</m:t>
                          </m:r>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𝑇</m:t>
                          </m:r>
                        </m:num>
                        <m:den>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𝑑𝑡</m:t>
                          </m:r>
                        </m:den>
                      </m:f>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m:t>
                      </m:r>
                      <m:sSub>
                        <m:sSubPr>
                          <m:ctrlPr>
                            <a:rPr lang="en-US" altLang="en-US" sz="1800" i="1" dirty="0">
                              <a:solidFill>
                                <a:srgbClr val="8197A6"/>
                              </a:solidFill>
                              <a:latin typeface="Cambria Math" panose="02040503050406030204" pitchFamily="18" charset="0"/>
                              <a:ea typeface="MS PGothic" pitchFamily="34" charset="-128"/>
                              <a:cs typeface="Arial" panose="020B0604020202020204" pitchFamily="34" charset="0"/>
                            </a:rPr>
                          </m:ctrlPr>
                        </m:sSubPr>
                        <m:e>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𝑅</m:t>
                          </m:r>
                        </m:e>
                        <m:sub>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𝑛</m:t>
                          </m:r>
                        </m:sub>
                      </m:sSub>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m:t>
                      </m:r>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𝜆</m:t>
                      </m:r>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𝐸</m:t>
                      </m:r>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m:t>
                      </m:r>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𝑆𝐻</m:t>
                      </m:r>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m:t>
                      </m:r>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𝐺</m:t>
                      </m:r>
                    </m:oMath>
                  </m:oMathPara>
                </a14:m>
                <a:endParaRPr lang="en-US" altLang="en-US" sz="1800" dirty="0">
                  <a:solidFill>
                    <a:srgbClr val="8197A6"/>
                  </a:solidFill>
                  <a:latin typeface="Arial" panose="020B0604020202020204" pitchFamily="34" charset="0"/>
                  <a:ea typeface="MS PGothic" pitchFamily="34" charset="-128"/>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30400" y="1052366"/>
                <a:ext cx="2818272" cy="618246"/>
              </a:xfrm>
              <a:prstGeom prst="rect">
                <a:avLst/>
              </a:prstGeom>
              <a:blipFill>
                <a:blip r:embed="rId4"/>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544948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Evapotranspiration under energy limiting conditions</a:t>
            </a:r>
          </a:p>
        </p:txBody>
      </p:sp>
      <p:sp>
        <p:nvSpPr>
          <p:cNvPr id="3" name="Content Placeholder 2"/>
          <p:cNvSpPr>
            <a:spLocks noGrp="1"/>
          </p:cNvSpPr>
          <p:nvPr>
            <p:ph idx="1"/>
          </p:nvPr>
        </p:nvSpPr>
        <p:spPr/>
        <p:txBody>
          <a:bodyPr/>
          <a:lstStyle/>
          <a:p>
            <a:endParaRPr lang="en-GB" dirty="0"/>
          </a:p>
          <a:p>
            <a:r>
              <a:rPr lang="en-GB" dirty="0"/>
              <a:t>Penman (1948) for well-watered short grass,</a:t>
            </a:r>
          </a:p>
          <a:p>
            <a:endParaRPr lang="en-GB" dirty="0"/>
          </a:p>
        </p:txBody>
      </p:sp>
      <p:pic>
        <p:nvPicPr>
          <p:cNvPr id="4" name="Picture 2" descr="https://upload.wikimedia.org/wikipedia/commons/thumb/e/e5/Evaporation_Pan.jpg/260px-Evaporation_P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800" y="1129893"/>
            <a:ext cx="2641600" cy="36474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151200" y="4777333"/>
            <a:ext cx="2590800" cy="543867"/>
          </a:xfrm>
          <a:prstGeom prst="rect">
            <a:avLst/>
          </a:prstGeom>
          <a:noFill/>
        </p:spPr>
        <p:txBody>
          <a:bodyPr wrap="square" rtlCol="0">
            <a:spAutoFit/>
          </a:bodyPr>
          <a:lstStyle/>
          <a:p>
            <a:pPr algn="r"/>
            <a:r>
              <a:rPr lang="nl-NL" sz="1467" dirty="0"/>
              <a:t>https://nl.wikipedia.org/wiki/Evaporatie</a:t>
            </a:r>
          </a:p>
        </p:txBody>
      </p:sp>
      <mc:AlternateContent xmlns:mc="http://schemas.openxmlformats.org/markup-compatibility/2006" xmlns:a14="http://schemas.microsoft.com/office/drawing/2010/main">
        <mc:Choice Requires="a14">
          <p:sp>
            <p:nvSpPr>
              <p:cNvPr id="6" name="Rectangle 5"/>
              <p:cNvSpPr/>
              <p:nvPr/>
            </p:nvSpPr>
            <p:spPr>
              <a:xfrm>
                <a:off x="1894775" y="1980541"/>
                <a:ext cx="4053994" cy="610039"/>
              </a:xfrm>
              <a:prstGeom prst="rect">
                <a:avLst/>
              </a:prstGeom>
            </p:spPr>
            <p:txBody>
              <a:bodyPr wrap="none">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𝜆</m:t>
                      </m:r>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𝐸</m:t>
                      </m:r>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m:t>
                      </m:r>
                      <m:f>
                        <m:fPr>
                          <m:ctrlPr>
                            <a:rPr lang="en-US" altLang="en-US" sz="1800" i="1" dirty="0">
                              <a:solidFill>
                                <a:srgbClr val="8197A6"/>
                              </a:solidFill>
                              <a:latin typeface="Cambria Math" panose="02040503050406030204" pitchFamily="18" charset="0"/>
                              <a:ea typeface="MS PGothic" pitchFamily="34" charset="-128"/>
                              <a:cs typeface="Arial" panose="020B0604020202020204" pitchFamily="34" charset="0"/>
                            </a:rPr>
                          </m:ctrlPr>
                        </m:fPr>
                        <m:num>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𝑠</m:t>
                          </m:r>
                        </m:num>
                        <m:den>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𝑠</m:t>
                          </m:r>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m:t>
                          </m:r>
                          <m:r>
                            <m:rPr>
                              <m:sty m:val="p"/>
                            </m:rPr>
                            <a:rPr lang="el-GR" altLang="en-US" sz="1800" dirty="0">
                              <a:solidFill>
                                <a:srgbClr val="8197A6"/>
                              </a:solidFill>
                              <a:latin typeface="Cambria Math" panose="02040503050406030204" pitchFamily="18" charset="0"/>
                              <a:ea typeface="MS PGothic" pitchFamily="34" charset="-128"/>
                              <a:cs typeface="Arial" panose="020B0604020202020204" pitchFamily="34" charset="0"/>
                            </a:rPr>
                            <m:t>γ</m:t>
                          </m:r>
                        </m:den>
                      </m:f>
                      <m:d>
                        <m:dPr>
                          <m:ctrlPr>
                            <a:rPr lang="en-US" altLang="en-US" sz="1800" i="1" dirty="0">
                              <a:solidFill>
                                <a:srgbClr val="8197A6"/>
                              </a:solidFill>
                              <a:latin typeface="Cambria Math" panose="02040503050406030204" pitchFamily="18" charset="0"/>
                              <a:ea typeface="MS PGothic" pitchFamily="34" charset="-128"/>
                              <a:cs typeface="Arial" panose="020B0604020202020204" pitchFamily="34" charset="0"/>
                            </a:rPr>
                          </m:ctrlPr>
                        </m:dPr>
                        <m:e>
                          <m:d>
                            <m:dPr>
                              <m:ctrlPr>
                                <a:rPr lang="en-US" altLang="en-US" sz="1800" i="1" dirty="0">
                                  <a:solidFill>
                                    <a:srgbClr val="8197A6"/>
                                  </a:solidFill>
                                  <a:latin typeface="Cambria Math" panose="02040503050406030204" pitchFamily="18" charset="0"/>
                                  <a:ea typeface="MS PGothic" pitchFamily="34" charset="-128"/>
                                  <a:cs typeface="Arial" panose="020B0604020202020204" pitchFamily="34" charset="0"/>
                                </a:rPr>
                              </m:ctrlPr>
                            </m:dPr>
                            <m:e>
                              <m:sSub>
                                <m:sSubPr>
                                  <m:ctrlPr>
                                    <a:rPr lang="en-US" altLang="en-US" sz="1800" i="1" dirty="0">
                                      <a:solidFill>
                                        <a:srgbClr val="8197A6"/>
                                      </a:solidFill>
                                      <a:latin typeface="Cambria Math" panose="02040503050406030204" pitchFamily="18" charset="0"/>
                                      <a:ea typeface="MS PGothic" pitchFamily="34" charset="-128"/>
                                      <a:cs typeface="Arial" panose="020B0604020202020204" pitchFamily="34" charset="0"/>
                                    </a:rPr>
                                  </m:ctrlPr>
                                </m:sSubPr>
                                <m:e>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𝑅</m:t>
                                  </m:r>
                                </m:e>
                                <m:sub>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𝑛</m:t>
                                  </m:r>
                                </m:sub>
                              </m:sSub>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m:t>
                              </m:r>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𝐺</m:t>
                              </m:r>
                            </m:e>
                          </m:d>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m:t>
                          </m:r>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𝑓</m:t>
                          </m:r>
                          <m:d>
                            <m:dPr>
                              <m:ctrlPr>
                                <a:rPr lang="nl-NL" altLang="en-US" sz="1800" i="1" dirty="0">
                                  <a:solidFill>
                                    <a:srgbClr val="8197A6"/>
                                  </a:solidFill>
                                  <a:latin typeface="Cambria Math" panose="02040503050406030204" pitchFamily="18" charset="0"/>
                                  <a:ea typeface="MS PGothic" pitchFamily="34" charset="-128"/>
                                  <a:cs typeface="Arial" panose="020B0604020202020204" pitchFamily="34" charset="0"/>
                                </a:rPr>
                              </m:ctrlPr>
                            </m:dPr>
                            <m:e>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𝑢</m:t>
                              </m:r>
                            </m:e>
                          </m:d>
                          <m:d>
                            <m:dPr>
                              <m:ctrlPr>
                                <a:rPr lang="nl-NL" altLang="en-US" sz="1800" i="1" dirty="0">
                                  <a:solidFill>
                                    <a:srgbClr val="8197A6"/>
                                  </a:solidFill>
                                  <a:latin typeface="Cambria Math" panose="02040503050406030204" pitchFamily="18" charset="0"/>
                                  <a:ea typeface="MS PGothic" pitchFamily="34" charset="-128"/>
                                  <a:cs typeface="Arial" panose="020B0604020202020204" pitchFamily="34" charset="0"/>
                                </a:rPr>
                              </m:ctrlPr>
                            </m:dPr>
                            <m:e>
                              <m:sSub>
                                <m:sSubPr>
                                  <m:ctrlPr>
                                    <a:rPr lang="nl-NL" altLang="en-US" sz="1800" i="1" dirty="0">
                                      <a:solidFill>
                                        <a:srgbClr val="8197A6"/>
                                      </a:solidFill>
                                      <a:latin typeface="Cambria Math" panose="02040503050406030204" pitchFamily="18" charset="0"/>
                                      <a:ea typeface="MS PGothic" pitchFamily="34" charset="-128"/>
                                      <a:cs typeface="Arial" panose="020B0604020202020204" pitchFamily="34" charset="0"/>
                                    </a:rPr>
                                  </m:ctrlPr>
                                </m:sSubPr>
                                <m:e>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𝑒</m:t>
                                  </m:r>
                                </m:e>
                                <m:sub>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𝑠</m:t>
                                  </m:r>
                                </m:sub>
                              </m:sSub>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m:t>
                              </m:r>
                              <m:sSub>
                                <m:sSubPr>
                                  <m:ctrlPr>
                                    <a:rPr lang="nl-NL" altLang="en-US" sz="1800" i="1" dirty="0">
                                      <a:solidFill>
                                        <a:srgbClr val="8197A6"/>
                                      </a:solidFill>
                                      <a:latin typeface="Cambria Math" panose="02040503050406030204" pitchFamily="18" charset="0"/>
                                      <a:ea typeface="MS PGothic" pitchFamily="34" charset="-128"/>
                                      <a:cs typeface="Arial" panose="020B0604020202020204" pitchFamily="34" charset="0"/>
                                    </a:rPr>
                                  </m:ctrlPr>
                                </m:sSubPr>
                                <m:e>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𝑒</m:t>
                                  </m:r>
                                </m:e>
                                <m:sub>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𝑠</m:t>
                                  </m:r>
                                </m:sub>
                              </m:sSub>
                            </m:e>
                          </m:d>
                        </m:e>
                      </m:d>
                    </m:oMath>
                  </m:oMathPara>
                </a14:m>
                <a:endParaRPr lang="en-US" altLang="en-US" sz="1800" dirty="0">
                  <a:solidFill>
                    <a:srgbClr val="8197A6"/>
                  </a:solidFill>
                  <a:latin typeface="Arial" panose="020B0604020202020204" pitchFamily="34" charset="0"/>
                  <a:ea typeface="MS PGothic" pitchFamily="34" charset="-128"/>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894775" y="1980541"/>
                <a:ext cx="4053994" cy="610039"/>
              </a:xfrm>
              <a:prstGeom prst="rect">
                <a:avLst/>
              </a:prstGeom>
              <a:blipFill>
                <a:blip r:embed="rId3"/>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8899957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Evapotranspiration under energy limiting conditions</a:t>
            </a:r>
          </a:p>
        </p:txBody>
      </p:sp>
      <p:sp>
        <p:nvSpPr>
          <p:cNvPr id="3" name="Content Placeholder 2"/>
          <p:cNvSpPr>
            <a:spLocks noGrp="1"/>
          </p:cNvSpPr>
          <p:nvPr>
            <p:ph idx="1"/>
          </p:nvPr>
        </p:nvSpPr>
        <p:spPr/>
        <p:txBody>
          <a:bodyPr/>
          <a:lstStyle/>
          <a:p>
            <a:endParaRPr lang="en-GB" dirty="0"/>
          </a:p>
          <a:p>
            <a:r>
              <a:rPr lang="en-GB" dirty="0"/>
              <a:t>Penman (1948) for well-watered short grass,</a:t>
            </a:r>
          </a:p>
          <a:p>
            <a:endParaRPr lang="en-US" dirty="0"/>
          </a:p>
          <a:p>
            <a:endParaRPr lang="en-US" dirty="0"/>
          </a:p>
          <a:p>
            <a:endParaRPr lang="en-US" dirty="0"/>
          </a:p>
          <a:p>
            <a:pPr indent="0"/>
            <a:r>
              <a:rPr lang="nl-NL" dirty="0" err="1"/>
              <a:t>Priestley</a:t>
            </a:r>
            <a:r>
              <a:rPr lang="nl-NL" dirty="0"/>
              <a:t> &amp; Taylor (1972),</a:t>
            </a:r>
          </a:p>
          <a:p>
            <a:pPr indent="0"/>
            <a:r>
              <a:rPr lang="nl-NL" dirty="0"/>
              <a:t>	</a:t>
            </a:r>
          </a:p>
          <a:p>
            <a:endParaRPr lang="en-GB" dirty="0"/>
          </a:p>
          <a:p>
            <a:endParaRPr lang="en-US" dirty="0"/>
          </a:p>
          <a:p>
            <a:endParaRPr lang="en-GB" dirty="0"/>
          </a:p>
        </p:txBody>
      </p:sp>
      <p:pic>
        <p:nvPicPr>
          <p:cNvPr id="4" name="Picture 2" descr="https://upload.wikimedia.org/wikipedia/commons/thumb/e/e5/Evaporation_Pan.jpg/260px-Evaporation_P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800" y="1129893"/>
            <a:ext cx="2641600" cy="36474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151200" y="4777333"/>
            <a:ext cx="2590800" cy="543867"/>
          </a:xfrm>
          <a:prstGeom prst="rect">
            <a:avLst/>
          </a:prstGeom>
          <a:noFill/>
        </p:spPr>
        <p:txBody>
          <a:bodyPr wrap="square" rtlCol="0">
            <a:spAutoFit/>
          </a:bodyPr>
          <a:lstStyle/>
          <a:p>
            <a:pPr algn="r"/>
            <a:r>
              <a:rPr lang="nl-NL" sz="1467" dirty="0"/>
              <a:t>https://nl.wikipedia.org/wiki/Evaporatie</a:t>
            </a:r>
          </a:p>
        </p:txBody>
      </p:sp>
      <mc:AlternateContent xmlns:mc="http://schemas.openxmlformats.org/markup-compatibility/2006" xmlns:a14="http://schemas.microsoft.com/office/drawing/2010/main">
        <mc:Choice Requires="a14">
          <p:sp>
            <p:nvSpPr>
              <p:cNvPr id="6" name="Rectangle 5"/>
              <p:cNvSpPr/>
              <p:nvPr/>
            </p:nvSpPr>
            <p:spPr>
              <a:xfrm>
                <a:off x="1894775" y="1980541"/>
                <a:ext cx="4053994" cy="610039"/>
              </a:xfrm>
              <a:prstGeom prst="rect">
                <a:avLst/>
              </a:prstGeom>
            </p:spPr>
            <p:txBody>
              <a:bodyPr wrap="none">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𝜆</m:t>
                      </m:r>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𝐸</m:t>
                      </m:r>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m:t>
                      </m:r>
                      <m:f>
                        <m:fPr>
                          <m:ctrlPr>
                            <a:rPr lang="en-US" altLang="en-US" sz="1800" i="1" dirty="0">
                              <a:solidFill>
                                <a:srgbClr val="8197A6"/>
                              </a:solidFill>
                              <a:latin typeface="Cambria Math" panose="02040503050406030204" pitchFamily="18" charset="0"/>
                              <a:ea typeface="MS PGothic" pitchFamily="34" charset="-128"/>
                              <a:cs typeface="Arial" panose="020B0604020202020204" pitchFamily="34" charset="0"/>
                            </a:rPr>
                          </m:ctrlPr>
                        </m:fPr>
                        <m:num>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𝑠</m:t>
                          </m:r>
                        </m:num>
                        <m:den>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𝑠</m:t>
                          </m:r>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m:t>
                          </m:r>
                          <m:r>
                            <m:rPr>
                              <m:sty m:val="p"/>
                            </m:rPr>
                            <a:rPr lang="el-GR" altLang="en-US" sz="1800" dirty="0">
                              <a:solidFill>
                                <a:srgbClr val="8197A6"/>
                              </a:solidFill>
                              <a:latin typeface="Cambria Math" panose="02040503050406030204" pitchFamily="18" charset="0"/>
                              <a:ea typeface="MS PGothic" pitchFamily="34" charset="-128"/>
                              <a:cs typeface="Arial" panose="020B0604020202020204" pitchFamily="34" charset="0"/>
                            </a:rPr>
                            <m:t>γ</m:t>
                          </m:r>
                        </m:den>
                      </m:f>
                      <m:d>
                        <m:dPr>
                          <m:ctrlPr>
                            <a:rPr lang="en-US" altLang="en-US" sz="1800" i="1" dirty="0">
                              <a:solidFill>
                                <a:srgbClr val="8197A6"/>
                              </a:solidFill>
                              <a:latin typeface="Cambria Math" panose="02040503050406030204" pitchFamily="18" charset="0"/>
                              <a:ea typeface="MS PGothic" pitchFamily="34" charset="-128"/>
                              <a:cs typeface="Arial" panose="020B0604020202020204" pitchFamily="34" charset="0"/>
                            </a:rPr>
                          </m:ctrlPr>
                        </m:dPr>
                        <m:e>
                          <m:d>
                            <m:dPr>
                              <m:ctrlPr>
                                <a:rPr lang="en-US" altLang="en-US" sz="1800" i="1" dirty="0">
                                  <a:solidFill>
                                    <a:srgbClr val="8197A6"/>
                                  </a:solidFill>
                                  <a:latin typeface="Cambria Math" panose="02040503050406030204" pitchFamily="18" charset="0"/>
                                  <a:ea typeface="MS PGothic" pitchFamily="34" charset="-128"/>
                                  <a:cs typeface="Arial" panose="020B0604020202020204" pitchFamily="34" charset="0"/>
                                </a:rPr>
                              </m:ctrlPr>
                            </m:dPr>
                            <m:e>
                              <m:sSub>
                                <m:sSubPr>
                                  <m:ctrlPr>
                                    <a:rPr lang="en-US" altLang="en-US" sz="1800" i="1" dirty="0">
                                      <a:solidFill>
                                        <a:srgbClr val="8197A6"/>
                                      </a:solidFill>
                                      <a:latin typeface="Cambria Math" panose="02040503050406030204" pitchFamily="18" charset="0"/>
                                      <a:ea typeface="MS PGothic" pitchFamily="34" charset="-128"/>
                                      <a:cs typeface="Arial" panose="020B0604020202020204" pitchFamily="34" charset="0"/>
                                    </a:rPr>
                                  </m:ctrlPr>
                                </m:sSubPr>
                                <m:e>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𝑅</m:t>
                                  </m:r>
                                </m:e>
                                <m:sub>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𝑛</m:t>
                                  </m:r>
                                </m:sub>
                              </m:sSub>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m:t>
                              </m:r>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𝐺</m:t>
                              </m:r>
                            </m:e>
                          </m:d>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m:t>
                          </m:r>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𝑓</m:t>
                          </m:r>
                          <m:d>
                            <m:dPr>
                              <m:ctrlPr>
                                <a:rPr lang="nl-NL" altLang="en-US" sz="1800" i="1" dirty="0">
                                  <a:solidFill>
                                    <a:srgbClr val="8197A6"/>
                                  </a:solidFill>
                                  <a:latin typeface="Cambria Math" panose="02040503050406030204" pitchFamily="18" charset="0"/>
                                  <a:ea typeface="MS PGothic" pitchFamily="34" charset="-128"/>
                                  <a:cs typeface="Arial" panose="020B0604020202020204" pitchFamily="34" charset="0"/>
                                </a:rPr>
                              </m:ctrlPr>
                            </m:dPr>
                            <m:e>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𝑢</m:t>
                              </m:r>
                            </m:e>
                          </m:d>
                          <m:d>
                            <m:dPr>
                              <m:ctrlPr>
                                <a:rPr lang="nl-NL" altLang="en-US" sz="1800" i="1" dirty="0">
                                  <a:solidFill>
                                    <a:srgbClr val="8197A6"/>
                                  </a:solidFill>
                                  <a:latin typeface="Cambria Math" panose="02040503050406030204" pitchFamily="18" charset="0"/>
                                  <a:ea typeface="MS PGothic" pitchFamily="34" charset="-128"/>
                                  <a:cs typeface="Arial" panose="020B0604020202020204" pitchFamily="34" charset="0"/>
                                </a:rPr>
                              </m:ctrlPr>
                            </m:dPr>
                            <m:e>
                              <m:sSub>
                                <m:sSubPr>
                                  <m:ctrlPr>
                                    <a:rPr lang="nl-NL" altLang="en-US" sz="1800" i="1" dirty="0">
                                      <a:solidFill>
                                        <a:srgbClr val="8197A6"/>
                                      </a:solidFill>
                                      <a:latin typeface="Cambria Math" panose="02040503050406030204" pitchFamily="18" charset="0"/>
                                      <a:ea typeface="MS PGothic" pitchFamily="34" charset="-128"/>
                                      <a:cs typeface="Arial" panose="020B0604020202020204" pitchFamily="34" charset="0"/>
                                    </a:rPr>
                                  </m:ctrlPr>
                                </m:sSubPr>
                                <m:e>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𝑒</m:t>
                                  </m:r>
                                </m:e>
                                <m:sub>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𝑠</m:t>
                                  </m:r>
                                </m:sub>
                              </m:sSub>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m:t>
                              </m:r>
                              <m:sSub>
                                <m:sSubPr>
                                  <m:ctrlPr>
                                    <a:rPr lang="nl-NL" altLang="en-US" sz="1800" i="1" dirty="0">
                                      <a:solidFill>
                                        <a:srgbClr val="8197A6"/>
                                      </a:solidFill>
                                      <a:latin typeface="Cambria Math" panose="02040503050406030204" pitchFamily="18" charset="0"/>
                                      <a:ea typeface="MS PGothic" pitchFamily="34" charset="-128"/>
                                      <a:cs typeface="Arial" panose="020B0604020202020204" pitchFamily="34" charset="0"/>
                                    </a:rPr>
                                  </m:ctrlPr>
                                </m:sSubPr>
                                <m:e>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𝑒</m:t>
                                  </m:r>
                                </m:e>
                                <m:sub>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𝑠</m:t>
                                  </m:r>
                                </m:sub>
                              </m:sSub>
                            </m:e>
                          </m:d>
                        </m:e>
                      </m:d>
                    </m:oMath>
                  </m:oMathPara>
                </a14:m>
                <a:endParaRPr lang="en-US" altLang="en-US" sz="1800" dirty="0">
                  <a:solidFill>
                    <a:srgbClr val="8197A6"/>
                  </a:solidFill>
                  <a:latin typeface="Arial" panose="020B0604020202020204" pitchFamily="34" charset="0"/>
                  <a:ea typeface="MS PGothic" pitchFamily="34" charset="-128"/>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894775" y="1980541"/>
                <a:ext cx="4053994" cy="610039"/>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566041" y="4023870"/>
                <a:ext cx="2413994" cy="610039"/>
              </a:xfrm>
              <a:prstGeom prst="rect">
                <a:avLst/>
              </a:prstGeom>
            </p:spPr>
            <p:txBody>
              <a:bodyPr wrap="none">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𝜆</m:t>
                      </m:r>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𝐸</m:t>
                      </m:r>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m:t>
                      </m:r>
                      <m:r>
                        <m:rPr>
                          <m:sty m:val="p"/>
                        </m:rPr>
                        <a:rPr lang="el-GR" altLang="en-US" sz="1800" dirty="0">
                          <a:solidFill>
                            <a:srgbClr val="8197A6"/>
                          </a:solidFill>
                          <a:latin typeface="Cambria Math" panose="02040503050406030204" pitchFamily="18" charset="0"/>
                          <a:ea typeface="MS PGothic" pitchFamily="34" charset="-128"/>
                          <a:cs typeface="Arial" panose="020B0604020202020204" pitchFamily="34" charset="0"/>
                        </a:rPr>
                        <m:t>α</m:t>
                      </m:r>
                      <m:f>
                        <m:fPr>
                          <m:ctrlPr>
                            <a:rPr lang="en-US" altLang="en-US" sz="1800" i="1" dirty="0">
                              <a:solidFill>
                                <a:srgbClr val="8197A6"/>
                              </a:solidFill>
                              <a:latin typeface="Cambria Math" panose="02040503050406030204" pitchFamily="18" charset="0"/>
                              <a:ea typeface="MS PGothic" pitchFamily="34" charset="-128"/>
                              <a:cs typeface="Arial" panose="020B0604020202020204" pitchFamily="34" charset="0"/>
                            </a:rPr>
                          </m:ctrlPr>
                        </m:fPr>
                        <m:num>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𝑠</m:t>
                          </m:r>
                        </m:num>
                        <m:den>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𝑠</m:t>
                          </m:r>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m:t>
                          </m:r>
                          <m:r>
                            <m:rPr>
                              <m:sty m:val="p"/>
                            </m:rPr>
                            <a:rPr lang="el-GR" altLang="en-US" sz="1800" dirty="0">
                              <a:solidFill>
                                <a:srgbClr val="8197A6"/>
                              </a:solidFill>
                              <a:latin typeface="Cambria Math" panose="02040503050406030204" pitchFamily="18" charset="0"/>
                              <a:ea typeface="MS PGothic" pitchFamily="34" charset="-128"/>
                              <a:cs typeface="Arial" panose="020B0604020202020204" pitchFamily="34" charset="0"/>
                            </a:rPr>
                            <m:t>γ</m:t>
                          </m:r>
                        </m:den>
                      </m:f>
                      <m:d>
                        <m:dPr>
                          <m:ctrlPr>
                            <a:rPr lang="en-US" altLang="en-US" sz="1800" i="1" dirty="0">
                              <a:solidFill>
                                <a:srgbClr val="8197A6"/>
                              </a:solidFill>
                              <a:latin typeface="Cambria Math" panose="02040503050406030204" pitchFamily="18" charset="0"/>
                              <a:ea typeface="MS PGothic" pitchFamily="34" charset="-128"/>
                              <a:cs typeface="Arial" panose="020B0604020202020204" pitchFamily="34" charset="0"/>
                            </a:rPr>
                          </m:ctrlPr>
                        </m:dPr>
                        <m:e>
                          <m:sSub>
                            <m:sSubPr>
                              <m:ctrlPr>
                                <a:rPr lang="en-US" altLang="en-US" sz="1800" i="1" dirty="0">
                                  <a:solidFill>
                                    <a:srgbClr val="8197A6"/>
                                  </a:solidFill>
                                  <a:latin typeface="Cambria Math" panose="02040503050406030204" pitchFamily="18" charset="0"/>
                                  <a:ea typeface="MS PGothic" pitchFamily="34" charset="-128"/>
                                  <a:cs typeface="Arial" panose="020B0604020202020204" pitchFamily="34" charset="0"/>
                                </a:rPr>
                              </m:ctrlPr>
                            </m:sSubPr>
                            <m:e>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𝑅</m:t>
                              </m:r>
                            </m:e>
                            <m:sub>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𝑛</m:t>
                              </m:r>
                            </m:sub>
                          </m:sSub>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m:t>
                          </m:r>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𝐺</m:t>
                          </m:r>
                        </m:e>
                      </m:d>
                    </m:oMath>
                  </m:oMathPara>
                </a14:m>
                <a:endParaRPr lang="en-US" altLang="en-US" sz="1800" dirty="0">
                  <a:solidFill>
                    <a:srgbClr val="8197A6"/>
                  </a:solidFill>
                  <a:latin typeface="Arial" panose="020B0604020202020204" pitchFamily="34" charset="0"/>
                  <a:ea typeface="MS PGothic" pitchFamily="34" charset="-128"/>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566041" y="4023870"/>
                <a:ext cx="2413994" cy="610039"/>
              </a:xfrm>
              <a:prstGeom prst="rect">
                <a:avLst/>
              </a:prstGeom>
              <a:blipFill>
                <a:blip r:embed="rId4"/>
                <a:stretch>
                  <a:fillRect/>
                </a:stretch>
              </a:blipFill>
            </p:spPr>
            <p:txBody>
              <a:bodyPr/>
              <a:lstStyle/>
              <a:p>
                <a:r>
                  <a:rPr lang="en-GB">
                    <a:noFill/>
                  </a:rPr>
                  <a:t> </a:t>
                </a:r>
              </a:p>
            </p:txBody>
          </p:sp>
        </mc:Fallback>
      </mc:AlternateContent>
      <p:sp>
        <p:nvSpPr>
          <p:cNvPr id="8" name="TextBox 7"/>
          <p:cNvSpPr txBox="1"/>
          <p:nvPr/>
        </p:nvSpPr>
        <p:spPr>
          <a:xfrm>
            <a:off x="4713227" y="4165852"/>
            <a:ext cx="2743200" cy="369332"/>
          </a:xfrm>
          <a:prstGeom prst="rect">
            <a:avLst/>
          </a:prstGeom>
          <a:noFill/>
        </p:spPr>
        <p:txBody>
          <a:bodyPr wrap="square" rtlCol="0">
            <a:spAutoFit/>
          </a:bodyPr>
          <a:lstStyle/>
          <a:p>
            <a:pPr>
              <a:spcBef>
                <a:spcPct val="50000"/>
              </a:spcBef>
            </a:pPr>
            <a:r>
              <a:rPr lang="nl-NL" sz="1800" dirty="0" err="1">
                <a:solidFill>
                  <a:srgbClr val="8197A6"/>
                </a:solidFill>
                <a:latin typeface="Arial" panose="020B0604020202020204" pitchFamily="34" charset="0"/>
                <a:ea typeface="MS PGothic" pitchFamily="34" charset="-128"/>
                <a:cs typeface="Arial" panose="020B0604020202020204" pitchFamily="34" charset="0"/>
              </a:rPr>
              <a:t>with</a:t>
            </a:r>
            <a:r>
              <a:rPr lang="nl-NL" sz="1800" dirty="0">
                <a:solidFill>
                  <a:srgbClr val="8197A6"/>
                </a:solidFill>
                <a:latin typeface="Arial" panose="020B0604020202020204" pitchFamily="34" charset="0"/>
                <a:ea typeface="MS PGothic" pitchFamily="34" charset="-128"/>
                <a:cs typeface="Arial" panose="020B0604020202020204" pitchFamily="34" charset="0"/>
              </a:rPr>
              <a:t> </a:t>
            </a:r>
            <a:r>
              <a:rPr lang="el-GR" sz="1800" dirty="0">
                <a:solidFill>
                  <a:srgbClr val="8197A6"/>
                </a:solidFill>
                <a:latin typeface="Arial" panose="020B0604020202020204" pitchFamily="34" charset="0"/>
                <a:ea typeface="MS PGothic" pitchFamily="34" charset="-128"/>
                <a:cs typeface="Arial" panose="020B0604020202020204" pitchFamily="34" charset="0"/>
              </a:rPr>
              <a:t>α</a:t>
            </a:r>
            <a:r>
              <a:rPr lang="nl-NL" sz="1800" dirty="0">
                <a:solidFill>
                  <a:srgbClr val="8197A6"/>
                </a:solidFill>
                <a:latin typeface="Arial" panose="020B0604020202020204" pitchFamily="34" charset="0"/>
                <a:ea typeface="MS PGothic" pitchFamily="34" charset="-128"/>
                <a:cs typeface="Arial" panose="020B0604020202020204" pitchFamily="34" charset="0"/>
              </a:rPr>
              <a:t> ≈ 1.2 – 1.3</a:t>
            </a:r>
          </a:p>
        </p:txBody>
      </p:sp>
    </p:spTree>
    <p:extLst>
      <p:ext uri="{BB962C8B-B14F-4D97-AF65-F5344CB8AC3E}">
        <p14:creationId xmlns:p14="http://schemas.microsoft.com/office/powerpoint/2010/main" val="2912821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Evapotranspiration under energy limiting conditions</a:t>
            </a:r>
          </a:p>
        </p:txBody>
      </p:sp>
      <p:sp>
        <p:nvSpPr>
          <p:cNvPr id="3" name="Content Placeholder 2"/>
          <p:cNvSpPr>
            <a:spLocks noGrp="1"/>
          </p:cNvSpPr>
          <p:nvPr>
            <p:ph idx="1"/>
          </p:nvPr>
        </p:nvSpPr>
        <p:spPr/>
        <p:txBody>
          <a:bodyPr/>
          <a:lstStyle/>
          <a:p>
            <a:endParaRPr lang="en-GB" dirty="0"/>
          </a:p>
          <a:p>
            <a:r>
              <a:rPr lang="en-GB" dirty="0"/>
              <a:t>Penman (1948) for well-watered short grass,</a:t>
            </a:r>
          </a:p>
          <a:p>
            <a:endParaRPr lang="en-US" dirty="0"/>
          </a:p>
          <a:p>
            <a:endParaRPr lang="en-US" dirty="0"/>
          </a:p>
          <a:p>
            <a:endParaRPr lang="en-US" dirty="0"/>
          </a:p>
          <a:p>
            <a:pPr indent="0"/>
            <a:r>
              <a:rPr lang="nl-NL" dirty="0" err="1"/>
              <a:t>Priestley</a:t>
            </a:r>
            <a:r>
              <a:rPr lang="nl-NL" dirty="0"/>
              <a:t> &amp; Taylor (1972),</a:t>
            </a:r>
          </a:p>
          <a:p>
            <a:pPr indent="0"/>
            <a:r>
              <a:rPr lang="nl-NL" dirty="0"/>
              <a:t>	</a:t>
            </a:r>
          </a:p>
          <a:p>
            <a:endParaRPr lang="en-GB" dirty="0"/>
          </a:p>
          <a:p>
            <a:endParaRPr lang="en-US" dirty="0"/>
          </a:p>
          <a:p>
            <a:endParaRPr lang="nl-NL" dirty="0"/>
          </a:p>
          <a:p>
            <a:r>
              <a:rPr lang="nl-NL" dirty="0" err="1"/>
              <a:t>Makkink</a:t>
            </a:r>
            <a:r>
              <a:rPr lang="nl-NL" dirty="0"/>
              <a:t> (1957),</a:t>
            </a:r>
          </a:p>
          <a:p>
            <a:endParaRPr lang="en-GB" dirty="0"/>
          </a:p>
        </p:txBody>
      </p:sp>
      <p:pic>
        <p:nvPicPr>
          <p:cNvPr id="4" name="Picture 2" descr="https://upload.wikimedia.org/wikipedia/commons/thumb/e/e5/Evaporation_Pan.jpg/260px-Evaporation_P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800" y="1129893"/>
            <a:ext cx="2641600" cy="36474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151200" y="4777333"/>
            <a:ext cx="2590800" cy="543867"/>
          </a:xfrm>
          <a:prstGeom prst="rect">
            <a:avLst/>
          </a:prstGeom>
          <a:noFill/>
        </p:spPr>
        <p:txBody>
          <a:bodyPr wrap="square" rtlCol="0">
            <a:spAutoFit/>
          </a:bodyPr>
          <a:lstStyle/>
          <a:p>
            <a:pPr algn="r"/>
            <a:r>
              <a:rPr lang="nl-NL" sz="1467" dirty="0"/>
              <a:t>https://nl.wikipedia.org/wiki/Evaporatie</a:t>
            </a:r>
          </a:p>
        </p:txBody>
      </p:sp>
      <mc:AlternateContent xmlns:mc="http://schemas.openxmlformats.org/markup-compatibility/2006" xmlns:a14="http://schemas.microsoft.com/office/drawing/2010/main">
        <mc:Choice Requires="a14">
          <p:sp>
            <p:nvSpPr>
              <p:cNvPr id="6" name="Rectangle 5"/>
              <p:cNvSpPr/>
              <p:nvPr/>
            </p:nvSpPr>
            <p:spPr>
              <a:xfrm>
                <a:off x="1894775" y="1980541"/>
                <a:ext cx="4053994" cy="610039"/>
              </a:xfrm>
              <a:prstGeom prst="rect">
                <a:avLst/>
              </a:prstGeom>
            </p:spPr>
            <p:txBody>
              <a:bodyPr wrap="none">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𝜆</m:t>
                      </m:r>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𝐸</m:t>
                      </m:r>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m:t>
                      </m:r>
                      <m:f>
                        <m:fPr>
                          <m:ctrlPr>
                            <a:rPr lang="en-US" altLang="en-US" sz="1800" i="1" dirty="0">
                              <a:solidFill>
                                <a:srgbClr val="8197A6"/>
                              </a:solidFill>
                              <a:latin typeface="Cambria Math" panose="02040503050406030204" pitchFamily="18" charset="0"/>
                              <a:ea typeface="MS PGothic" pitchFamily="34" charset="-128"/>
                              <a:cs typeface="Arial" panose="020B0604020202020204" pitchFamily="34" charset="0"/>
                            </a:rPr>
                          </m:ctrlPr>
                        </m:fPr>
                        <m:num>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𝑠</m:t>
                          </m:r>
                        </m:num>
                        <m:den>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𝑠</m:t>
                          </m:r>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m:t>
                          </m:r>
                          <m:r>
                            <m:rPr>
                              <m:sty m:val="p"/>
                            </m:rPr>
                            <a:rPr lang="el-GR" altLang="en-US" sz="1800" dirty="0">
                              <a:solidFill>
                                <a:srgbClr val="8197A6"/>
                              </a:solidFill>
                              <a:latin typeface="Cambria Math" panose="02040503050406030204" pitchFamily="18" charset="0"/>
                              <a:ea typeface="MS PGothic" pitchFamily="34" charset="-128"/>
                              <a:cs typeface="Arial" panose="020B0604020202020204" pitchFamily="34" charset="0"/>
                            </a:rPr>
                            <m:t>γ</m:t>
                          </m:r>
                        </m:den>
                      </m:f>
                      <m:d>
                        <m:dPr>
                          <m:ctrlPr>
                            <a:rPr lang="en-US" altLang="en-US" sz="1800" i="1" dirty="0">
                              <a:solidFill>
                                <a:srgbClr val="8197A6"/>
                              </a:solidFill>
                              <a:latin typeface="Cambria Math" panose="02040503050406030204" pitchFamily="18" charset="0"/>
                              <a:ea typeface="MS PGothic" pitchFamily="34" charset="-128"/>
                              <a:cs typeface="Arial" panose="020B0604020202020204" pitchFamily="34" charset="0"/>
                            </a:rPr>
                          </m:ctrlPr>
                        </m:dPr>
                        <m:e>
                          <m:d>
                            <m:dPr>
                              <m:ctrlPr>
                                <a:rPr lang="en-US" altLang="en-US" sz="1800" i="1" dirty="0">
                                  <a:solidFill>
                                    <a:srgbClr val="8197A6"/>
                                  </a:solidFill>
                                  <a:latin typeface="Cambria Math" panose="02040503050406030204" pitchFamily="18" charset="0"/>
                                  <a:ea typeface="MS PGothic" pitchFamily="34" charset="-128"/>
                                  <a:cs typeface="Arial" panose="020B0604020202020204" pitchFamily="34" charset="0"/>
                                </a:rPr>
                              </m:ctrlPr>
                            </m:dPr>
                            <m:e>
                              <m:sSub>
                                <m:sSubPr>
                                  <m:ctrlPr>
                                    <a:rPr lang="en-US" altLang="en-US" sz="1800" i="1" dirty="0">
                                      <a:solidFill>
                                        <a:srgbClr val="8197A6"/>
                                      </a:solidFill>
                                      <a:latin typeface="Cambria Math" panose="02040503050406030204" pitchFamily="18" charset="0"/>
                                      <a:ea typeface="MS PGothic" pitchFamily="34" charset="-128"/>
                                      <a:cs typeface="Arial" panose="020B0604020202020204" pitchFamily="34" charset="0"/>
                                    </a:rPr>
                                  </m:ctrlPr>
                                </m:sSubPr>
                                <m:e>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𝑅</m:t>
                                  </m:r>
                                </m:e>
                                <m:sub>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𝑛</m:t>
                                  </m:r>
                                </m:sub>
                              </m:sSub>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m:t>
                              </m:r>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𝐺</m:t>
                              </m:r>
                            </m:e>
                          </m:d>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m:t>
                          </m:r>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𝑓</m:t>
                          </m:r>
                          <m:d>
                            <m:dPr>
                              <m:ctrlPr>
                                <a:rPr lang="nl-NL" altLang="en-US" sz="1800" i="1" dirty="0">
                                  <a:solidFill>
                                    <a:srgbClr val="8197A6"/>
                                  </a:solidFill>
                                  <a:latin typeface="Cambria Math" panose="02040503050406030204" pitchFamily="18" charset="0"/>
                                  <a:ea typeface="MS PGothic" pitchFamily="34" charset="-128"/>
                                  <a:cs typeface="Arial" panose="020B0604020202020204" pitchFamily="34" charset="0"/>
                                </a:rPr>
                              </m:ctrlPr>
                            </m:dPr>
                            <m:e>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𝑢</m:t>
                              </m:r>
                            </m:e>
                          </m:d>
                          <m:d>
                            <m:dPr>
                              <m:ctrlPr>
                                <a:rPr lang="nl-NL" altLang="en-US" sz="1800" i="1" dirty="0">
                                  <a:solidFill>
                                    <a:srgbClr val="8197A6"/>
                                  </a:solidFill>
                                  <a:latin typeface="Cambria Math" panose="02040503050406030204" pitchFamily="18" charset="0"/>
                                  <a:ea typeface="MS PGothic" pitchFamily="34" charset="-128"/>
                                  <a:cs typeface="Arial" panose="020B0604020202020204" pitchFamily="34" charset="0"/>
                                </a:rPr>
                              </m:ctrlPr>
                            </m:dPr>
                            <m:e>
                              <m:sSub>
                                <m:sSubPr>
                                  <m:ctrlPr>
                                    <a:rPr lang="nl-NL" altLang="en-US" sz="1800" i="1" dirty="0">
                                      <a:solidFill>
                                        <a:srgbClr val="8197A6"/>
                                      </a:solidFill>
                                      <a:latin typeface="Cambria Math" panose="02040503050406030204" pitchFamily="18" charset="0"/>
                                      <a:ea typeface="MS PGothic" pitchFamily="34" charset="-128"/>
                                      <a:cs typeface="Arial" panose="020B0604020202020204" pitchFamily="34" charset="0"/>
                                    </a:rPr>
                                  </m:ctrlPr>
                                </m:sSubPr>
                                <m:e>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𝑒</m:t>
                                  </m:r>
                                </m:e>
                                <m:sub>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𝑠</m:t>
                                  </m:r>
                                </m:sub>
                              </m:sSub>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m:t>
                              </m:r>
                              <m:sSub>
                                <m:sSubPr>
                                  <m:ctrlPr>
                                    <a:rPr lang="nl-NL" altLang="en-US" sz="1800" i="1" dirty="0">
                                      <a:solidFill>
                                        <a:srgbClr val="8197A6"/>
                                      </a:solidFill>
                                      <a:latin typeface="Cambria Math" panose="02040503050406030204" pitchFamily="18" charset="0"/>
                                      <a:ea typeface="MS PGothic" pitchFamily="34" charset="-128"/>
                                      <a:cs typeface="Arial" panose="020B0604020202020204" pitchFamily="34" charset="0"/>
                                    </a:rPr>
                                  </m:ctrlPr>
                                </m:sSubPr>
                                <m:e>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𝑒</m:t>
                                  </m:r>
                                </m:e>
                                <m:sub>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𝑠</m:t>
                                  </m:r>
                                </m:sub>
                              </m:sSub>
                            </m:e>
                          </m:d>
                        </m:e>
                      </m:d>
                    </m:oMath>
                  </m:oMathPara>
                </a14:m>
                <a:endParaRPr lang="en-US" altLang="en-US" sz="1800" dirty="0">
                  <a:solidFill>
                    <a:srgbClr val="8197A6"/>
                  </a:solidFill>
                  <a:latin typeface="Arial" panose="020B0604020202020204" pitchFamily="34" charset="0"/>
                  <a:ea typeface="MS PGothic" pitchFamily="34" charset="-128"/>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894775" y="1980541"/>
                <a:ext cx="4053994" cy="610039"/>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566041" y="4023870"/>
                <a:ext cx="2413994" cy="610039"/>
              </a:xfrm>
              <a:prstGeom prst="rect">
                <a:avLst/>
              </a:prstGeom>
            </p:spPr>
            <p:txBody>
              <a:bodyPr wrap="none">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𝜆</m:t>
                      </m:r>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𝐸</m:t>
                      </m:r>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m:t>
                      </m:r>
                      <m:r>
                        <m:rPr>
                          <m:sty m:val="p"/>
                        </m:rPr>
                        <a:rPr lang="el-GR" altLang="en-US" sz="1800" dirty="0">
                          <a:solidFill>
                            <a:srgbClr val="8197A6"/>
                          </a:solidFill>
                          <a:latin typeface="Cambria Math" panose="02040503050406030204" pitchFamily="18" charset="0"/>
                          <a:ea typeface="MS PGothic" pitchFamily="34" charset="-128"/>
                          <a:cs typeface="Arial" panose="020B0604020202020204" pitchFamily="34" charset="0"/>
                        </a:rPr>
                        <m:t>α</m:t>
                      </m:r>
                      <m:f>
                        <m:fPr>
                          <m:ctrlPr>
                            <a:rPr lang="en-US" altLang="en-US" sz="1800" i="1" dirty="0">
                              <a:solidFill>
                                <a:srgbClr val="8197A6"/>
                              </a:solidFill>
                              <a:latin typeface="Cambria Math" panose="02040503050406030204" pitchFamily="18" charset="0"/>
                              <a:ea typeface="MS PGothic" pitchFamily="34" charset="-128"/>
                              <a:cs typeface="Arial" panose="020B0604020202020204" pitchFamily="34" charset="0"/>
                            </a:rPr>
                          </m:ctrlPr>
                        </m:fPr>
                        <m:num>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𝑠</m:t>
                          </m:r>
                        </m:num>
                        <m:den>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𝑠</m:t>
                          </m:r>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m:t>
                          </m:r>
                          <m:r>
                            <m:rPr>
                              <m:sty m:val="p"/>
                            </m:rPr>
                            <a:rPr lang="el-GR" altLang="en-US" sz="1800" dirty="0">
                              <a:solidFill>
                                <a:srgbClr val="8197A6"/>
                              </a:solidFill>
                              <a:latin typeface="Cambria Math" panose="02040503050406030204" pitchFamily="18" charset="0"/>
                              <a:ea typeface="MS PGothic" pitchFamily="34" charset="-128"/>
                              <a:cs typeface="Arial" panose="020B0604020202020204" pitchFamily="34" charset="0"/>
                            </a:rPr>
                            <m:t>γ</m:t>
                          </m:r>
                        </m:den>
                      </m:f>
                      <m:d>
                        <m:dPr>
                          <m:ctrlPr>
                            <a:rPr lang="en-US" altLang="en-US" sz="1800" i="1" dirty="0">
                              <a:solidFill>
                                <a:srgbClr val="8197A6"/>
                              </a:solidFill>
                              <a:latin typeface="Cambria Math" panose="02040503050406030204" pitchFamily="18" charset="0"/>
                              <a:ea typeface="MS PGothic" pitchFamily="34" charset="-128"/>
                              <a:cs typeface="Arial" panose="020B0604020202020204" pitchFamily="34" charset="0"/>
                            </a:rPr>
                          </m:ctrlPr>
                        </m:dPr>
                        <m:e>
                          <m:sSub>
                            <m:sSubPr>
                              <m:ctrlPr>
                                <a:rPr lang="en-US" altLang="en-US" sz="1800" i="1" dirty="0">
                                  <a:solidFill>
                                    <a:srgbClr val="8197A6"/>
                                  </a:solidFill>
                                  <a:latin typeface="Cambria Math" panose="02040503050406030204" pitchFamily="18" charset="0"/>
                                  <a:ea typeface="MS PGothic" pitchFamily="34" charset="-128"/>
                                  <a:cs typeface="Arial" panose="020B0604020202020204" pitchFamily="34" charset="0"/>
                                </a:rPr>
                              </m:ctrlPr>
                            </m:sSubPr>
                            <m:e>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𝑅</m:t>
                              </m:r>
                            </m:e>
                            <m:sub>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𝑛</m:t>
                              </m:r>
                            </m:sub>
                          </m:sSub>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m:t>
                          </m:r>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𝐺</m:t>
                          </m:r>
                        </m:e>
                      </m:d>
                    </m:oMath>
                  </m:oMathPara>
                </a14:m>
                <a:endParaRPr lang="en-US" altLang="en-US" sz="1800" dirty="0">
                  <a:solidFill>
                    <a:srgbClr val="8197A6"/>
                  </a:solidFill>
                  <a:latin typeface="Arial" panose="020B0604020202020204" pitchFamily="34" charset="0"/>
                  <a:ea typeface="MS PGothic" pitchFamily="34" charset="-128"/>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566041" y="4023870"/>
                <a:ext cx="2413994" cy="610039"/>
              </a:xfrm>
              <a:prstGeom prst="rect">
                <a:avLst/>
              </a:prstGeom>
              <a:blipFill>
                <a:blip r:embed="rId4"/>
                <a:stretch>
                  <a:fillRect/>
                </a:stretch>
              </a:blipFill>
            </p:spPr>
            <p:txBody>
              <a:bodyPr/>
              <a:lstStyle/>
              <a:p>
                <a:r>
                  <a:rPr lang="en-GB">
                    <a:noFill/>
                  </a:rPr>
                  <a:t> </a:t>
                </a:r>
              </a:p>
            </p:txBody>
          </p:sp>
        </mc:Fallback>
      </mc:AlternateContent>
      <p:sp>
        <p:nvSpPr>
          <p:cNvPr id="8" name="TextBox 7"/>
          <p:cNvSpPr txBox="1"/>
          <p:nvPr/>
        </p:nvSpPr>
        <p:spPr>
          <a:xfrm>
            <a:off x="4713227" y="4165852"/>
            <a:ext cx="2743200" cy="369332"/>
          </a:xfrm>
          <a:prstGeom prst="rect">
            <a:avLst/>
          </a:prstGeom>
          <a:noFill/>
        </p:spPr>
        <p:txBody>
          <a:bodyPr wrap="square" rtlCol="0">
            <a:spAutoFit/>
          </a:bodyPr>
          <a:lstStyle/>
          <a:p>
            <a:pPr>
              <a:spcBef>
                <a:spcPct val="50000"/>
              </a:spcBef>
            </a:pPr>
            <a:r>
              <a:rPr lang="nl-NL" sz="1800" dirty="0" err="1">
                <a:solidFill>
                  <a:srgbClr val="8197A6"/>
                </a:solidFill>
                <a:latin typeface="Arial" panose="020B0604020202020204" pitchFamily="34" charset="0"/>
                <a:ea typeface="MS PGothic" pitchFamily="34" charset="-128"/>
                <a:cs typeface="Arial" panose="020B0604020202020204" pitchFamily="34" charset="0"/>
              </a:rPr>
              <a:t>with</a:t>
            </a:r>
            <a:r>
              <a:rPr lang="nl-NL" sz="1800" dirty="0">
                <a:solidFill>
                  <a:srgbClr val="8197A6"/>
                </a:solidFill>
                <a:latin typeface="Arial" panose="020B0604020202020204" pitchFamily="34" charset="0"/>
                <a:ea typeface="MS PGothic" pitchFamily="34" charset="-128"/>
                <a:cs typeface="Arial" panose="020B0604020202020204" pitchFamily="34" charset="0"/>
              </a:rPr>
              <a:t> </a:t>
            </a:r>
            <a:r>
              <a:rPr lang="el-GR" sz="1800" dirty="0">
                <a:solidFill>
                  <a:srgbClr val="8197A6"/>
                </a:solidFill>
                <a:latin typeface="Arial" panose="020B0604020202020204" pitchFamily="34" charset="0"/>
                <a:ea typeface="MS PGothic" pitchFamily="34" charset="-128"/>
                <a:cs typeface="Arial" panose="020B0604020202020204" pitchFamily="34" charset="0"/>
              </a:rPr>
              <a:t>α</a:t>
            </a:r>
            <a:r>
              <a:rPr lang="nl-NL" sz="1800" dirty="0">
                <a:solidFill>
                  <a:srgbClr val="8197A6"/>
                </a:solidFill>
                <a:latin typeface="Arial" panose="020B0604020202020204" pitchFamily="34" charset="0"/>
                <a:ea typeface="MS PGothic" pitchFamily="34" charset="-128"/>
                <a:cs typeface="Arial" panose="020B0604020202020204" pitchFamily="34" charset="0"/>
              </a:rPr>
              <a:t> ≈ 1.2 – 1.3</a:t>
            </a:r>
          </a:p>
        </p:txBody>
      </p:sp>
      <mc:AlternateContent xmlns:mc="http://schemas.openxmlformats.org/markup-compatibility/2006" xmlns:a14="http://schemas.microsoft.com/office/drawing/2010/main">
        <mc:Choice Requires="a14">
          <p:sp>
            <p:nvSpPr>
              <p:cNvPr id="9" name="Rectangle 8"/>
              <p:cNvSpPr/>
              <p:nvPr/>
            </p:nvSpPr>
            <p:spPr>
              <a:xfrm>
                <a:off x="1566042" y="5480841"/>
                <a:ext cx="2025811" cy="610039"/>
              </a:xfrm>
              <a:prstGeom prst="rect">
                <a:avLst/>
              </a:prstGeom>
            </p:spPr>
            <p:txBody>
              <a:bodyPr wrap="none">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𝜆</m:t>
                      </m:r>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𝐸</m:t>
                      </m:r>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m:t>
                      </m:r>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𝐶</m:t>
                      </m:r>
                      <m:f>
                        <m:fPr>
                          <m:ctrlPr>
                            <a:rPr lang="en-US" altLang="en-US" sz="1800" i="1" dirty="0">
                              <a:solidFill>
                                <a:srgbClr val="8197A6"/>
                              </a:solidFill>
                              <a:latin typeface="Cambria Math" panose="02040503050406030204" pitchFamily="18" charset="0"/>
                              <a:ea typeface="MS PGothic" pitchFamily="34" charset="-128"/>
                              <a:cs typeface="Arial" panose="020B0604020202020204" pitchFamily="34" charset="0"/>
                            </a:rPr>
                          </m:ctrlPr>
                        </m:fPr>
                        <m:num>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𝑠</m:t>
                          </m:r>
                        </m:num>
                        <m:den>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𝑠</m:t>
                          </m:r>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m:t>
                          </m:r>
                          <m:r>
                            <m:rPr>
                              <m:sty m:val="p"/>
                            </m:rPr>
                            <a:rPr lang="el-GR" altLang="en-US" sz="1800" dirty="0">
                              <a:solidFill>
                                <a:srgbClr val="8197A6"/>
                              </a:solidFill>
                              <a:latin typeface="Cambria Math" panose="02040503050406030204" pitchFamily="18" charset="0"/>
                              <a:ea typeface="MS PGothic" pitchFamily="34" charset="-128"/>
                              <a:cs typeface="Arial" panose="020B0604020202020204" pitchFamily="34" charset="0"/>
                            </a:rPr>
                            <m:t>γ</m:t>
                          </m:r>
                        </m:den>
                      </m:f>
                      <m:sSub>
                        <m:sSubPr>
                          <m:ctrlPr>
                            <a:rPr lang="el-GR" altLang="en-US" sz="1800" i="1" dirty="0">
                              <a:solidFill>
                                <a:srgbClr val="8197A6"/>
                              </a:solidFill>
                              <a:latin typeface="Cambria Math" panose="02040503050406030204" pitchFamily="18" charset="0"/>
                              <a:ea typeface="MS PGothic" pitchFamily="34" charset="-128"/>
                              <a:cs typeface="Arial" panose="020B0604020202020204" pitchFamily="34" charset="0"/>
                            </a:rPr>
                          </m:ctrlPr>
                        </m:sSubPr>
                        <m:e>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𝑆𝑊</m:t>
                          </m:r>
                        </m:e>
                        <m:sub>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𝑖𝑛</m:t>
                          </m:r>
                        </m:sub>
                      </m:sSub>
                    </m:oMath>
                  </m:oMathPara>
                </a14:m>
                <a:endParaRPr lang="en-US" altLang="en-US" sz="1800" dirty="0">
                  <a:solidFill>
                    <a:srgbClr val="8197A6"/>
                  </a:solidFill>
                  <a:latin typeface="Arial" panose="020B0604020202020204" pitchFamily="34" charset="0"/>
                  <a:ea typeface="MS PGothic" pitchFamily="34" charset="-128"/>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566042" y="5480841"/>
                <a:ext cx="2025811" cy="610039"/>
              </a:xfrm>
              <a:prstGeom prst="rect">
                <a:avLst/>
              </a:prstGeom>
              <a:blipFill>
                <a:blip r:embed="rId5"/>
                <a:stretch>
                  <a:fillRect/>
                </a:stretch>
              </a:blipFill>
            </p:spPr>
            <p:txBody>
              <a:bodyPr/>
              <a:lstStyle/>
              <a:p>
                <a:r>
                  <a:rPr lang="en-GB">
                    <a:noFill/>
                  </a:rPr>
                  <a:t> </a:t>
                </a:r>
              </a:p>
            </p:txBody>
          </p:sp>
        </mc:Fallback>
      </mc:AlternateContent>
      <p:sp>
        <p:nvSpPr>
          <p:cNvPr id="10" name="TextBox 9"/>
          <p:cNvSpPr txBox="1"/>
          <p:nvPr/>
        </p:nvSpPr>
        <p:spPr>
          <a:xfrm>
            <a:off x="4713227" y="5632677"/>
            <a:ext cx="4707864" cy="369332"/>
          </a:xfrm>
          <a:prstGeom prst="rect">
            <a:avLst/>
          </a:prstGeom>
          <a:noFill/>
        </p:spPr>
        <p:txBody>
          <a:bodyPr wrap="square" rtlCol="0">
            <a:spAutoFit/>
          </a:bodyPr>
          <a:lstStyle/>
          <a:p>
            <a:pPr>
              <a:spcBef>
                <a:spcPct val="50000"/>
              </a:spcBef>
            </a:pPr>
            <a:r>
              <a:rPr lang="nl-NL" sz="1800" dirty="0" err="1">
                <a:solidFill>
                  <a:srgbClr val="8197A6"/>
                </a:solidFill>
                <a:latin typeface="Arial" panose="020B0604020202020204" pitchFamily="34" charset="0"/>
                <a:ea typeface="MS PGothic" pitchFamily="34" charset="-128"/>
                <a:cs typeface="Arial" panose="020B0604020202020204" pitchFamily="34" charset="0"/>
              </a:rPr>
              <a:t>with</a:t>
            </a:r>
            <a:r>
              <a:rPr lang="nl-NL" sz="1800" dirty="0">
                <a:solidFill>
                  <a:srgbClr val="8197A6"/>
                </a:solidFill>
                <a:latin typeface="Arial" panose="020B0604020202020204" pitchFamily="34" charset="0"/>
                <a:ea typeface="MS PGothic" pitchFamily="34" charset="-128"/>
                <a:cs typeface="Arial" panose="020B0604020202020204" pitchFamily="34" charset="0"/>
              </a:rPr>
              <a:t> C = 0.65 </a:t>
            </a:r>
            <a:r>
              <a:rPr lang="nl-NL" sz="1800" dirty="0" err="1">
                <a:solidFill>
                  <a:srgbClr val="8197A6"/>
                </a:solidFill>
                <a:latin typeface="Arial" panose="020B0604020202020204" pitchFamily="34" charset="0"/>
                <a:ea typeface="MS PGothic" pitchFamily="34" charset="-128"/>
                <a:cs typeface="Arial" panose="020B0604020202020204" pitchFamily="34" charset="0"/>
              </a:rPr>
              <a:t>and</a:t>
            </a:r>
            <a:r>
              <a:rPr lang="nl-NL" sz="1800" dirty="0">
                <a:solidFill>
                  <a:srgbClr val="8197A6"/>
                </a:solidFill>
                <a:latin typeface="Arial" panose="020B0604020202020204" pitchFamily="34" charset="0"/>
                <a:ea typeface="MS PGothic" pitchFamily="34" charset="-128"/>
                <a:cs typeface="Arial" panose="020B0604020202020204" pitchFamily="34" charset="0"/>
              </a:rPr>
              <a:t> </a:t>
            </a:r>
            <a:r>
              <a:rPr lang="nl-NL" sz="1800" dirty="0" err="1">
                <a:solidFill>
                  <a:srgbClr val="8197A6"/>
                </a:solidFill>
                <a:latin typeface="Arial" panose="020B0604020202020204" pitchFamily="34" charset="0"/>
                <a:ea typeface="MS PGothic" pitchFamily="34" charset="-128"/>
                <a:cs typeface="Arial" panose="020B0604020202020204" pitchFamily="34" charset="0"/>
              </a:rPr>
              <a:t>recognising</a:t>
            </a:r>
            <a:r>
              <a:rPr lang="nl-NL" sz="1800" dirty="0">
                <a:solidFill>
                  <a:srgbClr val="8197A6"/>
                </a:solidFill>
                <a:latin typeface="Arial" panose="020B0604020202020204" pitchFamily="34" charset="0"/>
                <a:ea typeface="MS PGothic" pitchFamily="34" charset="-128"/>
                <a:cs typeface="Arial" panose="020B0604020202020204" pitchFamily="34" charset="0"/>
              </a:rPr>
              <a:t> </a:t>
            </a:r>
            <a:r>
              <a:rPr lang="nl-NL" sz="1800" dirty="0" err="1">
                <a:solidFill>
                  <a:srgbClr val="8197A6"/>
                </a:solidFill>
                <a:latin typeface="Arial" panose="020B0604020202020204" pitchFamily="34" charset="0"/>
                <a:ea typeface="MS PGothic" pitchFamily="34" charset="-128"/>
                <a:cs typeface="Arial" panose="020B0604020202020204" pitchFamily="34" charset="0"/>
              </a:rPr>
              <a:t>that</a:t>
            </a:r>
            <a:r>
              <a:rPr lang="nl-NL" sz="1800" dirty="0">
                <a:solidFill>
                  <a:srgbClr val="8197A6"/>
                </a:solidFill>
                <a:latin typeface="Arial" panose="020B0604020202020204" pitchFamily="34" charset="0"/>
                <a:ea typeface="MS PGothic" pitchFamily="34" charset="-128"/>
                <a:cs typeface="Arial" panose="020B0604020202020204" pitchFamily="34" charset="0"/>
              </a:rPr>
              <a:t> </a:t>
            </a:r>
          </a:p>
        </p:txBody>
      </p:sp>
      <mc:AlternateContent xmlns:mc="http://schemas.openxmlformats.org/markup-compatibility/2006" xmlns:a14="http://schemas.microsoft.com/office/drawing/2010/main">
        <mc:Choice Requires="a14">
          <p:sp>
            <p:nvSpPr>
              <p:cNvPr id="11" name="Rectangle 10"/>
              <p:cNvSpPr/>
              <p:nvPr/>
            </p:nvSpPr>
            <p:spPr>
              <a:xfrm>
                <a:off x="8439180" y="5632677"/>
                <a:ext cx="1627240" cy="369332"/>
              </a:xfrm>
              <a:prstGeom prst="rect">
                <a:avLst/>
              </a:prstGeom>
            </p:spPr>
            <p:txBody>
              <a:bodyPr wrap="none">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en-US" sz="1800" i="1" dirty="0">
                              <a:solidFill>
                                <a:srgbClr val="8197A6"/>
                              </a:solidFill>
                              <a:latin typeface="Cambria Math" panose="02040503050406030204" pitchFamily="18" charset="0"/>
                              <a:ea typeface="MS PGothic" pitchFamily="34" charset="-128"/>
                              <a:cs typeface="Arial" panose="020B0604020202020204" pitchFamily="34" charset="0"/>
                            </a:rPr>
                          </m:ctrlPr>
                        </m:sSubPr>
                        <m:e>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𝑅</m:t>
                          </m:r>
                        </m:e>
                        <m:sub>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𝑛</m:t>
                          </m:r>
                        </m:sub>
                      </m:sSub>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m:t>
                      </m:r>
                      <m:sSub>
                        <m:sSubPr>
                          <m:ctrlPr>
                            <a:rPr lang="en-US" altLang="en-US" sz="1800" i="1" dirty="0">
                              <a:solidFill>
                                <a:srgbClr val="8197A6"/>
                              </a:solidFill>
                              <a:latin typeface="Cambria Math" panose="02040503050406030204" pitchFamily="18" charset="0"/>
                              <a:ea typeface="MS PGothic" pitchFamily="34" charset="-128"/>
                              <a:cs typeface="Arial" panose="020B0604020202020204" pitchFamily="34" charset="0"/>
                            </a:rPr>
                          </m:ctrlPr>
                        </m:sSubPr>
                        <m:e>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0.5 </m:t>
                          </m:r>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𝑆𝑊</m:t>
                          </m:r>
                        </m:e>
                        <m:sub>
                          <m:r>
                            <a:rPr lang="nl-NL" altLang="en-US" sz="1800" dirty="0">
                              <a:solidFill>
                                <a:srgbClr val="8197A6"/>
                              </a:solidFill>
                              <a:latin typeface="Cambria Math" panose="02040503050406030204" pitchFamily="18" charset="0"/>
                              <a:ea typeface="MS PGothic" pitchFamily="34" charset="-128"/>
                              <a:cs typeface="Arial" panose="020B0604020202020204" pitchFamily="34" charset="0"/>
                            </a:rPr>
                            <m:t>𝑖𝑛</m:t>
                          </m:r>
                        </m:sub>
                      </m:sSub>
                    </m:oMath>
                  </m:oMathPara>
                </a14:m>
                <a:endParaRPr lang="en-US" altLang="en-US" sz="1800" dirty="0">
                  <a:solidFill>
                    <a:srgbClr val="8197A6"/>
                  </a:solidFill>
                  <a:latin typeface="Arial" panose="020B0604020202020204" pitchFamily="34" charset="0"/>
                  <a:ea typeface="MS PGothic" pitchFamily="34" charset="-128"/>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8439180" y="5632677"/>
                <a:ext cx="1627240" cy="369332"/>
              </a:xfrm>
              <a:prstGeom prst="rect">
                <a:avLst/>
              </a:prstGeom>
              <a:blipFill>
                <a:blip r:embed="rId6"/>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705468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err="1"/>
              <a:t>Evapotranspiration</a:t>
            </a:r>
            <a:r>
              <a:rPr lang="nl-NL" dirty="0"/>
              <a:t> </a:t>
            </a:r>
            <a:r>
              <a:rPr lang="nl-NL" dirty="0" err="1"/>
              <a:t>under</a:t>
            </a:r>
            <a:r>
              <a:rPr lang="nl-NL" dirty="0"/>
              <a:t> energy </a:t>
            </a:r>
            <a:r>
              <a:rPr lang="nl-NL" dirty="0" err="1"/>
              <a:t>limiting</a:t>
            </a:r>
            <a:r>
              <a:rPr lang="nl-NL" dirty="0"/>
              <a:t> </a:t>
            </a:r>
            <a:r>
              <a:rPr lang="nl-NL" dirty="0" err="1"/>
              <a:t>conditions</a:t>
            </a:r>
            <a:endParaRPr lang="en-GB" dirty="0"/>
          </a:p>
        </p:txBody>
      </p:sp>
      <p:sp>
        <p:nvSpPr>
          <p:cNvPr id="3" name="Content Placeholder 2"/>
          <p:cNvSpPr>
            <a:spLocks noGrp="1"/>
          </p:cNvSpPr>
          <p:nvPr>
            <p:ph idx="1"/>
          </p:nvPr>
        </p:nvSpPr>
        <p:spPr>
          <a:xfrm>
            <a:off x="230400" y="969600"/>
            <a:ext cx="7607315" cy="5097600"/>
          </a:xfrm>
        </p:spPr>
        <p:txBody>
          <a:bodyPr/>
          <a:lstStyle/>
          <a:p>
            <a:r>
              <a:rPr lang="en-GB" dirty="0"/>
              <a:t>Combination methods, such as Penman, Priestley &amp; Taylor, </a:t>
            </a:r>
            <a:r>
              <a:rPr lang="en-GB" dirty="0" err="1"/>
              <a:t>Makkink</a:t>
            </a:r>
            <a:r>
              <a:rPr lang="en-GB" dirty="0"/>
              <a:t>, all provide the potential daily evapotranspiration of a well-watered short grass surface (reference surface, </a:t>
            </a:r>
            <a:r>
              <a:rPr lang="en-GB" dirty="0" err="1"/>
              <a:t>Eref</a:t>
            </a:r>
            <a:r>
              <a:rPr lang="en-GB" dirty="0"/>
              <a:t>).</a:t>
            </a:r>
          </a:p>
          <a:p>
            <a:r>
              <a:rPr lang="en-GB" dirty="0"/>
              <a:t>The crop evapotranspiration is calculated by multiplication a factor dependent on the crop type and the crop growth stage, known as  the FAO: crop factor approach.</a:t>
            </a:r>
          </a:p>
          <a:p>
            <a:endParaRPr lang="en-GB" dirty="0"/>
          </a:p>
        </p:txBody>
      </p:sp>
      <p:sp>
        <p:nvSpPr>
          <p:cNvPr id="5" name="TextBox 4"/>
          <p:cNvSpPr txBox="1"/>
          <p:nvPr/>
        </p:nvSpPr>
        <p:spPr>
          <a:xfrm>
            <a:off x="440707" y="5201393"/>
            <a:ext cx="7721600" cy="861774"/>
          </a:xfrm>
          <a:prstGeom prst="rect">
            <a:avLst/>
          </a:prstGeom>
          <a:noFill/>
        </p:spPr>
        <p:txBody>
          <a:bodyPr wrap="square" rtlCol="0">
            <a:spAutoFit/>
          </a:bodyPr>
          <a:lstStyle/>
          <a:p>
            <a:r>
              <a:rPr lang="nl-NL" sz="1600" dirty="0">
                <a:latin typeface="Arial" panose="020B0604020202020204" pitchFamily="34" charset="0"/>
                <a:cs typeface="Arial" panose="020B0604020202020204" pitchFamily="34" charset="0"/>
              </a:rPr>
              <a:t>More information can be found here </a:t>
            </a:r>
            <a:r>
              <a:rPr lang="nl-NL" sz="1600" dirty="0">
                <a:latin typeface="Arial" panose="020B0604020202020204" pitchFamily="34" charset="0"/>
                <a:cs typeface="Arial" panose="020B0604020202020204" pitchFamily="34" charset="0"/>
                <a:hlinkClick r:id="rId2"/>
              </a:rPr>
              <a:t>http://www.fao.org/3/x0490e/x0490e00.htm</a:t>
            </a:r>
            <a:r>
              <a:rPr lang="nl-NL" sz="1600" dirty="0">
                <a:latin typeface="Arial" panose="020B0604020202020204" pitchFamily="34" charset="0"/>
                <a:cs typeface="Arial" panose="020B0604020202020204" pitchFamily="34" charset="0"/>
              </a:rPr>
              <a:t> </a:t>
            </a:r>
          </a:p>
          <a:p>
            <a:endParaRPr lang="nl-NL" sz="3200" dirty="0">
              <a:latin typeface="Arial" panose="020B0604020202020204" pitchFamily="34" charset="0"/>
              <a:cs typeface="Arial" panose="020B0604020202020204" pitchFamily="34" charset="0"/>
            </a:endParaRPr>
          </a:p>
        </p:txBody>
      </p:sp>
      <p:pic>
        <p:nvPicPr>
          <p:cNvPr id="7" name="Picture 6" descr="Timeline&#10;&#10;Description automatically generated">
            <a:extLst>
              <a:ext uri="{FF2B5EF4-FFF2-40B4-BE49-F238E27FC236}">
                <a16:creationId xmlns:a16="http://schemas.microsoft.com/office/drawing/2014/main" id="{A18368A1-DA57-4E31-BC31-09C2859BC0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3537" y="1650081"/>
            <a:ext cx="2417070" cy="3340208"/>
          </a:xfrm>
          <a:prstGeom prst="rect">
            <a:avLst/>
          </a:prstGeom>
        </p:spPr>
      </p:pic>
    </p:spTree>
    <p:extLst>
      <p:ext uri="{BB962C8B-B14F-4D97-AF65-F5344CB8AC3E}">
        <p14:creationId xmlns:p14="http://schemas.microsoft.com/office/powerpoint/2010/main" val="467729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Water &amp; Energy Balance in the Wet Limit</a:t>
            </a:r>
          </a:p>
        </p:txBody>
      </p:sp>
      <p:pic>
        <p:nvPicPr>
          <p:cNvPr id="68" name="Content Placeholder 67"/>
          <p:cNvPicPr>
            <a:picLocks noGrp="1" noChangeAspect="1"/>
          </p:cNvPicPr>
          <p:nvPr>
            <p:ph idx="1"/>
          </p:nvPr>
        </p:nvPicPr>
        <p:blipFill>
          <a:blip r:embed="rId2"/>
          <a:stretch>
            <a:fillRect/>
          </a:stretch>
        </p:blipFill>
        <p:spPr>
          <a:xfrm>
            <a:off x="1422989" y="969434"/>
            <a:ext cx="9278292" cy="5096933"/>
          </a:xfrm>
          <a:prstGeom prst="rect">
            <a:avLst/>
          </a:prstGeom>
        </p:spPr>
      </p:pic>
    </p:spTree>
    <p:extLst>
      <p:ext uri="{BB962C8B-B14F-4D97-AF65-F5344CB8AC3E}">
        <p14:creationId xmlns:p14="http://schemas.microsoft.com/office/powerpoint/2010/main" val="1974450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Soil Moisture Regimes</a:t>
            </a:r>
          </a:p>
        </p:txBody>
      </p:sp>
      <p:sp>
        <p:nvSpPr>
          <p:cNvPr id="3" name="Content Placeholder 2"/>
          <p:cNvSpPr>
            <a:spLocks noGrp="1"/>
          </p:cNvSpPr>
          <p:nvPr>
            <p:ph idx="1"/>
          </p:nvPr>
        </p:nvSpPr>
        <p:spPr>
          <a:xfrm>
            <a:off x="230401" y="969600"/>
            <a:ext cx="6240068" cy="3149555"/>
          </a:xfrm>
        </p:spPr>
        <p:txBody>
          <a:bodyPr/>
          <a:lstStyle/>
          <a:p>
            <a:r>
              <a:rPr lang="en-GB" dirty="0"/>
              <a:t>Three climate/soil moisture regimes can be defined, related to the impact of soil moisture on evapotranspiration variability.</a:t>
            </a:r>
          </a:p>
          <a:p>
            <a:endParaRPr lang="en-GB" dirty="0"/>
          </a:p>
          <a:p>
            <a:r>
              <a:rPr lang="en-GB" b="1" dirty="0"/>
              <a:t>Wet</a:t>
            </a:r>
            <a:r>
              <a:rPr lang="en-GB" dirty="0"/>
              <a:t> (𝜃&gt;𝜃_𝐶𝑟𝑖𝑡) and </a:t>
            </a:r>
            <a:r>
              <a:rPr lang="en-GB" b="1" dirty="0"/>
              <a:t>dry</a:t>
            </a:r>
            <a:r>
              <a:rPr lang="en-GB" dirty="0"/>
              <a:t> (𝜃&lt;𝜃_𝑊𝑖𝑙𝑡) climate regimes, where soil moisture does not impact evapotranspiration variability. </a:t>
            </a:r>
          </a:p>
          <a:p>
            <a:endParaRPr lang="en-GB" dirty="0"/>
          </a:p>
          <a:p>
            <a:endParaRPr lang="en-GB" dirty="0"/>
          </a:p>
        </p:txBody>
      </p:sp>
      <p:pic>
        <p:nvPicPr>
          <p:cNvPr id="4" name="Picture 3"/>
          <p:cNvPicPr>
            <a:picLocks noChangeAspect="1"/>
          </p:cNvPicPr>
          <p:nvPr/>
        </p:nvPicPr>
        <p:blipFill>
          <a:blip r:embed="rId3"/>
          <a:stretch>
            <a:fillRect/>
          </a:stretch>
        </p:blipFill>
        <p:spPr>
          <a:xfrm>
            <a:off x="6062401" y="1141382"/>
            <a:ext cx="5893311" cy="3861135"/>
          </a:xfrm>
          <a:prstGeom prst="rect">
            <a:avLst/>
          </a:prstGeom>
        </p:spPr>
      </p:pic>
      <p:sp>
        <p:nvSpPr>
          <p:cNvPr id="5" name="Content Placeholder 2"/>
          <p:cNvSpPr txBox="1">
            <a:spLocks/>
          </p:cNvSpPr>
          <p:nvPr/>
        </p:nvSpPr>
        <p:spPr bwMode="auto">
          <a:xfrm>
            <a:off x="230400" y="4889681"/>
            <a:ext cx="11053005" cy="961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0" indent="-342900" algn="l" rtl="0" eaLnBrk="1" fontAlgn="base" hangingPunct="1">
              <a:lnSpc>
                <a:spcPct val="119000"/>
              </a:lnSpc>
              <a:spcBef>
                <a:spcPct val="20000"/>
              </a:spcBef>
              <a:spcAft>
                <a:spcPct val="0"/>
              </a:spcAft>
              <a:buClr>
                <a:schemeClr val="accent1"/>
              </a:buClr>
              <a:buFontTx/>
              <a:buNone/>
              <a:defRPr lang="en-GB" sz="1600" baseline="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r>
              <a:rPr lang="en-GB" sz="1800" dirty="0">
                <a:solidFill>
                  <a:srgbClr val="8197A6"/>
                </a:solidFill>
                <a:latin typeface="Arial" panose="020B0604020202020204" pitchFamily="34" charset="0"/>
                <a:ea typeface="MS PGothic" pitchFamily="34" charset="-128"/>
                <a:cs typeface="Arial" panose="020B0604020202020204" pitchFamily="34" charset="0"/>
              </a:rPr>
              <a:t>Transitional climate regime (𝜃_𝑊𝑖𝑙𝑡≤𝜃≤𝜃_𝐶𝑟𝑖𝑡), where soil moisture strongly constrains evapotranspiration variability.</a:t>
            </a:r>
          </a:p>
        </p:txBody>
      </p:sp>
    </p:spTree>
    <p:extLst>
      <p:ext uri="{BB962C8B-B14F-4D97-AF65-F5344CB8AC3E}">
        <p14:creationId xmlns:p14="http://schemas.microsoft.com/office/powerpoint/2010/main" val="2291475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Soil Matrix</a:t>
            </a:r>
          </a:p>
        </p:txBody>
      </p:sp>
      <p:sp>
        <p:nvSpPr>
          <p:cNvPr id="3" name="Content Placeholder 2"/>
          <p:cNvSpPr>
            <a:spLocks noGrp="1"/>
          </p:cNvSpPr>
          <p:nvPr>
            <p:ph idx="1"/>
          </p:nvPr>
        </p:nvSpPr>
        <p:spPr/>
        <p:txBody>
          <a:bodyPr/>
          <a:lstStyle/>
          <a:p>
            <a:r>
              <a:rPr lang="en-GB" dirty="0"/>
              <a:t>The soil matrix constitutes of:</a:t>
            </a:r>
          </a:p>
          <a:p>
            <a:pPr>
              <a:buFont typeface="Arial" panose="020B0604020202020204" pitchFamily="34" charset="0"/>
              <a:buChar char="•"/>
            </a:pPr>
            <a:r>
              <a:rPr lang="en-GB" dirty="0"/>
              <a:t>Solid material </a:t>
            </a:r>
          </a:p>
          <a:p>
            <a:pPr>
              <a:buFont typeface="Arial" panose="020B0604020202020204" pitchFamily="34" charset="0"/>
              <a:buChar char="•"/>
            </a:pPr>
            <a:r>
              <a:rPr lang="en-GB" dirty="0"/>
              <a:t>Air </a:t>
            </a:r>
          </a:p>
          <a:p>
            <a:pPr>
              <a:buFont typeface="Arial" panose="020B0604020202020204" pitchFamily="34" charset="0"/>
              <a:buChar char="•"/>
            </a:pPr>
            <a:r>
              <a:rPr lang="en-GB" dirty="0"/>
              <a:t>Water </a:t>
            </a:r>
          </a:p>
          <a:p>
            <a:r>
              <a:rPr lang="en-GB" dirty="0"/>
              <a:t>Water resides in the soil matrix as a film around the soil particles.</a:t>
            </a:r>
          </a:p>
          <a:p>
            <a:endParaRPr lang="en-GB" dirty="0"/>
          </a:p>
          <a:p>
            <a:r>
              <a:rPr lang="en-GB" dirty="0"/>
              <a:t>Water in the soil are subject to two forces :</a:t>
            </a:r>
          </a:p>
          <a:p>
            <a:pPr marL="457189">
              <a:buFont typeface="Arial" panose="020B0604020202020204" pitchFamily="34" charset="0"/>
              <a:buChar char="•"/>
            </a:pPr>
            <a:r>
              <a:rPr lang="en-GB" dirty="0"/>
              <a:t>Soil matrix</a:t>
            </a:r>
          </a:p>
          <a:p>
            <a:pPr marL="457189">
              <a:buFont typeface="Arial" panose="020B0604020202020204" pitchFamily="34" charset="0"/>
              <a:buChar char="•"/>
            </a:pPr>
            <a:r>
              <a:rPr lang="en-GB" dirty="0"/>
              <a:t>Gravity </a:t>
            </a:r>
          </a:p>
          <a:p>
            <a:pPr marL="457189">
              <a:buFont typeface="Arial" panose="020B0604020202020204" pitchFamily="34" charset="0"/>
              <a:buChar char="•"/>
            </a:pPr>
            <a:endParaRPr lang="en-GB" dirty="0"/>
          </a:p>
          <a:p>
            <a:r>
              <a:rPr lang="en-GB" dirty="0"/>
              <a:t>The size distribution and type of solid material determines the water holding capacity of the soil matrix</a:t>
            </a:r>
          </a:p>
        </p:txBody>
      </p:sp>
      <p:pic>
        <p:nvPicPr>
          <p:cNvPr id="4" name="Picture 3"/>
          <p:cNvPicPr>
            <a:picLocks noChangeAspect="1"/>
          </p:cNvPicPr>
          <p:nvPr/>
        </p:nvPicPr>
        <p:blipFill rotWithShape="1">
          <a:blip r:embed="rId2"/>
          <a:srcRect r="56455"/>
          <a:stretch/>
        </p:blipFill>
        <p:spPr>
          <a:xfrm>
            <a:off x="9122773" y="1815907"/>
            <a:ext cx="1449641" cy="1433132"/>
          </a:xfrm>
          <a:prstGeom prst="rect">
            <a:avLst/>
          </a:prstGeom>
        </p:spPr>
      </p:pic>
    </p:spTree>
    <p:extLst>
      <p:ext uri="{BB962C8B-B14F-4D97-AF65-F5344CB8AC3E}">
        <p14:creationId xmlns:p14="http://schemas.microsoft.com/office/powerpoint/2010/main" val="1438589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Content</a:t>
            </a:r>
          </a:p>
        </p:txBody>
      </p:sp>
      <p:sp>
        <p:nvSpPr>
          <p:cNvPr id="3" name="Content Placeholder 2"/>
          <p:cNvSpPr>
            <a:spLocks noGrp="1"/>
          </p:cNvSpPr>
          <p:nvPr>
            <p:ph idx="1"/>
          </p:nvPr>
        </p:nvSpPr>
        <p:spPr/>
        <p:txBody>
          <a:bodyPr/>
          <a:lstStyle/>
          <a:p>
            <a:r>
              <a:rPr lang="en-GB" dirty="0"/>
              <a:t>In the first part of the lecture you will be introduced to the main physical processes of water and energy cycles and how they interrelate to each others and to drought events. </a:t>
            </a:r>
          </a:p>
          <a:p>
            <a:endParaRPr lang="en-GB" dirty="0"/>
          </a:p>
          <a:p>
            <a:r>
              <a:rPr lang="en-GB" dirty="0"/>
              <a:t>In the second part we will focus on agriculture drought, introducing thereby soil moisture quantification, processes and monitoring techniques. </a:t>
            </a:r>
          </a:p>
          <a:p>
            <a:endParaRPr lang="en-GB" dirty="0"/>
          </a:p>
          <a:p>
            <a:r>
              <a:rPr lang="en-GB" dirty="0"/>
              <a:t>The last part of the lecture will deal with remote sensing of the water cycle and how it is used to monitor agriculture drought. </a:t>
            </a:r>
          </a:p>
          <a:p>
            <a:endParaRPr lang="en-GB" dirty="0"/>
          </a:p>
        </p:txBody>
      </p:sp>
    </p:spTree>
    <p:extLst>
      <p:ext uri="{BB962C8B-B14F-4D97-AF65-F5344CB8AC3E}">
        <p14:creationId xmlns:p14="http://schemas.microsoft.com/office/powerpoint/2010/main" val="1099972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589780" y="1421146"/>
            <a:ext cx="6168749" cy="4404383"/>
          </a:xfrm>
          <a:prstGeom prst="rect">
            <a:avLst/>
          </a:prstGeom>
        </p:spPr>
      </p:pic>
      <p:sp>
        <p:nvSpPr>
          <p:cNvPr id="2" name="Title 1"/>
          <p:cNvSpPr>
            <a:spLocks noGrp="1"/>
          </p:cNvSpPr>
          <p:nvPr>
            <p:ph type="title"/>
          </p:nvPr>
        </p:nvSpPr>
        <p:spPr/>
        <p:txBody>
          <a:bodyPr/>
          <a:lstStyle/>
          <a:p>
            <a:r>
              <a:rPr lang="nl-NL" dirty="0" err="1"/>
              <a:t>Soil</a:t>
            </a:r>
            <a:r>
              <a:rPr lang="nl-NL" dirty="0"/>
              <a:t> water </a:t>
            </a:r>
            <a:r>
              <a:rPr lang="nl-NL" dirty="0" err="1"/>
              <a:t>retention</a:t>
            </a:r>
            <a:r>
              <a:rPr lang="nl-NL" dirty="0"/>
              <a:t> curve</a:t>
            </a:r>
            <a:endParaRPr lang="en-GB" dirty="0"/>
          </a:p>
        </p:txBody>
      </p:sp>
      <p:sp>
        <p:nvSpPr>
          <p:cNvPr id="3" name="Content Placeholder 2"/>
          <p:cNvSpPr>
            <a:spLocks noGrp="1"/>
          </p:cNvSpPr>
          <p:nvPr>
            <p:ph idx="1"/>
          </p:nvPr>
        </p:nvSpPr>
        <p:spPr>
          <a:xfrm>
            <a:off x="2090057" y="969600"/>
            <a:ext cx="9804343" cy="5097600"/>
          </a:xfrm>
        </p:spPr>
        <p:txBody>
          <a:bodyPr/>
          <a:lstStyle/>
          <a:p>
            <a:r>
              <a:rPr lang="en-GB" dirty="0"/>
              <a:t>Physically the retention curve describes how strong water is bound to the soil matrix. In other words, the retention curve characterizes capacity of the soil to hold water within its matrix. </a:t>
            </a:r>
            <a:endParaRPr lang="en-US" dirty="0"/>
          </a:p>
          <a:p>
            <a:endParaRPr lang="en-GB" dirty="0"/>
          </a:p>
        </p:txBody>
      </p:sp>
      <p:sp>
        <p:nvSpPr>
          <p:cNvPr id="14" name="TextBox 13"/>
          <p:cNvSpPr txBox="1"/>
          <p:nvPr/>
        </p:nvSpPr>
        <p:spPr>
          <a:xfrm>
            <a:off x="5392314" y="4797669"/>
            <a:ext cx="653927" cy="261610"/>
          </a:xfrm>
          <a:prstGeom prst="rect">
            <a:avLst/>
          </a:prstGeom>
          <a:noFill/>
        </p:spPr>
        <p:txBody>
          <a:bodyPr wrap="square" rtlCol="0">
            <a:spAutoFit/>
          </a:bodyPr>
          <a:lstStyle/>
          <a:p>
            <a:r>
              <a:rPr lang="nl-NL" sz="1100" dirty="0">
                <a:latin typeface="Arial" panose="020B0604020202020204" pitchFamily="34" charset="0"/>
                <a:cs typeface="Arial" panose="020B0604020202020204" pitchFamily="34" charset="0"/>
              </a:rPr>
              <a:t>1</a:t>
            </a:r>
          </a:p>
        </p:txBody>
      </p:sp>
      <p:sp>
        <p:nvSpPr>
          <p:cNvPr id="12" name="Rectangle 11">
            <a:extLst>
              <a:ext uri="{FF2B5EF4-FFF2-40B4-BE49-F238E27FC236}">
                <a16:creationId xmlns:a16="http://schemas.microsoft.com/office/drawing/2014/main" id="{DC397C8B-C34A-4836-981D-07FB8D239C17}"/>
              </a:ext>
            </a:extLst>
          </p:cNvPr>
          <p:cNvSpPr/>
          <p:nvPr/>
        </p:nvSpPr>
        <p:spPr>
          <a:xfrm>
            <a:off x="3544831" y="2479301"/>
            <a:ext cx="7372310" cy="392159"/>
          </a:xfrm>
          <a:prstGeom prst="rect">
            <a:avLst/>
          </a:prstGeom>
        </p:spPr>
        <p:txBody>
          <a:bodyPr wrap="square">
            <a:spAutoFit/>
          </a:bodyPr>
          <a:lstStyle/>
          <a:p>
            <a:pPr marL="342900" indent="-342900">
              <a:lnSpc>
                <a:spcPct val="119000"/>
              </a:lnSpc>
              <a:spcBef>
                <a:spcPct val="20000"/>
              </a:spcBef>
              <a:buClr>
                <a:schemeClr val="accent1"/>
              </a:buClr>
              <a:buFont typeface="+mj-lt"/>
              <a:buAutoNum type="arabicPeriod"/>
            </a:pPr>
            <a:r>
              <a:rPr lang="nl-NL" sz="1800" dirty="0">
                <a:solidFill>
                  <a:srgbClr val="8197A6"/>
                </a:solidFill>
                <a:latin typeface="Arial" panose="020B0604020202020204" pitchFamily="34" charset="0"/>
                <a:ea typeface="MS PGothic" pitchFamily="34" charset="-128"/>
                <a:cs typeface="Arial" panose="020B0604020202020204" pitchFamily="34" charset="0"/>
              </a:rPr>
              <a:t>1- Air entry: air starts entering the soil matrix.</a:t>
            </a:r>
          </a:p>
        </p:txBody>
      </p:sp>
      <p:sp>
        <p:nvSpPr>
          <p:cNvPr id="16" name="Rectangle 15">
            <a:extLst>
              <a:ext uri="{FF2B5EF4-FFF2-40B4-BE49-F238E27FC236}">
                <a16:creationId xmlns:a16="http://schemas.microsoft.com/office/drawing/2014/main" id="{BBBD14CF-DAFB-4C38-90DF-F05A5FB1846B}"/>
              </a:ext>
            </a:extLst>
          </p:cNvPr>
          <p:cNvSpPr/>
          <p:nvPr/>
        </p:nvSpPr>
        <p:spPr>
          <a:xfrm>
            <a:off x="1411024" y="5126361"/>
            <a:ext cx="1852523" cy="261610"/>
          </a:xfrm>
          <a:prstGeom prst="rect">
            <a:avLst/>
          </a:prstGeom>
          <a:solidFill>
            <a:srgbClr val="FEFFFF">
              <a:alpha val="80000"/>
            </a:srgbClr>
          </a:solidFill>
          <a:ln>
            <a:noFill/>
          </a:ln>
        </p:spPr>
        <p:txBody>
          <a:bodyPr wrap="square">
            <a:spAutoFit/>
          </a:bodyPr>
          <a:lstStyle/>
          <a:p>
            <a:pPr algn="ctr"/>
            <a:r>
              <a:rPr lang="en-US" sz="1100" dirty="0">
                <a:latin typeface="Arial" charset="0"/>
              </a:rPr>
              <a:t>All pores filled with water</a:t>
            </a:r>
          </a:p>
        </p:txBody>
      </p:sp>
    </p:spTree>
    <p:extLst>
      <p:ext uri="{BB962C8B-B14F-4D97-AF65-F5344CB8AC3E}">
        <p14:creationId xmlns:p14="http://schemas.microsoft.com/office/powerpoint/2010/main" val="4418730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589780" y="1421146"/>
            <a:ext cx="6168749" cy="4404383"/>
          </a:xfrm>
          <a:prstGeom prst="rect">
            <a:avLst/>
          </a:prstGeom>
        </p:spPr>
      </p:pic>
      <p:sp>
        <p:nvSpPr>
          <p:cNvPr id="2" name="Title 1"/>
          <p:cNvSpPr>
            <a:spLocks noGrp="1"/>
          </p:cNvSpPr>
          <p:nvPr>
            <p:ph type="title"/>
          </p:nvPr>
        </p:nvSpPr>
        <p:spPr/>
        <p:txBody>
          <a:bodyPr/>
          <a:lstStyle/>
          <a:p>
            <a:r>
              <a:rPr lang="nl-NL" dirty="0" err="1"/>
              <a:t>Soil</a:t>
            </a:r>
            <a:r>
              <a:rPr lang="nl-NL" dirty="0"/>
              <a:t> water </a:t>
            </a:r>
            <a:r>
              <a:rPr lang="nl-NL" dirty="0" err="1"/>
              <a:t>retention</a:t>
            </a:r>
            <a:r>
              <a:rPr lang="nl-NL" dirty="0"/>
              <a:t> curve</a:t>
            </a:r>
            <a:endParaRPr lang="en-GB" dirty="0"/>
          </a:p>
        </p:txBody>
      </p:sp>
      <p:sp>
        <p:nvSpPr>
          <p:cNvPr id="3" name="Content Placeholder 2"/>
          <p:cNvSpPr>
            <a:spLocks noGrp="1"/>
          </p:cNvSpPr>
          <p:nvPr>
            <p:ph idx="1"/>
          </p:nvPr>
        </p:nvSpPr>
        <p:spPr>
          <a:xfrm>
            <a:off x="2090057" y="969600"/>
            <a:ext cx="9804343" cy="5097600"/>
          </a:xfrm>
        </p:spPr>
        <p:txBody>
          <a:bodyPr/>
          <a:lstStyle/>
          <a:p>
            <a:r>
              <a:rPr lang="en-GB" dirty="0"/>
              <a:t>Physically the retention curve describes how strong water is bound to the soil matrix. In other words, the retention curve characterizes capacity of the soil to hold water within its matrix. </a:t>
            </a:r>
            <a:endParaRPr lang="en-US" dirty="0"/>
          </a:p>
          <a:p>
            <a:endParaRPr lang="en-GB" dirty="0"/>
          </a:p>
        </p:txBody>
      </p:sp>
      <p:sp>
        <p:nvSpPr>
          <p:cNvPr id="19" name="Rectangle 18">
            <a:extLst>
              <a:ext uri="{FF2B5EF4-FFF2-40B4-BE49-F238E27FC236}">
                <a16:creationId xmlns:a16="http://schemas.microsoft.com/office/drawing/2014/main" id="{C4028970-E153-4020-BCF2-F8A88DE4D6EC}"/>
              </a:ext>
            </a:extLst>
          </p:cNvPr>
          <p:cNvSpPr/>
          <p:nvPr/>
        </p:nvSpPr>
        <p:spPr>
          <a:xfrm>
            <a:off x="3544831" y="2479301"/>
            <a:ext cx="7372310" cy="777200"/>
          </a:xfrm>
          <a:prstGeom prst="rect">
            <a:avLst/>
          </a:prstGeom>
        </p:spPr>
        <p:txBody>
          <a:bodyPr wrap="square">
            <a:spAutoFit/>
          </a:bodyPr>
          <a:lstStyle/>
          <a:p>
            <a:pPr marL="342900" indent="-342900">
              <a:lnSpc>
                <a:spcPct val="119000"/>
              </a:lnSpc>
              <a:spcBef>
                <a:spcPct val="20000"/>
              </a:spcBef>
              <a:buClr>
                <a:schemeClr val="accent1"/>
              </a:buClr>
              <a:buFont typeface="+mj-lt"/>
              <a:buAutoNum type="arabicPeriod"/>
            </a:pPr>
            <a:r>
              <a:rPr lang="nl-NL" sz="1800" dirty="0">
                <a:solidFill>
                  <a:srgbClr val="8197A6"/>
                </a:solidFill>
                <a:latin typeface="Arial" panose="020B0604020202020204" pitchFamily="34" charset="0"/>
                <a:ea typeface="MS PGothic" pitchFamily="34" charset="-128"/>
                <a:cs typeface="Arial" panose="020B0604020202020204" pitchFamily="34" charset="0"/>
              </a:rPr>
              <a:t>1- Air entry: air starts entering </a:t>
            </a:r>
            <a:r>
              <a:rPr lang="nl-NL" sz="1800" dirty="0" err="1">
                <a:solidFill>
                  <a:srgbClr val="8197A6"/>
                </a:solidFill>
                <a:latin typeface="Arial" panose="020B0604020202020204" pitchFamily="34" charset="0"/>
                <a:ea typeface="MS PGothic" pitchFamily="34" charset="-128"/>
                <a:cs typeface="Arial" panose="020B0604020202020204" pitchFamily="34" charset="0"/>
              </a:rPr>
              <a:t>the</a:t>
            </a:r>
            <a:r>
              <a:rPr lang="nl-NL" sz="1800" dirty="0">
                <a:solidFill>
                  <a:srgbClr val="8197A6"/>
                </a:solidFill>
                <a:latin typeface="Arial" panose="020B0604020202020204" pitchFamily="34" charset="0"/>
                <a:ea typeface="MS PGothic" pitchFamily="34" charset="-128"/>
                <a:cs typeface="Arial" panose="020B0604020202020204" pitchFamily="34" charset="0"/>
              </a:rPr>
              <a:t> </a:t>
            </a:r>
            <a:r>
              <a:rPr lang="nl-NL" sz="1800" dirty="0" err="1">
                <a:solidFill>
                  <a:srgbClr val="8197A6"/>
                </a:solidFill>
                <a:latin typeface="Arial" panose="020B0604020202020204" pitchFamily="34" charset="0"/>
                <a:ea typeface="MS PGothic" pitchFamily="34" charset="-128"/>
                <a:cs typeface="Arial" panose="020B0604020202020204" pitchFamily="34" charset="0"/>
              </a:rPr>
              <a:t>soil</a:t>
            </a:r>
            <a:r>
              <a:rPr lang="nl-NL" sz="1800" dirty="0">
                <a:solidFill>
                  <a:srgbClr val="8197A6"/>
                </a:solidFill>
                <a:latin typeface="Arial" panose="020B0604020202020204" pitchFamily="34" charset="0"/>
                <a:ea typeface="MS PGothic" pitchFamily="34" charset="-128"/>
                <a:cs typeface="Arial" panose="020B0604020202020204" pitchFamily="34" charset="0"/>
              </a:rPr>
              <a:t> matrix.</a:t>
            </a:r>
          </a:p>
          <a:p>
            <a:pPr marL="342900" indent="-342900">
              <a:lnSpc>
                <a:spcPct val="119000"/>
              </a:lnSpc>
              <a:spcBef>
                <a:spcPct val="20000"/>
              </a:spcBef>
              <a:buClr>
                <a:schemeClr val="accent1"/>
              </a:buClr>
              <a:buFont typeface="+mj-lt"/>
              <a:buAutoNum type="arabicPeriod"/>
            </a:pPr>
            <a:r>
              <a:rPr lang="en-GB" sz="1800" dirty="0">
                <a:solidFill>
                  <a:srgbClr val="8197A6"/>
                </a:solidFill>
                <a:latin typeface="Arial" panose="020B0604020202020204" pitchFamily="34" charset="0"/>
                <a:ea typeface="MS PGothic" pitchFamily="34" charset="-128"/>
                <a:cs typeface="Arial" panose="020B0604020202020204" pitchFamily="34" charset="0"/>
              </a:rPr>
              <a:t>Field capacity: water in the soil is in equilibrium with gravity. </a:t>
            </a:r>
            <a:endParaRPr lang="nl-NL" sz="1800" dirty="0">
              <a:solidFill>
                <a:srgbClr val="8197A6"/>
              </a:solidFill>
              <a:latin typeface="Arial" panose="020B0604020202020204" pitchFamily="34" charset="0"/>
              <a:ea typeface="MS PGothic" pitchFamily="34" charset="-128"/>
              <a:cs typeface="Arial" panose="020B0604020202020204" pitchFamily="34" charset="0"/>
            </a:endParaRPr>
          </a:p>
        </p:txBody>
      </p:sp>
      <p:sp>
        <p:nvSpPr>
          <p:cNvPr id="14" name="TextBox 13"/>
          <p:cNvSpPr txBox="1"/>
          <p:nvPr/>
        </p:nvSpPr>
        <p:spPr>
          <a:xfrm>
            <a:off x="5392314" y="4797669"/>
            <a:ext cx="653927" cy="261610"/>
          </a:xfrm>
          <a:prstGeom prst="rect">
            <a:avLst/>
          </a:prstGeom>
          <a:noFill/>
        </p:spPr>
        <p:txBody>
          <a:bodyPr wrap="square" rtlCol="0">
            <a:spAutoFit/>
          </a:bodyPr>
          <a:lstStyle/>
          <a:p>
            <a:r>
              <a:rPr lang="nl-NL" sz="1100" dirty="0">
                <a:latin typeface="Arial" panose="020B0604020202020204" pitchFamily="34" charset="0"/>
                <a:cs typeface="Arial" panose="020B0604020202020204" pitchFamily="34" charset="0"/>
              </a:rPr>
              <a:t>1</a:t>
            </a:r>
          </a:p>
        </p:txBody>
      </p:sp>
      <p:sp>
        <p:nvSpPr>
          <p:cNvPr id="12" name="TextBox 11">
            <a:extLst>
              <a:ext uri="{FF2B5EF4-FFF2-40B4-BE49-F238E27FC236}">
                <a16:creationId xmlns:a16="http://schemas.microsoft.com/office/drawing/2014/main" id="{FA86B7DE-0E84-4F7D-8FEA-8A45829DD395}"/>
              </a:ext>
            </a:extLst>
          </p:cNvPr>
          <p:cNvSpPr txBox="1"/>
          <p:nvPr/>
        </p:nvSpPr>
        <p:spPr>
          <a:xfrm>
            <a:off x="3191175" y="3806603"/>
            <a:ext cx="653927" cy="261610"/>
          </a:xfrm>
          <a:prstGeom prst="rect">
            <a:avLst/>
          </a:prstGeom>
          <a:noFill/>
        </p:spPr>
        <p:txBody>
          <a:bodyPr wrap="square" rtlCol="0">
            <a:spAutoFit/>
          </a:bodyPr>
          <a:lstStyle/>
          <a:p>
            <a:r>
              <a:rPr lang="nl-NL" sz="1100" dirty="0">
                <a:latin typeface="Arial" panose="020B0604020202020204" pitchFamily="34" charset="0"/>
                <a:cs typeface="Arial" panose="020B0604020202020204" pitchFamily="34" charset="0"/>
              </a:rPr>
              <a:t>2</a:t>
            </a:r>
          </a:p>
        </p:txBody>
      </p:sp>
      <p:sp>
        <p:nvSpPr>
          <p:cNvPr id="17" name="Rectangle 16">
            <a:extLst>
              <a:ext uri="{FF2B5EF4-FFF2-40B4-BE49-F238E27FC236}">
                <a16:creationId xmlns:a16="http://schemas.microsoft.com/office/drawing/2014/main" id="{F88D628E-B0E6-4D2D-A0FD-B6B668AB7AB9}"/>
              </a:ext>
            </a:extLst>
          </p:cNvPr>
          <p:cNvSpPr/>
          <p:nvPr/>
        </p:nvSpPr>
        <p:spPr>
          <a:xfrm>
            <a:off x="1411025" y="4505771"/>
            <a:ext cx="1358064" cy="261610"/>
          </a:xfrm>
          <a:prstGeom prst="rect">
            <a:avLst/>
          </a:prstGeom>
          <a:solidFill>
            <a:srgbClr val="FEFFFF">
              <a:alpha val="80000"/>
            </a:srgbClr>
          </a:solidFill>
          <a:ln>
            <a:noFill/>
          </a:ln>
        </p:spPr>
        <p:txBody>
          <a:bodyPr wrap="none">
            <a:spAutoFit/>
          </a:bodyPr>
          <a:lstStyle/>
          <a:p>
            <a:pPr algn="ctr"/>
            <a:r>
              <a:rPr lang="en-US" sz="1100" dirty="0">
                <a:latin typeface="Arial" charset="0"/>
              </a:rPr>
              <a:t>Large pores empty</a:t>
            </a:r>
          </a:p>
        </p:txBody>
      </p:sp>
      <p:sp>
        <p:nvSpPr>
          <p:cNvPr id="18" name="Rectangle 17">
            <a:extLst>
              <a:ext uri="{FF2B5EF4-FFF2-40B4-BE49-F238E27FC236}">
                <a16:creationId xmlns:a16="http://schemas.microsoft.com/office/drawing/2014/main" id="{0BC55741-F014-4C14-921E-515CA47CF7FE}"/>
              </a:ext>
            </a:extLst>
          </p:cNvPr>
          <p:cNvSpPr/>
          <p:nvPr/>
        </p:nvSpPr>
        <p:spPr>
          <a:xfrm>
            <a:off x="1411024" y="5126361"/>
            <a:ext cx="1852523" cy="261610"/>
          </a:xfrm>
          <a:prstGeom prst="rect">
            <a:avLst/>
          </a:prstGeom>
          <a:solidFill>
            <a:srgbClr val="FEFFFF">
              <a:alpha val="80000"/>
            </a:srgbClr>
          </a:solidFill>
          <a:ln>
            <a:noFill/>
          </a:ln>
        </p:spPr>
        <p:txBody>
          <a:bodyPr wrap="square">
            <a:spAutoFit/>
          </a:bodyPr>
          <a:lstStyle/>
          <a:p>
            <a:pPr algn="ctr"/>
            <a:r>
              <a:rPr lang="en-US" sz="1100" dirty="0">
                <a:latin typeface="Arial" charset="0"/>
              </a:rPr>
              <a:t>All pores filled with water</a:t>
            </a:r>
          </a:p>
        </p:txBody>
      </p:sp>
    </p:spTree>
    <p:extLst>
      <p:ext uri="{BB962C8B-B14F-4D97-AF65-F5344CB8AC3E}">
        <p14:creationId xmlns:p14="http://schemas.microsoft.com/office/powerpoint/2010/main" val="3115541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589780" y="1421146"/>
            <a:ext cx="6168749" cy="4404383"/>
          </a:xfrm>
          <a:prstGeom prst="rect">
            <a:avLst/>
          </a:prstGeom>
        </p:spPr>
      </p:pic>
      <p:sp>
        <p:nvSpPr>
          <p:cNvPr id="2" name="Title 1"/>
          <p:cNvSpPr>
            <a:spLocks noGrp="1"/>
          </p:cNvSpPr>
          <p:nvPr>
            <p:ph type="title"/>
          </p:nvPr>
        </p:nvSpPr>
        <p:spPr/>
        <p:txBody>
          <a:bodyPr/>
          <a:lstStyle/>
          <a:p>
            <a:r>
              <a:rPr lang="nl-NL" dirty="0" err="1"/>
              <a:t>Soil</a:t>
            </a:r>
            <a:r>
              <a:rPr lang="nl-NL" dirty="0"/>
              <a:t> water </a:t>
            </a:r>
            <a:r>
              <a:rPr lang="nl-NL" dirty="0" err="1"/>
              <a:t>retention</a:t>
            </a:r>
            <a:r>
              <a:rPr lang="nl-NL" dirty="0"/>
              <a:t> curve</a:t>
            </a:r>
            <a:endParaRPr lang="en-GB" dirty="0"/>
          </a:p>
        </p:txBody>
      </p:sp>
      <p:sp>
        <p:nvSpPr>
          <p:cNvPr id="3" name="Content Placeholder 2"/>
          <p:cNvSpPr>
            <a:spLocks noGrp="1"/>
          </p:cNvSpPr>
          <p:nvPr>
            <p:ph idx="1"/>
          </p:nvPr>
        </p:nvSpPr>
        <p:spPr>
          <a:xfrm>
            <a:off x="2090057" y="969600"/>
            <a:ext cx="9804343" cy="5097600"/>
          </a:xfrm>
        </p:spPr>
        <p:txBody>
          <a:bodyPr/>
          <a:lstStyle/>
          <a:p>
            <a:r>
              <a:rPr lang="en-GB" dirty="0"/>
              <a:t>Physically the retention curve describes how strong water is bound to the soil matrix. In other words, the retention curve characterizes capacity of the soil to hold water within its matrix. </a:t>
            </a:r>
            <a:endParaRPr lang="en-US" dirty="0"/>
          </a:p>
          <a:p>
            <a:endParaRPr lang="en-GB" dirty="0"/>
          </a:p>
        </p:txBody>
      </p:sp>
      <p:sp>
        <p:nvSpPr>
          <p:cNvPr id="19" name="Rectangle 18">
            <a:extLst>
              <a:ext uri="{FF2B5EF4-FFF2-40B4-BE49-F238E27FC236}">
                <a16:creationId xmlns:a16="http://schemas.microsoft.com/office/drawing/2014/main" id="{C4028970-E153-4020-BCF2-F8A88DE4D6EC}"/>
              </a:ext>
            </a:extLst>
          </p:cNvPr>
          <p:cNvSpPr/>
          <p:nvPr/>
        </p:nvSpPr>
        <p:spPr>
          <a:xfrm>
            <a:off x="3544831" y="2479301"/>
            <a:ext cx="7372310" cy="1162241"/>
          </a:xfrm>
          <a:prstGeom prst="rect">
            <a:avLst/>
          </a:prstGeom>
        </p:spPr>
        <p:txBody>
          <a:bodyPr wrap="square">
            <a:spAutoFit/>
          </a:bodyPr>
          <a:lstStyle/>
          <a:p>
            <a:pPr marL="342900" indent="-342900">
              <a:lnSpc>
                <a:spcPct val="119000"/>
              </a:lnSpc>
              <a:spcBef>
                <a:spcPct val="20000"/>
              </a:spcBef>
              <a:buClr>
                <a:schemeClr val="accent1"/>
              </a:buClr>
              <a:buFont typeface="+mj-lt"/>
              <a:buAutoNum type="arabicPeriod"/>
            </a:pPr>
            <a:r>
              <a:rPr lang="nl-NL" sz="1800" dirty="0">
                <a:solidFill>
                  <a:srgbClr val="8197A6"/>
                </a:solidFill>
                <a:latin typeface="Arial" panose="020B0604020202020204" pitchFamily="34" charset="0"/>
                <a:ea typeface="MS PGothic" pitchFamily="34" charset="-128"/>
                <a:cs typeface="Arial" panose="020B0604020202020204" pitchFamily="34" charset="0"/>
              </a:rPr>
              <a:t>1- Air entry: air starts entering </a:t>
            </a:r>
            <a:r>
              <a:rPr lang="nl-NL" sz="1800" dirty="0" err="1">
                <a:solidFill>
                  <a:srgbClr val="8197A6"/>
                </a:solidFill>
                <a:latin typeface="Arial" panose="020B0604020202020204" pitchFamily="34" charset="0"/>
                <a:ea typeface="MS PGothic" pitchFamily="34" charset="-128"/>
                <a:cs typeface="Arial" panose="020B0604020202020204" pitchFamily="34" charset="0"/>
              </a:rPr>
              <a:t>the</a:t>
            </a:r>
            <a:r>
              <a:rPr lang="nl-NL" sz="1800" dirty="0">
                <a:solidFill>
                  <a:srgbClr val="8197A6"/>
                </a:solidFill>
                <a:latin typeface="Arial" panose="020B0604020202020204" pitchFamily="34" charset="0"/>
                <a:ea typeface="MS PGothic" pitchFamily="34" charset="-128"/>
                <a:cs typeface="Arial" panose="020B0604020202020204" pitchFamily="34" charset="0"/>
              </a:rPr>
              <a:t> </a:t>
            </a:r>
            <a:r>
              <a:rPr lang="nl-NL" sz="1800" dirty="0" err="1">
                <a:solidFill>
                  <a:srgbClr val="8197A6"/>
                </a:solidFill>
                <a:latin typeface="Arial" panose="020B0604020202020204" pitchFamily="34" charset="0"/>
                <a:ea typeface="MS PGothic" pitchFamily="34" charset="-128"/>
                <a:cs typeface="Arial" panose="020B0604020202020204" pitchFamily="34" charset="0"/>
              </a:rPr>
              <a:t>soil</a:t>
            </a:r>
            <a:r>
              <a:rPr lang="nl-NL" sz="1800" dirty="0">
                <a:solidFill>
                  <a:srgbClr val="8197A6"/>
                </a:solidFill>
                <a:latin typeface="Arial" panose="020B0604020202020204" pitchFamily="34" charset="0"/>
                <a:ea typeface="MS PGothic" pitchFamily="34" charset="-128"/>
                <a:cs typeface="Arial" panose="020B0604020202020204" pitchFamily="34" charset="0"/>
              </a:rPr>
              <a:t> matrix.</a:t>
            </a:r>
          </a:p>
          <a:p>
            <a:pPr marL="342900" indent="-342900">
              <a:lnSpc>
                <a:spcPct val="119000"/>
              </a:lnSpc>
              <a:spcBef>
                <a:spcPct val="20000"/>
              </a:spcBef>
              <a:buClr>
                <a:schemeClr val="accent1"/>
              </a:buClr>
              <a:buFont typeface="+mj-lt"/>
              <a:buAutoNum type="arabicPeriod"/>
            </a:pPr>
            <a:r>
              <a:rPr lang="en-GB" sz="1800" dirty="0">
                <a:solidFill>
                  <a:srgbClr val="8197A6"/>
                </a:solidFill>
                <a:latin typeface="Arial" panose="020B0604020202020204" pitchFamily="34" charset="0"/>
                <a:ea typeface="MS PGothic" pitchFamily="34" charset="-128"/>
                <a:cs typeface="Arial" panose="020B0604020202020204" pitchFamily="34" charset="0"/>
              </a:rPr>
              <a:t>Field capacity: water in the soil is in equilibrium with gravity.</a:t>
            </a:r>
          </a:p>
          <a:p>
            <a:pPr marL="342900" indent="-342900">
              <a:lnSpc>
                <a:spcPct val="119000"/>
              </a:lnSpc>
              <a:spcBef>
                <a:spcPct val="20000"/>
              </a:spcBef>
              <a:buClr>
                <a:schemeClr val="accent1"/>
              </a:buClr>
              <a:buFont typeface="+mj-lt"/>
              <a:buAutoNum type="arabicPeriod"/>
            </a:pPr>
            <a:r>
              <a:rPr lang="en-GB" sz="1800" dirty="0">
                <a:solidFill>
                  <a:srgbClr val="8197A6"/>
                </a:solidFill>
                <a:latin typeface="Arial" panose="020B0604020202020204" pitchFamily="34" charset="0"/>
                <a:ea typeface="MS PGothic" pitchFamily="34" charset="-128"/>
                <a:cs typeface="Arial" panose="020B0604020202020204" pitchFamily="34" charset="0"/>
              </a:rPr>
              <a:t>Wilting point: plant roots cannot take up water.  </a:t>
            </a:r>
            <a:endParaRPr lang="nl-NL" sz="1800" dirty="0">
              <a:solidFill>
                <a:srgbClr val="8197A6"/>
              </a:solidFill>
              <a:latin typeface="Arial" panose="020B0604020202020204" pitchFamily="34" charset="0"/>
              <a:ea typeface="MS PGothic" pitchFamily="34" charset="-128"/>
              <a:cs typeface="Arial" panose="020B0604020202020204" pitchFamily="34" charset="0"/>
            </a:endParaRPr>
          </a:p>
        </p:txBody>
      </p:sp>
      <p:sp>
        <p:nvSpPr>
          <p:cNvPr id="14" name="TextBox 13"/>
          <p:cNvSpPr txBox="1"/>
          <p:nvPr/>
        </p:nvSpPr>
        <p:spPr>
          <a:xfrm>
            <a:off x="5392314" y="4797669"/>
            <a:ext cx="653927" cy="261610"/>
          </a:xfrm>
          <a:prstGeom prst="rect">
            <a:avLst/>
          </a:prstGeom>
          <a:noFill/>
        </p:spPr>
        <p:txBody>
          <a:bodyPr wrap="square" rtlCol="0">
            <a:spAutoFit/>
          </a:bodyPr>
          <a:lstStyle/>
          <a:p>
            <a:r>
              <a:rPr lang="nl-NL" sz="1100" dirty="0">
                <a:latin typeface="Arial" panose="020B0604020202020204" pitchFamily="34" charset="0"/>
                <a:cs typeface="Arial" panose="020B0604020202020204" pitchFamily="34" charset="0"/>
              </a:rPr>
              <a:t>1</a:t>
            </a:r>
          </a:p>
        </p:txBody>
      </p:sp>
      <p:sp>
        <p:nvSpPr>
          <p:cNvPr id="12" name="TextBox 11">
            <a:extLst>
              <a:ext uri="{FF2B5EF4-FFF2-40B4-BE49-F238E27FC236}">
                <a16:creationId xmlns:a16="http://schemas.microsoft.com/office/drawing/2014/main" id="{FA86B7DE-0E84-4F7D-8FEA-8A45829DD395}"/>
              </a:ext>
            </a:extLst>
          </p:cNvPr>
          <p:cNvSpPr txBox="1"/>
          <p:nvPr/>
        </p:nvSpPr>
        <p:spPr>
          <a:xfrm>
            <a:off x="3191175" y="3806603"/>
            <a:ext cx="653927" cy="261610"/>
          </a:xfrm>
          <a:prstGeom prst="rect">
            <a:avLst/>
          </a:prstGeom>
          <a:noFill/>
        </p:spPr>
        <p:txBody>
          <a:bodyPr wrap="square" rtlCol="0">
            <a:spAutoFit/>
          </a:bodyPr>
          <a:lstStyle/>
          <a:p>
            <a:r>
              <a:rPr lang="nl-NL" sz="1100" dirty="0">
                <a:latin typeface="Arial" panose="020B0604020202020204" pitchFamily="34" charset="0"/>
                <a:cs typeface="Arial" panose="020B0604020202020204" pitchFamily="34" charset="0"/>
              </a:rPr>
              <a:t>2</a:t>
            </a:r>
          </a:p>
        </p:txBody>
      </p:sp>
      <p:sp>
        <p:nvSpPr>
          <p:cNvPr id="13" name="TextBox 12">
            <a:extLst>
              <a:ext uri="{FF2B5EF4-FFF2-40B4-BE49-F238E27FC236}">
                <a16:creationId xmlns:a16="http://schemas.microsoft.com/office/drawing/2014/main" id="{03695694-F7C1-48E0-A572-039EE1C5D58B}"/>
              </a:ext>
            </a:extLst>
          </p:cNvPr>
          <p:cNvSpPr txBox="1"/>
          <p:nvPr/>
        </p:nvSpPr>
        <p:spPr>
          <a:xfrm>
            <a:off x="1913645" y="2929616"/>
            <a:ext cx="653927" cy="261610"/>
          </a:xfrm>
          <a:prstGeom prst="rect">
            <a:avLst/>
          </a:prstGeom>
          <a:noFill/>
        </p:spPr>
        <p:txBody>
          <a:bodyPr wrap="square" rtlCol="0">
            <a:spAutoFit/>
          </a:bodyPr>
          <a:lstStyle/>
          <a:p>
            <a:r>
              <a:rPr lang="nl-NL" sz="1100" dirty="0">
                <a:latin typeface="Arial" panose="020B0604020202020204" pitchFamily="34" charset="0"/>
                <a:cs typeface="Arial" panose="020B0604020202020204" pitchFamily="34" charset="0"/>
              </a:rPr>
              <a:t>3</a:t>
            </a:r>
          </a:p>
        </p:txBody>
      </p:sp>
      <p:sp>
        <p:nvSpPr>
          <p:cNvPr id="15" name="Rectangle 14">
            <a:extLst>
              <a:ext uri="{FF2B5EF4-FFF2-40B4-BE49-F238E27FC236}">
                <a16:creationId xmlns:a16="http://schemas.microsoft.com/office/drawing/2014/main" id="{ADA46171-F44F-4594-96DE-0669CEB9FFAE}"/>
              </a:ext>
            </a:extLst>
          </p:cNvPr>
          <p:cNvSpPr/>
          <p:nvPr/>
        </p:nvSpPr>
        <p:spPr>
          <a:xfrm>
            <a:off x="1396170" y="3638729"/>
            <a:ext cx="1387773" cy="261610"/>
          </a:xfrm>
          <a:prstGeom prst="rect">
            <a:avLst/>
          </a:prstGeom>
          <a:solidFill>
            <a:srgbClr val="FEFFFF">
              <a:alpha val="60000"/>
            </a:srgbClr>
          </a:solidFill>
          <a:ln>
            <a:noFill/>
          </a:ln>
        </p:spPr>
        <p:txBody>
          <a:bodyPr wrap="square">
            <a:spAutoFit/>
          </a:bodyPr>
          <a:lstStyle/>
          <a:p>
            <a:pPr algn="ctr"/>
            <a:r>
              <a:rPr lang="en-US" sz="1100" dirty="0">
                <a:latin typeface="Arial" charset="0"/>
              </a:rPr>
              <a:t>Small pores empty</a:t>
            </a:r>
          </a:p>
        </p:txBody>
      </p:sp>
      <p:sp>
        <p:nvSpPr>
          <p:cNvPr id="16" name="Rectangle 15">
            <a:extLst>
              <a:ext uri="{FF2B5EF4-FFF2-40B4-BE49-F238E27FC236}">
                <a16:creationId xmlns:a16="http://schemas.microsoft.com/office/drawing/2014/main" id="{2C16AFAE-EE60-4E59-9B74-6D9DEA97A46C}"/>
              </a:ext>
            </a:extLst>
          </p:cNvPr>
          <p:cNvSpPr/>
          <p:nvPr/>
        </p:nvSpPr>
        <p:spPr>
          <a:xfrm>
            <a:off x="1623951" y="2426335"/>
            <a:ext cx="898003" cy="261610"/>
          </a:xfrm>
          <a:prstGeom prst="rect">
            <a:avLst/>
          </a:prstGeom>
          <a:noFill/>
          <a:ln>
            <a:noFill/>
          </a:ln>
        </p:spPr>
        <p:txBody>
          <a:bodyPr wrap="none">
            <a:spAutoFit/>
          </a:bodyPr>
          <a:lstStyle/>
          <a:p>
            <a:r>
              <a:rPr lang="en-US" sz="1100" dirty="0">
                <a:latin typeface="Arial" charset="0"/>
              </a:rPr>
              <a:t>Bund water</a:t>
            </a:r>
          </a:p>
        </p:txBody>
      </p:sp>
      <p:pic>
        <p:nvPicPr>
          <p:cNvPr id="17" name="Picture 16">
            <a:extLst>
              <a:ext uri="{FF2B5EF4-FFF2-40B4-BE49-F238E27FC236}">
                <a16:creationId xmlns:a16="http://schemas.microsoft.com/office/drawing/2014/main" id="{D6172D3D-494D-4EE1-B1AE-20BA907FAA23}"/>
              </a:ext>
            </a:extLst>
          </p:cNvPr>
          <p:cNvPicPr>
            <a:picLocks noChangeAspect="1"/>
          </p:cNvPicPr>
          <p:nvPr/>
        </p:nvPicPr>
        <p:blipFill>
          <a:blip r:embed="rId4"/>
          <a:stretch>
            <a:fillRect/>
          </a:stretch>
        </p:blipFill>
        <p:spPr>
          <a:xfrm>
            <a:off x="8165989" y="3900339"/>
            <a:ext cx="3602258" cy="2079928"/>
          </a:xfrm>
          <a:prstGeom prst="rect">
            <a:avLst/>
          </a:prstGeom>
        </p:spPr>
      </p:pic>
      <p:sp>
        <p:nvSpPr>
          <p:cNvPr id="18" name="Rectangle 17">
            <a:extLst>
              <a:ext uri="{FF2B5EF4-FFF2-40B4-BE49-F238E27FC236}">
                <a16:creationId xmlns:a16="http://schemas.microsoft.com/office/drawing/2014/main" id="{A8445232-A37E-4FEC-8A5D-D747A95E4C25}"/>
              </a:ext>
            </a:extLst>
          </p:cNvPr>
          <p:cNvSpPr/>
          <p:nvPr/>
        </p:nvSpPr>
        <p:spPr>
          <a:xfrm>
            <a:off x="1411025" y="4505771"/>
            <a:ext cx="1358064" cy="261610"/>
          </a:xfrm>
          <a:prstGeom prst="rect">
            <a:avLst/>
          </a:prstGeom>
          <a:solidFill>
            <a:srgbClr val="FEFFFF">
              <a:alpha val="80000"/>
            </a:srgbClr>
          </a:solidFill>
          <a:ln>
            <a:noFill/>
          </a:ln>
        </p:spPr>
        <p:txBody>
          <a:bodyPr wrap="none">
            <a:spAutoFit/>
          </a:bodyPr>
          <a:lstStyle/>
          <a:p>
            <a:pPr algn="ctr"/>
            <a:r>
              <a:rPr lang="en-US" sz="1100" dirty="0">
                <a:latin typeface="Arial" charset="0"/>
              </a:rPr>
              <a:t>Large pores empty</a:t>
            </a:r>
          </a:p>
        </p:txBody>
      </p:sp>
      <p:sp>
        <p:nvSpPr>
          <p:cNvPr id="20" name="Rectangle 19">
            <a:extLst>
              <a:ext uri="{FF2B5EF4-FFF2-40B4-BE49-F238E27FC236}">
                <a16:creationId xmlns:a16="http://schemas.microsoft.com/office/drawing/2014/main" id="{475B32C3-521A-49DD-ACE5-96B964C17171}"/>
              </a:ext>
            </a:extLst>
          </p:cNvPr>
          <p:cNvSpPr/>
          <p:nvPr/>
        </p:nvSpPr>
        <p:spPr>
          <a:xfrm>
            <a:off x="1411024" y="5126361"/>
            <a:ext cx="1852523" cy="261610"/>
          </a:xfrm>
          <a:prstGeom prst="rect">
            <a:avLst/>
          </a:prstGeom>
          <a:solidFill>
            <a:srgbClr val="FEFFFF">
              <a:alpha val="80000"/>
            </a:srgbClr>
          </a:solidFill>
          <a:ln>
            <a:noFill/>
          </a:ln>
        </p:spPr>
        <p:txBody>
          <a:bodyPr wrap="square">
            <a:spAutoFit/>
          </a:bodyPr>
          <a:lstStyle/>
          <a:p>
            <a:pPr algn="ctr"/>
            <a:r>
              <a:rPr lang="en-US" sz="1100" dirty="0">
                <a:latin typeface="Arial" charset="0"/>
              </a:rPr>
              <a:t>All pores filled with water</a:t>
            </a:r>
          </a:p>
        </p:txBody>
      </p:sp>
    </p:spTree>
    <p:extLst>
      <p:ext uri="{BB962C8B-B14F-4D97-AF65-F5344CB8AC3E}">
        <p14:creationId xmlns:p14="http://schemas.microsoft.com/office/powerpoint/2010/main" val="321517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Drought Monitoring </a:t>
            </a:r>
          </a:p>
        </p:txBody>
      </p:sp>
      <p:sp>
        <p:nvSpPr>
          <p:cNvPr id="3" name="Content Placeholder 2"/>
          <p:cNvSpPr>
            <a:spLocks noGrp="1"/>
          </p:cNvSpPr>
          <p:nvPr>
            <p:ph idx="1"/>
          </p:nvPr>
        </p:nvSpPr>
        <p:spPr/>
        <p:txBody>
          <a:bodyPr/>
          <a:lstStyle/>
          <a:p>
            <a:r>
              <a:rPr lang="en-GB" dirty="0"/>
              <a:t>More than half of the terrestrial earth is susceptible to drought each year. The onset and impact of droughts is highly variable over space and time and usually occur over large areas.</a:t>
            </a:r>
          </a:p>
          <a:p>
            <a:endParaRPr lang="en-GB" sz="1333" dirty="0"/>
          </a:p>
          <a:p>
            <a:r>
              <a:rPr lang="en-GB" dirty="0"/>
              <a:t>Because drought is a recurring phenomenon and common for all climate zones, it is difficult to predict and monitor drought using conventional approaches over large areas.</a:t>
            </a:r>
          </a:p>
          <a:p>
            <a:endParaRPr lang="en-GB" sz="1333" dirty="0"/>
          </a:p>
          <a:p>
            <a:r>
              <a:rPr lang="en-GB" dirty="0"/>
              <a:t>Drought early warning and monitoring are usually carried out using drought indicators that are functions of: rainfall, vegetation conditions, soil moisture, groundwater and evapotranspiration.</a:t>
            </a:r>
          </a:p>
          <a:p>
            <a:endParaRPr lang="en-GB" sz="1333" dirty="0"/>
          </a:p>
          <a:p>
            <a:r>
              <a:rPr lang="en-GB" dirty="0"/>
              <a:t>The success of drought preparedness and mitigation depends, to a large extent, upon timely information about drought onset, progress and areal extent.</a:t>
            </a:r>
          </a:p>
          <a:p>
            <a:endParaRPr lang="en-GB" dirty="0"/>
          </a:p>
        </p:txBody>
      </p:sp>
    </p:spTree>
    <p:extLst>
      <p:ext uri="{BB962C8B-B14F-4D97-AF65-F5344CB8AC3E}">
        <p14:creationId xmlns:p14="http://schemas.microsoft.com/office/powerpoint/2010/main" val="2451486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is Remote Sensing?</a:t>
            </a:r>
          </a:p>
        </p:txBody>
      </p:sp>
      <p:sp>
        <p:nvSpPr>
          <p:cNvPr id="3" name="Content Placeholder 2"/>
          <p:cNvSpPr>
            <a:spLocks noGrp="1"/>
          </p:cNvSpPr>
          <p:nvPr>
            <p:ph idx="1"/>
          </p:nvPr>
        </p:nvSpPr>
        <p:spPr>
          <a:xfrm>
            <a:off x="230400" y="969601"/>
            <a:ext cx="11664000" cy="1242377"/>
          </a:xfrm>
        </p:spPr>
        <p:txBody>
          <a:bodyPr/>
          <a:lstStyle/>
          <a:p>
            <a:r>
              <a:rPr lang="en-GB" dirty="0"/>
              <a:t>Satellite remote sensing enables continuous drought monitoring over a variety of spatial and temporal scales that can help to generate timely information on drought onset, progress, and areal extent.</a:t>
            </a:r>
          </a:p>
        </p:txBody>
      </p:sp>
      <p:pic>
        <p:nvPicPr>
          <p:cNvPr id="4" name="Picture 3"/>
          <p:cNvPicPr>
            <a:picLocks noChangeAspect="1"/>
          </p:cNvPicPr>
          <p:nvPr/>
        </p:nvPicPr>
        <p:blipFill>
          <a:blip r:embed="rId2"/>
          <a:stretch>
            <a:fillRect/>
          </a:stretch>
        </p:blipFill>
        <p:spPr>
          <a:xfrm>
            <a:off x="6779877" y="1802675"/>
            <a:ext cx="5412123" cy="4264525"/>
          </a:xfrm>
          <a:prstGeom prst="rect">
            <a:avLst/>
          </a:prstGeom>
        </p:spPr>
      </p:pic>
      <p:sp>
        <p:nvSpPr>
          <p:cNvPr id="5" name="Content Placeholder 2"/>
          <p:cNvSpPr txBox="1">
            <a:spLocks/>
          </p:cNvSpPr>
          <p:nvPr/>
        </p:nvSpPr>
        <p:spPr bwMode="auto">
          <a:xfrm>
            <a:off x="230401" y="2490858"/>
            <a:ext cx="6932831" cy="329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0" indent="-342900" algn="l" rtl="0" eaLnBrk="1" fontAlgn="base" hangingPunct="1">
              <a:lnSpc>
                <a:spcPct val="119000"/>
              </a:lnSpc>
              <a:spcBef>
                <a:spcPct val="20000"/>
              </a:spcBef>
              <a:spcAft>
                <a:spcPct val="0"/>
              </a:spcAft>
              <a:buClr>
                <a:schemeClr val="accent1"/>
              </a:buClr>
              <a:buFontTx/>
              <a:buNone/>
              <a:defRPr lang="en-GB" sz="1600" baseline="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r>
              <a:rPr lang="en-GB" sz="1800" dirty="0">
                <a:solidFill>
                  <a:srgbClr val="8197A6"/>
                </a:solidFill>
                <a:latin typeface="Arial" panose="020B0604020202020204" pitchFamily="34" charset="0"/>
                <a:ea typeface="MS PGothic" pitchFamily="34" charset="-128"/>
                <a:cs typeface="Arial" panose="020B0604020202020204" pitchFamily="34" charset="0"/>
              </a:rPr>
              <a:t>Remote sensors collect  information on the target without physical touch i.e. from a distance, on any platform:</a:t>
            </a:r>
          </a:p>
          <a:p>
            <a:r>
              <a:rPr lang="en-GB" sz="1800" dirty="0">
                <a:solidFill>
                  <a:srgbClr val="8197A6"/>
                </a:solidFill>
                <a:latin typeface="Arial" panose="020B0604020202020204" pitchFamily="34" charset="0"/>
                <a:ea typeface="MS PGothic" pitchFamily="34" charset="-128"/>
                <a:cs typeface="Arial" panose="020B0604020202020204" pitchFamily="34" charset="0"/>
              </a:rPr>
              <a:t>hand held, mobile (phone) and/or fixed station</a:t>
            </a:r>
          </a:p>
          <a:p>
            <a:r>
              <a:rPr lang="en-GB" sz="1800" dirty="0">
                <a:solidFill>
                  <a:srgbClr val="8197A6"/>
                </a:solidFill>
                <a:latin typeface="Arial" panose="020B0604020202020204" pitchFamily="34" charset="0"/>
                <a:ea typeface="MS PGothic" pitchFamily="34" charset="-128"/>
                <a:cs typeface="Arial" panose="020B0604020202020204" pitchFamily="34" charset="0"/>
              </a:rPr>
              <a:t>UAV and aircraft</a:t>
            </a:r>
          </a:p>
          <a:p>
            <a:r>
              <a:rPr lang="en-GB" sz="1800" dirty="0">
                <a:solidFill>
                  <a:srgbClr val="8197A6"/>
                </a:solidFill>
                <a:latin typeface="Arial" panose="020B0604020202020204" pitchFamily="34" charset="0"/>
                <a:ea typeface="MS PGothic" pitchFamily="34" charset="-128"/>
                <a:cs typeface="Arial" panose="020B0604020202020204" pitchFamily="34" charset="0"/>
              </a:rPr>
              <a:t>Satellites: orbital or geostationary.</a:t>
            </a:r>
          </a:p>
        </p:txBody>
      </p:sp>
    </p:spTree>
    <p:extLst>
      <p:ext uri="{BB962C8B-B14F-4D97-AF65-F5344CB8AC3E}">
        <p14:creationId xmlns:p14="http://schemas.microsoft.com/office/powerpoint/2010/main" val="32266057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it Measures?</a:t>
            </a:r>
          </a:p>
        </p:txBody>
      </p:sp>
      <p:sp>
        <p:nvSpPr>
          <p:cNvPr id="3" name="Content Placeholder 2"/>
          <p:cNvSpPr>
            <a:spLocks noGrp="1"/>
          </p:cNvSpPr>
          <p:nvPr>
            <p:ph idx="1"/>
          </p:nvPr>
        </p:nvSpPr>
        <p:spPr>
          <a:xfrm>
            <a:off x="190782" y="1275295"/>
            <a:ext cx="6065897" cy="971517"/>
          </a:xfrm>
        </p:spPr>
        <p:txBody>
          <a:bodyPr/>
          <a:lstStyle/>
          <a:p>
            <a:r>
              <a:rPr lang="en-GB" dirty="0"/>
              <a:t>Radiation- based: detecting the energy that is reflected from the Earth surface.</a:t>
            </a:r>
          </a:p>
          <a:p>
            <a:endParaRPr lang="en-GB" dirty="0"/>
          </a:p>
        </p:txBody>
      </p:sp>
      <p:pic>
        <p:nvPicPr>
          <p:cNvPr id="4" name="Picture 3"/>
          <p:cNvPicPr>
            <a:picLocks noChangeAspect="1"/>
          </p:cNvPicPr>
          <p:nvPr/>
        </p:nvPicPr>
        <p:blipFill>
          <a:blip r:embed="rId2"/>
          <a:stretch>
            <a:fillRect/>
          </a:stretch>
        </p:blipFill>
        <p:spPr>
          <a:xfrm>
            <a:off x="6226630" y="1202667"/>
            <a:ext cx="5003085" cy="1122187"/>
          </a:xfrm>
          <a:prstGeom prst="rect">
            <a:avLst/>
          </a:prstGeom>
        </p:spPr>
      </p:pic>
      <p:sp>
        <p:nvSpPr>
          <p:cNvPr id="5" name="Content Placeholder 2"/>
          <p:cNvSpPr txBox="1">
            <a:spLocks/>
          </p:cNvSpPr>
          <p:nvPr/>
        </p:nvSpPr>
        <p:spPr bwMode="auto">
          <a:xfrm>
            <a:off x="190782" y="3167063"/>
            <a:ext cx="5448081" cy="15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0" indent="-342900" algn="l" rtl="0" eaLnBrk="1" fontAlgn="base" hangingPunct="1">
              <a:lnSpc>
                <a:spcPct val="119000"/>
              </a:lnSpc>
              <a:spcBef>
                <a:spcPct val="20000"/>
              </a:spcBef>
              <a:spcAft>
                <a:spcPct val="0"/>
              </a:spcAft>
              <a:buClr>
                <a:schemeClr val="accent1"/>
              </a:buClr>
              <a:buFontTx/>
              <a:buNone/>
              <a:defRPr lang="en-GB" sz="1600" baseline="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r>
              <a:rPr lang="en-GB" sz="1800" dirty="0">
                <a:solidFill>
                  <a:srgbClr val="8197A6"/>
                </a:solidFill>
                <a:latin typeface="Arial" panose="020B0604020202020204" pitchFamily="34" charset="0"/>
                <a:ea typeface="MS PGothic" pitchFamily="34" charset="-128"/>
                <a:cs typeface="Arial" panose="020B0604020202020204" pitchFamily="34" charset="0"/>
              </a:rPr>
              <a:t>Gravity-based: detecting gravity variations of the Earth.</a:t>
            </a:r>
          </a:p>
          <a:p>
            <a:endParaRPr lang="en-GB" sz="2133" kern="0" dirty="0"/>
          </a:p>
        </p:txBody>
      </p:sp>
      <p:pic>
        <p:nvPicPr>
          <p:cNvPr id="6" name="Picture 5">
            <a:extLst>
              <a:ext uri="{FF2B5EF4-FFF2-40B4-BE49-F238E27FC236}">
                <a16:creationId xmlns:a16="http://schemas.microsoft.com/office/drawing/2014/main" id="{F1E3E9B1-68FB-4E4B-BD48-49CDED58C009}"/>
              </a:ext>
            </a:extLst>
          </p:cNvPr>
          <p:cNvPicPr>
            <a:picLocks noChangeAspect="1"/>
          </p:cNvPicPr>
          <p:nvPr/>
        </p:nvPicPr>
        <p:blipFill>
          <a:blip r:embed="rId3"/>
          <a:stretch>
            <a:fillRect/>
          </a:stretch>
        </p:blipFill>
        <p:spPr>
          <a:xfrm>
            <a:off x="5638863" y="2595313"/>
            <a:ext cx="6178619" cy="3169108"/>
          </a:xfrm>
          <a:prstGeom prst="rect">
            <a:avLst/>
          </a:prstGeom>
        </p:spPr>
      </p:pic>
      <p:sp>
        <p:nvSpPr>
          <p:cNvPr id="7" name="Rectangle 6">
            <a:extLst>
              <a:ext uri="{FF2B5EF4-FFF2-40B4-BE49-F238E27FC236}">
                <a16:creationId xmlns:a16="http://schemas.microsoft.com/office/drawing/2014/main" id="{5613C528-0ABC-48F9-921C-E8DE6F06ED8F}"/>
              </a:ext>
            </a:extLst>
          </p:cNvPr>
          <p:cNvSpPr/>
          <p:nvPr/>
        </p:nvSpPr>
        <p:spPr>
          <a:xfrm>
            <a:off x="7216877" y="5691247"/>
            <a:ext cx="3677548" cy="461665"/>
          </a:xfrm>
          <a:prstGeom prst="rect">
            <a:avLst/>
          </a:prstGeom>
        </p:spPr>
        <p:txBody>
          <a:bodyPr wrap="square">
            <a:spAutoFit/>
          </a:bodyPr>
          <a:lstStyle/>
          <a:p>
            <a:r>
              <a:rPr lang="en-US" sz="1200" kern="0" dirty="0">
                <a:solidFill>
                  <a:schemeClr val="bg2"/>
                </a:solidFill>
                <a:latin typeface="+mn-lt"/>
                <a:cs typeface="Verdana"/>
              </a:rPr>
              <a:t>Monthly Mass Grid from GRACE</a:t>
            </a:r>
          </a:p>
          <a:p>
            <a:r>
              <a:rPr lang="en-US" sz="1200" kern="0" dirty="0">
                <a:solidFill>
                  <a:schemeClr val="bg2"/>
                </a:solidFill>
                <a:latin typeface="+mn-lt"/>
                <a:cs typeface="Verdana"/>
              </a:rPr>
              <a:t>Source: https://grace.jpl.nasa.gov/data</a:t>
            </a:r>
            <a:r>
              <a:rPr lang="en-US" sz="1200" dirty="0">
                <a:latin typeface="+mn-lt"/>
              </a:rPr>
              <a:t>/</a:t>
            </a:r>
          </a:p>
        </p:txBody>
      </p:sp>
    </p:spTree>
    <p:extLst>
      <p:ext uri="{BB962C8B-B14F-4D97-AF65-F5344CB8AC3E}">
        <p14:creationId xmlns:p14="http://schemas.microsoft.com/office/powerpoint/2010/main" val="51120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Types</a:t>
            </a:r>
          </a:p>
        </p:txBody>
      </p:sp>
      <p:pic>
        <p:nvPicPr>
          <p:cNvPr id="4" name="Content Placeholder 3"/>
          <p:cNvPicPr>
            <a:picLocks noGrp="1" noChangeAspect="1"/>
          </p:cNvPicPr>
          <p:nvPr>
            <p:ph idx="1"/>
          </p:nvPr>
        </p:nvPicPr>
        <p:blipFill>
          <a:blip r:embed="rId2"/>
          <a:stretch>
            <a:fillRect/>
          </a:stretch>
        </p:blipFill>
        <p:spPr>
          <a:xfrm>
            <a:off x="1168969" y="1195856"/>
            <a:ext cx="9089643" cy="5096933"/>
          </a:xfrm>
          <a:prstGeom prst="rect">
            <a:avLst/>
          </a:prstGeom>
        </p:spPr>
      </p:pic>
    </p:spTree>
    <p:extLst>
      <p:ext uri="{BB962C8B-B14F-4D97-AF65-F5344CB8AC3E}">
        <p14:creationId xmlns:p14="http://schemas.microsoft.com/office/powerpoint/2010/main" val="2538680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Why Remote Sensing?</a:t>
            </a:r>
          </a:p>
        </p:txBody>
      </p:sp>
      <p:sp>
        <p:nvSpPr>
          <p:cNvPr id="3" name="Content Placeholder 2"/>
          <p:cNvSpPr>
            <a:spLocks noGrp="1"/>
          </p:cNvSpPr>
          <p:nvPr>
            <p:ph idx="1"/>
          </p:nvPr>
        </p:nvSpPr>
        <p:spPr/>
        <p:txBody>
          <a:bodyPr/>
          <a:lstStyle/>
          <a:p>
            <a:endParaRPr lang="en-GB" dirty="0"/>
          </a:p>
        </p:txBody>
      </p:sp>
      <p:pic>
        <p:nvPicPr>
          <p:cNvPr id="5" name="Picture 4"/>
          <p:cNvPicPr>
            <a:picLocks noChangeAspect="1"/>
          </p:cNvPicPr>
          <p:nvPr/>
        </p:nvPicPr>
        <p:blipFill>
          <a:blip r:embed="rId2"/>
          <a:stretch>
            <a:fillRect/>
          </a:stretch>
        </p:blipFill>
        <p:spPr>
          <a:xfrm>
            <a:off x="1463039" y="883280"/>
            <a:ext cx="9066652" cy="5462781"/>
          </a:xfrm>
          <a:prstGeom prst="rect">
            <a:avLst/>
          </a:prstGeom>
        </p:spPr>
      </p:pic>
    </p:spTree>
    <p:extLst>
      <p:ext uri="{BB962C8B-B14F-4D97-AF65-F5344CB8AC3E}">
        <p14:creationId xmlns:p14="http://schemas.microsoft.com/office/powerpoint/2010/main" val="23352342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Why Remote Sensing?</a:t>
            </a:r>
          </a:p>
        </p:txBody>
      </p:sp>
      <p:sp>
        <p:nvSpPr>
          <p:cNvPr id="3" name="Content Placeholder 2"/>
          <p:cNvSpPr>
            <a:spLocks noGrp="1"/>
          </p:cNvSpPr>
          <p:nvPr>
            <p:ph idx="1"/>
          </p:nvPr>
        </p:nvSpPr>
        <p:spPr>
          <a:xfrm>
            <a:off x="230401" y="969600"/>
            <a:ext cx="6118148" cy="5097600"/>
          </a:xfrm>
        </p:spPr>
        <p:txBody>
          <a:bodyPr/>
          <a:lstStyle/>
          <a:p>
            <a:r>
              <a:rPr lang="en-GB" dirty="0"/>
              <a:t>Remote sensing technology (in particular Earth observation) provides dense data at unprecedented spatial and temporal resolutions solving :</a:t>
            </a:r>
          </a:p>
          <a:p>
            <a:pPr>
              <a:buFont typeface="Courier New" panose="02070309020205020404" pitchFamily="49" charset="0"/>
              <a:buChar char="o"/>
            </a:pPr>
            <a:r>
              <a:rPr lang="en-GB" dirty="0"/>
              <a:t>Data sparsity </a:t>
            </a:r>
          </a:p>
          <a:p>
            <a:pPr>
              <a:buFont typeface="Courier New" panose="02070309020205020404" pitchFamily="49" charset="0"/>
              <a:buChar char="o"/>
            </a:pPr>
            <a:r>
              <a:rPr lang="en-GB" dirty="0"/>
              <a:t>Error through the possibility of filtering quality data</a:t>
            </a:r>
          </a:p>
          <a:p>
            <a:pPr>
              <a:buFont typeface="Courier New" panose="02070309020205020404" pitchFamily="49" charset="0"/>
              <a:buChar char="o"/>
            </a:pPr>
            <a:r>
              <a:rPr lang="en-GB" dirty="0"/>
              <a:t>Synoptic coverage </a:t>
            </a:r>
          </a:p>
          <a:p>
            <a:pPr>
              <a:buFont typeface="Courier New" panose="02070309020205020404" pitchFamily="49" charset="0"/>
              <a:buChar char="o"/>
            </a:pPr>
            <a:r>
              <a:rPr lang="en-GB" dirty="0"/>
              <a:t>All components of water and energy cycles can be estimated from remote sensing data!</a:t>
            </a:r>
          </a:p>
          <a:p>
            <a:endParaRPr lang="en-GB" dirty="0"/>
          </a:p>
        </p:txBody>
      </p:sp>
      <p:grpSp>
        <p:nvGrpSpPr>
          <p:cNvPr id="6" name="Group 5">
            <a:extLst>
              <a:ext uri="{FF2B5EF4-FFF2-40B4-BE49-F238E27FC236}">
                <a16:creationId xmlns:a16="http://schemas.microsoft.com/office/drawing/2014/main" id="{A0C5F35E-398C-4C88-B20B-23A7C326581F}"/>
              </a:ext>
            </a:extLst>
          </p:cNvPr>
          <p:cNvGrpSpPr/>
          <p:nvPr/>
        </p:nvGrpSpPr>
        <p:grpSpPr>
          <a:xfrm>
            <a:off x="5851784" y="969600"/>
            <a:ext cx="5978425" cy="3962400"/>
            <a:chOff x="7985412" y="1854324"/>
            <a:chExt cx="4075954" cy="2576831"/>
          </a:xfrm>
        </p:grpSpPr>
        <p:pic>
          <p:nvPicPr>
            <p:cNvPr id="7" name="Picture 6">
              <a:extLst>
                <a:ext uri="{FF2B5EF4-FFF2-40B4-BE49-F238E27FC236}">
                  <a16:creationId xmlns:a16="http://schemas.microsoft.com/office/drawing/2014/main" id="{DD78F07E-036E-459B-AE50-5D1E62CB07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96136" y="1854324"/>
              <a:ext cx="4065230" cy="2576831"/>
            </a:xfrm>
            <a:prstGeom prst="rect">
              <a:avLst/>
            </a:prstGeom>
            <a:solidFill>
              <a:srgbClr val="12465C"/>
            </a:solidFill>
          </p:spPr>
        </p:pic>
        <p:sp useBgFill="1">
          <p:nvSpPr>
            <p:cNvPr id="8" name="Freeform 5">
              <a:extLst>
                <a:ext uri="{FF2B5EF4-FFF2-40B4-BE49-F238E27FC236}">
                  <a16:creationId xmlns:a16="http://schemas.microsoft.com/office/drawing/2014/main" id="{44B55DBB-E3C3-4666-B77D-F232CF72B00C}"/>
                </a:ext>
              </a:extLst>
            </p:cNvPr>
            <p:cNvSpPr/>
            <p:nvPr/>
          </p:nvSpPr>
          <p:spPr>
            <a:xfrm>
              <a:off x="7985412" y="1854324"/>
              <a:ext cx="4075954" cy="2576831"/>
            </a:xfrm>
            <a:custGeom>
              <a:avLst/>
              <a:gdLst>
                <a:gd name="connsiteX0" fmla="*/ 0 w 8435312"/>
                <a:gd name="connsiteY0" fmla="*/ 0 h 5346896"/>
                <a:gd name="connsiteX1" fmla="*/ 1462510 w 8435312"/>
                <a:gd name="connsiteY1" fmla="*/ 0 h 5346896"/>
                <a:gd name="connsiteX2" fmla="*/ 500281 w 8435312"/>
                <a:gd name="connsiteY2" fmla="*/ 3301965 h 5346896"/>
                <a:gd name="connsiteX3" fmla="*/ 225961 w 8435312"/>
                <a:gd name="connsiteY3" fmla="*/ 4389085 h 5346896"/>
                <a:gd name="connsiteX4" fmla="*/ 6250841 w 8435312"/>
                <a:gd name="connsiteY4" fmla="*/ 5262845 h 5346896"/>
                <a:gd name="connsiteX5" fmla="*/ 8374281 w 8435312"/>
                <a:gd name="connsiteY5" fmla="*/ 975325 h 5346896"/>
                <a:gd name="connsiteX6" fmla="*/ 4706521 w 8435312"/>
                <a:gd name="connsiteY6" fmla="*/ 375885 h 5346896"/>
                <a:gd name="connsiteX7" fmla="*/ 1551066 w 8435312"/>
                <a:gd name="connsiteY7" fmla="*/ 0 h 5346896"/>
                <a:gd name="connsiteX8" fmla="*/ 8435312 w 8435312"/>
                <a:gd name="connsiteY8" fmla="*/ 0 h 5346896"/>
                <a:gd name="connsiteX9" fmla="*/ 8435312 w 8435312"/>
                <a:gd name="connsiteY9" fmla="*/ 5346896 h 5346896"/>
                <a:gd name="connsiteX10" fmla="*/ 0 w 8435312"/>
                <a:gd name="connsiteY10" fmla="*/ 5346896 h 534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35312" h="5346896">
                  <a:moveTo>
                    <a:pt x="0" y="0"/>
                  </a:moveTo>
                  <a:lnTo>
                    <a:pt x="1462510" y="0"/>
                  </a:lnTo>
                  <a:lnTo>
                    <a:pt x="500281" y="3301965"/>
                  </a:lnTo>
                  <a:lnTo>
                    <a:pt x="225961" y="4389085"/>
                  </a:lnTo>
                  <a:lnTo>
                    <a:pt x="6250841" y="5262845"/>
                  </a:lnTo>
                  <a:lnTo>
                    <a:pt x="8374281" y="975325"/>
                  </a:lnTo>
                  <a:lnTo>
                    <a:pt x="4706521" y="375885"/>
                  </a:lnTo>
                  <a:lnTo>
                    <a:pt x="1551066" y="0"/>
                  </a:lnTo>
                  <a:lnTo>
                    <a:pt x="8435312" y="0"/>
                  </a:lnTo>
                  <a:lnTo>
                    <a:pt x="8435312" y="5346896"/>
                  </a:lnTo>
                  <a:lnTo>
                    <a:pt x="0" y="534689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grpSp>
      <p:sp>
        <p:nvSpPr>
          <p:cNvPr id="9" name="Rectangle 8">
            <a:extLst>
              <a:ext uri="{FF2B5EF4-FFF2-40B4-BE49-F238E27FC236}">
                <a16:creationId xmlns:a16="http://schemas.microsoft.com/office/drawing/2014/main" id="{5613C528-0ABC-48F9-921C-E8DE6F06ED8F}"/>
              </a:ext>
            </a:extLst>
          </p:cNvPr>
          <p:cNvSpPr/>
          <p:nvPr/>
        </p:nvSpPr>
        <p:spPr>
          <a:xfrm>
            <a:off x="8168390" y="4932001"/>
            <a:ext cx="3677548" cy="276999"/>
          </a:xfrm>
          <a:prstGeom prst="rect">
            <a:avLst/>
          </a:prstGeom>
        </p:spPr>
        <p:txBody>
          <a:bodyPr wrap="square">
            <a:spAutoFit/>
          </a:bodyPr>
          <a:lstStyle/>
          <a:p>
            <a:r>
              <a:rPr lang="en-US" sz="1200" kern="0" dirty="0">
                <a:solidFill>
                  <a:schemeClr val="bg2"/>
                </a:solidFill>
                <a:latin typeface="+mn-lt"/>
                <a:cs typeface="Verdana"/>
              </a:rPr>
              <a:t>ESA Sentinel 3 </a:t>
            </a:r>
            <a:r>
              <a:rPr lang="en-US" sz="1200" kern="0" dirty="0" err="1">
                <a:solidFill>
                  <a:schemeClr val="bg2"/>
                </a:solidFill>
                <a:latin typeface="+mn-lt"/>
                <a:cs typeface="Verdana"/>
              </a:rPr>
              <a:t>OLCI</a:t>
            </a:r>
            <a:endParaRPr lang="en-US" sz="1200" dirty="0">
              <a:latin typeface="+mn-lt"/>
            </a:endParaRPr>
          </a:p>
        </p:txBody>
      </p:sp>
    </p:spTree>
    <p:extLst>
      <p:ext uri="{BB962C8B-B14F-4D97-AF65-F5344CB8AC3E}">
        <p14:creationId xmlns:p14="http://schemas.microsoft.com/office/powerpoint/2010/main" val="297336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Exploring satellite products of soil moisture </a:t>
            </a:r>
          </a:p>
        </p:txBody>
      </p:sp>
      <p:sp>
        <p:nvSpPr>
          <p:cNvPr id="3" name="Content Placeholder 2"/>
          <p:cNvSpPr>
            <a:spLocks noGrp="1"/>
          </p:cNvSpPr>
          <p:nvPr>
            <p:ph idx="1"/>
          </p:nvPr>
        </p:nvSpPr>
        <p:spPr/>
        <p:txBody>
          <a:bodyPr/>
          <a:lstStyle/>
          <a:p>
            <a:r>
              <a:rPr lang="en-GB" dirty="0"/>
              <a:t>Go to: </a:t>
            </a:r>
            <a:r>
              <a:rPr lang="en-GB" dirty="0">
                <a:hlinkClick r:id="rId2"/>
              </a:rPr>
              <a:t>https://cfs.climate.esa.int/</a:t>
            </a:r>
            <a:endParaRPr lang="en-GB" dirty="0"/>
          </a:p>
          <a:p>
            <a:r>
              <a:rPr lang="en-GB" dirty="0"/>
              <a:t>Click on the tab data layers and choose </a:t>
            </a:r>
            <a:r>
              <a:rPr lang="en-GB" dirty="0">
                <a:solidFill>
                  <a:srgbClr val="00B398"/>
                </a:solidFill>
              </a:rPr>
              <a:t>Soil Moisture </a:t>
            </a:r>
          </a:p>
          <a:p>
            <a:endParaRPr lang="en-GB" dirty="0"/>
          </a:p>
        </p:txBody>
      </p:sp>
      <p:pic>
        <p:nvPicPr>
          <p:cNvPr id="6" name="Picture 5">
            <a:extLst>
              <a:ext uri="{FF2B5EF4-FFF2-40B4-BE49-F238E27FC236}">
                <a16:creationId xmlns:a16="http://schemas.microsoft.com/office/drawing/2014/main" id="{F428BFFC-151E-4661-B062-C420DABFAFE1}"/>
              </a:ext>
            </a:extLst>
          </p:cNvPr>
          <p:cNvPicPr>
            <a:picLocks noChangeAspect="1"/>
          </p:cNvPicPr>
          <p:nvPr/>
        </p:nvPicPr>
        <p:blipFill>
          <a:blip r:embed="rId3"/>
          <a:stretch>
            <a:fillRect/>
          </a:stretch>
        </p:blipFill>
        <p:spPr>
          <a:xfrm>
            <a:off x="1265220" y="1886473"/>
            <a:ext cx="9060055" cy="4088421"/>
          </a:xfrm>
          <a:prstGeom prst="rect">
            <a:avLst/>
          </a:prstGeom>
        </p:spPr>
      </p:pic>
    </p:spTree>
    <p:extLst>
      <p:ext uri="{BB962C8B-B14F-4D97-AF65-F5344CB8AC3E}">
        <p14:creationId xmlns:p14="http://schemas.microsoft.com/office/powerpoint/2010/main" val="1140655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outcomes </a:t>
            </a:r>
            <a:endParaRPr lang="en-GB" dirty="0"/>
          </a:p>
        </p:txBody>
      </p:sp>
      <p:sp>
        <p:nvSpPr>
          <p:cNvPr id="3" name="Content Placeholder 2"/>
          <p:cNvSpPr>
            <a:spLocks noGrp="1"/>
          </p:cNvSpPr>
          <p:nvPr>
            <p:ph idx="1"/>
          </p:nvPr>
        </p:nvSpPr>
        <p:spPr/>
        <p:txBody>
          <a:bodyPr/>
          <a:lstStyle/>
          <a:p>
            <a:endParaRPr lang="en-US" dirty="0"/>
          </a:p>
          <a:p>
            <a:pPr>
              <a:buClr>
                <a:srgbClr val="00B398"/>
              </a:buClr>
              <a:buFont typeface="Arial" panose="020B0604020202020204" pitchFamily="34" charset="0"/>
              <a:buChar char="•"/>
            </a:pPr>
            <a:r>
              <a:rPr lang="en-US" dirty="0"/>
              <a:t>Understand the main physical processes of water and energy cycles and how they interrelate to each others and to drought events. </a:t>
            </a:r>
          </a:p>
          <a:p>
            <a:pPr>
              <a:buClr>
                <a:srgbClr val="00B398"/>
              </a:buClr>
              <a:buFont typeface="Arial" panose="020B0604020202020204" pitchFamily="34" charset="0"/>
              <a:buChar char="•"/>
            </a:pPr>
            <a:endParaRPr lang="en-US" dirty="0"/>
          </a:p>
          <a:p>
            <a:pPr>
              <a:buClr>
                <a:srgbClr val="00B398"/>
              </a:buClr>
              <a:buFont typeface="Arial" panose="020B0604020202020204" pitchFamily="34" charset="0"/>
              <a:buChar char="•"/>
            </a:pPr>
            <a:r>
              <a:rPr lang="en-US" dirty="0"/>
              <a:t>Understand soil moisture quantification, processes and monitoring techniques. </a:t>
            </a:r>
          </a:p>
          <a:p>
            <a:pPr>
              <a:buClr>
                <a:srgbClr val="00B398"/>
              </a:buClr>
              <a:buFont typeface="Arial" panose="020B0604020202020204" pitchFamily="34" charset="0"/>
              <a:buChar char="•"/>
            </a:pPr>
            <a:endParaRPr lang="en-US" dirty="0"/>
          </a:p>
          <a:p>
            <a:pPr>
              <a:buClr>
                <a:srgbClr val="00B398"/>
              </a:buClr>
              <a:buFont typeface="Arial" panose="020B0604020202020204" pitchFamily="34" charset="0"/>
              <a:buChar char="•"/>
            </a:pPr>
            <a:r>
              <a:rPr lang="en-GB" dirty="0"/>
              <a:t>Visualise soil moisture </a:t>
            </a:r>
          </a:p>
          <a:p>
            <a:pPr>
              <a:buClr>
                <a:srgbClr val="00B398"/>
              </a:buClr>
              <a:buFont typeface="Arial" panose="020B0604020202020204" pitchFamily="34" charset="0"/>
              <a:buChar char="•"/>
            </a:pPr>
            <a:r>
              <a:rPr lang="en-GB" dirty="0"/>
              <a:t>Prepare you to use climate data records of soil moisture </a:t>
            </a:r>
            <a:r>
              <a:rPr lang="en-US" dirty="0"/>
              <a:t>to monitor agriculture drought. </a:t>
            </a:r>
          </a:p>
          <a:p>
            <a:endParaRPr lang="en-GB" dirty="0"/>
          </a:p>
        </p:txBody>
      </p:sp>
    </p:spTree>
    <p:extLst>
      <p:ext uri="{BB962C8B-B14F-4D97-AF65-F5344CB8AC3E}">
        <p14:creationId xmlns:p14="http://schemas.microsoft.com/office/powerpoint/2010/main" val="3237997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Drought monitoring: indicator &amp; indices</a:t>
            </a:r>
            <a:endParaRPr lang="en-GB" dirty="0"/>
          </a:p>
        </p:txBody>
      </p:sp>
      <p:sp>
        <p:nvSpPr>
          <p:cNvPr id="3" name="Content Placeholder 2"/>
          <p:cNvSpPr>
            <a:spLocks noGrp="1"/>
          </p:cNvSpPr>
          <p:nvPr>
            <p:ph idx="1"/>
          </p:nvPr>
        </p:nvSpPr>
        <p:spPr/>
        <p:txBody>
          <a:bodyPr/>
          <a:lstStyle/>
          <a:p>
            <a:r>
              <a:rPr lang="en-GB" dirty="0"/>
              <a:t>World Meteorological Organization (2016): Handbook of Drought Indicators and Indices.</a:t>
            </a:r>
          </a:p>
          <a:p>
            <a:r>
              <a:rPr lang="en-GB" dirty="0"/>
              <a:t>A total 50 indices &amp; indicators are recognised:</a:t>
            </a:r>
          </a:p>
          <a:p>
            <a:pPr marL="380990" indent="-380990">
              <a:buFont typeface="Arial" panose="020B0604020202020204" pitchFamily="34" charset="0"/>
              <a:buChar char="•"/>
            </a:pPr>
            <a:r>
              <a:rPr lang="en-GB" dirty="0"/>
              <a:t>23 meteorological </a:t>
            </a:r>
          </a:p>
          <a:p>
            <a:pPr marL="380990" indent="-380990">
              <a:buFont typeface="Arial" panose="020B0604020202020204" pitchFamily="34" charset="0"/>
              <a:buChar char="•"/>
            </a:pPr>
            <a:r>
              <a:rPr lang="en-GB" dirty="0"/>
              <a:t>4 soil moisture</a:t>
            </a:r>
          </a:p>
          <a:p>
            <a:pPr marL="380990" indent="-380990">
              <a:buFont typeface="Arial" panose="020B0604020202020204" pitchFamily="34" charset="0"/>
              <a:buChar char="•"/>
            </a:pPr>
            <a:r>
              <a:rPr lang="en-GB" dirty="0"/>
              <a:t>8 hydrological</a:t>
            </a:r>
          </a:p>
          <a:p>
            <a:pPr marL="380990" indent="-380990">
              <a:buFont typeface="Arial" panose="020B0604020202020204" pitchFamily="34" charset="0"/>
              <a:buChar char="•"/>
            </a:pPr>
            <a:r>
              <a:rPr lang="en-GB" dirty="0"/>
              <a:t>10 remote sensing</a:t>
            </a:r>
          </a:p>
          <a:p>
            <a:pPr marL="380990" indent="-380990">
              <a:buFont typeface="Arial" panose="020B0604020202020204" pitchFamily="34" charset="0"/>
              <a:buChar char="•"/>
            </a:pPr>
            <a:r>
              <a:rPr lang="en-GB" dirty="0"/>
              <a:t>5 composite or modelled</a:t>
            </a:r>
          </a:p>
          <a:p>
            <a:endParaRPr lang="en-GB" dirty="0"/>
          </a:p>
          <a:p>
            <a:r>
              <a:rPr lang="en-GB" dirty="0"/>
              <a:t> </a:t>
            </a:r>
          </a:p>
        </p:txBody>
      </p:sp>
      <p:pic>
        <p:nvPicPr>
          <p:cNvPr id="4" name="Picture 3"/>
          <p:cNvPicPr>
            <a:picLocks noChangeAspect="1"/>
          </p:cNvPicPr>
          <p:nvPr/>
        </p:nvPicPr>
        <p:blipFill>
          <a:blip r:embed="rId2"/>
          <a:stretch>
            <a:fillRect/>
          </a:stretch>
        </p:blipFill>
        <p:spPr>
          <a:xfrm>
            <a:off x="7422408" y="1729001"/>
            <a:ext cx="3251200" cy="4534417"/>
          </a:xfrm>
          <a:prstGeom prst="rect">
            <a:avLst/>
          </a:prstGeom>
        </p:spPr>
      </p:pic>
      <p:sp>
        <p:nvSpPr>
          <p:cNvPr id="5" name="Rectangle 4"/>
          <p:cNvSpPr/>
          <p:nvPr/>
        </p:nvSpPr>
        <p:spPr>
          <a:xfrm>
            <a:off x="1101598" y="5492685"/>
            <a:ext cx="6098116" cy="543867"/>
          </a:xfrm>
          <a:prstGeom prst="rect">
            <a:avLst/>
          </a:prstGeom>
        </p:spPr>
        <p:txBody>
          <a:bodyPr wrap="square">
            <a:spAutoFit/>
          </a:bodyPr>
          <a:lstStyle/>
          <a:p>
            <a:r>
              <a:rPr lang="nl-NL" sz="1467" dirty="0">
                <a:solidFill>
                  <a:srgbClr val="000000"/>
                </a:solidFill>
                <a:latin typeface="Arial" panose="020B0604020202020204" pitchFamily="34" charset="0"/>
                <a:cs typeface="Arial" panose="020B0604020202020204" pitchFamily="34" charset="0"/>
                <a:hlinkClick r:id="rId3"/>
              </a:rPr>
              <a:t>https://www.droughtmanagement.info/find/guidelines-tools/handbook-drought-indicators-and-indices/</a:t>
            </a:r>
            <a:r>
              <a:rPr lang="nl-NL" sz="1467" dirty="0">
                <a:solidFill>
                  <a:srgbClr val="0000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7220900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 </a:t>
            </a:r>
            <a:endParaRPr lang="en-GB" dirty="0"/>
          </a:p>
        </p:txBody>
      </p:sp>
      <p:sp>
        <p:nvSpPr>
          <p:cNvPr id="3" name="Content Placeholder 2"/>
          <p:cNvSpPr>
            <a:spLocks noGrp="1"/>
          </p:cNvSpPr>
          <p:nvPr>
            <p:ph idx="1"/>
          </p:nvPr>
        </p:nvSpPr>
        <p:spPr/>
        <p:txBody>
          <a:bodyPr/>
          <a:lstStyle/>
          <a:p>
            <a:pPr>
              <a:buFont typeface="Arial" panose="020B0604020202020204" pitchFamily="34" charset="0"/>
              <a:buChar char="•"/>
            </a:pPr>
            <a:r>
              <a:rPr lang="en-GB" dirty="0"/>
              <a:t>Drought is the problem of a long term exceedance of the demand of water in comparison to its supply.</a:t>
            </a:r>
          </a:p>
          <a:p>
            <a:pPr>
              <a:buFont typeface="Arial" panose="020B0604020202020204" pitchFamily="34" charset="0"/>
              <a:buChar char="•"/>
            </a:pPr>
            <a:r>
              <a:rPr lang="en-GB" dirty="0"/>
              <a:t>Rainfall and Evapotranspiration represent important parts of the supply and demand aspects of water from meteorological, agricultural and hydrological perspectives.</a:t>
            </a:r>
          </a:p>
          <a:p>
            <a:pPr>
              <a:buFont typeface="Arial" panose="020B0604020202020204" pitchFamily="34" charset="0"/>
              <a:buChar char="•"/>
            </a:pPr>
            <a:r>
              <a:rPr lang="en-GB" dirty="0"/>
              <a:t>Soil moisture and its availability are important indicators determining the severity drought stress.</a:t>
            </a:r>
          </a:p>
          <a:p>
            <a:pPr>
              <a:buFont typeface="Arial" panose="020B0604020202020204" pitchFamily="34" charset="0"/>
              <a:buChar char="•"/>
            </a:pPr>
            <a:r>
              <a:rPr lang="en-GB" dirty="0"/>
              <a:t>Various drought monitoring initiatives are ongoing and its products are readily available.</a:t>
            </a:r>
          </a:p>
          <a:p>
            <a:endParaRPr lang="en-GB" dirty="0"/>
          </a:p>
        </p:txBody>
      </p:sp>
    </p:spTree>
    <p:extLst>
      <p:ext uri="{BB962C8B-B14F-4D97-AF65-F5344CB8AC3E}">
        <p14:creationId xmlns:p14="http://schemas.microsoft.com/office/powerpoint/2010/main" val="39449860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Further reading</a:t>
            </a:r>
            <a:endParaRPr lang="en-GB" dirty="0"/>
          </a:p>
        </p:txBody>
      </p:sp>
      <p:sp>
        <p:nvSpPr>
          <p:cNvPr id="3" name="Content Placeholder 2"/>
          <p:cNvSpPr>
            <a:spLocks noGrp="1"/>
          </p:cNvSpPr>
          <p:nvPr>
            <p:ph idx="1"/>
          </p:nvPr>
        </p:nvSpPr>
        <p:spPr/>
        <p:txBody>
          <a:bodyPr/>
          <a:lstStyle/>
          <a:p>
            <a:pPr>
              <a:buFont typeface="Arial" panose="020B0604020202020204" pitchFamily="34" charset="0"/>
              <a:buChar char="•"/>
            </a:pPr>
            <a:r>
              <a:rPr lang="en-GB" sz="1867" dirty="0"/>
              <a:t>World Meteorological Organization (</a:t>
            </a:r>
            <a:r>
              <a:rPr lang="en-GB" sz="1867" dirty="0" err="1"/>
              <a:t>WMO</a:t>
            </a:r>
            <a:r>
              <a:rPr lang="en-GB" sz="1867" dirty="0"/>
              <a:t>) and Global Water Partnership (</a:t>
            </a:r>
            <a:r>
              <a:rPr lang="en-GB" sz="1867" dirty="0" err="1"/>
              <a:t>GWP</a:t>
            </a:r>
            <a:r>
              <a:rPr lang="en-GB" sz="1867" dirty="0"/>
              <a:t>), 2016: Handbook of Drought Indicators and Indices (M. Svoboda and B.A. Fuchs). Integrated Drought Management Programme (</a:t>
            </a:r>
            <a:r>
              <a:rPr lang="en-GB" sz="1867" dirty="0" err="1"/>
              <a:t>IDMP</a:t>
            </a:r>
            <a:r>
              <a:rPr lang="en-GB" sz="1867" dirty="0"/>
              <a:t>), Integrated Drought Management Tools and Guidelines Series 2. Geneva. https://www.drought.gov/drought/sites/drought.gov.drought/files/GWP_Handbook_of_Drought_Indicators_and_Indices_2016.pdf </a:t>
            </a:r>
          </a:p>
          <a:p>
            <a:pPr>
              <a:buFont typeface="Arial" panose="020B0604020202020204" pitchFamily="34" charset="0"/>
              <a:buChar char="•"/>
            </a:pPr>
            <a:r>
              <a:rPr lang="en-GB" sz="1867" dirty="0" err="1"/>
              <a:t>Guttman</a:t>
            </a:r>
            <a:r>
              <a:rPr lang="en-GB" sz="1867" dirty="0"/>
              <a:t>, N. B., 1999: Accepting the Standardized Precipitation Index: A calculation algorithm. J. Amer. Water </a:t>
            </a:r>
            <a:r>
              <a:rPr lang="en-GB" sz="1867" dirty="0" err="1"/>
              <a:t>Resour</a:t>
            </a:r>
            <a:r>
              <a:rPr lang="en-GB" sz="1867" dirty="0"/>
              <a:t>. Assoc.., 35(2), 311-322, https://drought.unl.edu/archive/Documents/NDMC/Workshops/136/Ref/SPI_Guttman.pdf. </a:t>
            </a:r>
          </a:p>
          <a:p>
            <a:pPr>
              <a:buFont typeface="Arial" panose="020B0604020202020204" pitchFamily="34" charset="0"/>
              <a:buChar char="•"/>
            </a:pPr>
            <a:r>
              <a:rPr lang="en-GB" sz="1867" dirty="0" err="1"/>
              <a:t>Seneviratne</a:t>
            </a:r>
            <a:r>
              <a:rPr lang="en-GB" sz="1867" dirty="0"/>
              <a:t>, </a:t>
            </a:r>
            <a:r>
              <a:rPr lang="en-GB" sz="1867" dirty="0" err="1"/>
              <a:t>S.I</a:t>
            </a:r>
            <a:r>
              <a:rPr lang="en-GB" sz="1867" dirty="0"/>
              <a:t>., </a:t>
            </a:r>
            <a:r>
              <a:rPr lang="en-GB" sz="1867" dirty="0" err="1"/>
              <a:t>Corti</a:t>
            </a:r>
            <a:r>
              <a:rPr lang="en-GB" sz="1867" dirty="0"/>
              <a:t>, T., Davin, E.L., </a:t>
            </a:r>
            <a:r>
              <a:rPr lang="en-GB" sz="1867" dirty="0" err="1"/>
              <a:t>Hirschi</a:t>
            </a:r>
            <a:r>
              <a:rPr lang="en-GB" sz="1867" dirty="0"/>
              <a:t>, M., Jaeger, </a:t>
            </a:r>
            <a:r>
              <a:rPr lang="en-GB" sz="1867" dirty="0" err="1"/>
              <a:t>E.B</a:t>
            </a:r>
            <a:r>
              <a:rPr lang="en-GB" sz="1867" dirty="0"/>
              <a:t>., </a:t>
            </a:r>
            <a:r>
              <a:rPr lang="en-GB" sz="1867" dirty="0" err="1"/>
              <a:t>Lehner</a:t>
            </a:r>
            <a:r>
              <a:rPr lang="en-GB" sz="1867" dirty="0"/>
              <a:t>, I., </a:t>
            </a:r>
            <a:r>
              <a:rPr lang="en-GB" sz="1867" dirty="0" err="1"/>
              <a:t>Orlowsky</a:t>
            </a:r>
            <a:r>
              <a:rPr lang="en-GB" sz="1867" dirty="0"/>
              <a:t>, B., </a:t>
            </a:r>
            <a:r>
              <a:rPr lang="en-GB" sz="1867" dirty="0" err="1"/>
              <a:t>Teuling</a:t>
            </a:r>
            <a:r>
              <a:rPr lang="en-GB" sz="1867" dirty="0"/>
              <a:t>, </a:t>
            </a:r>
            <a:r>
              <a:rPr lang="en-GB" sz="1867" dirty="0" err="1"/>
              <a:t>A.J</a:t>
            </a:r>
            <a:r>
              <a:rPr lang="en-GB" sz="1867" dirty="0"/>
              <a:t>., 2010: Investigating soil moisture–climate interactions in a changing climate. Earth-Science Reviews 99 (2010) 125–161. https://www.sciencedirect.com/science/article/pii/S0012825210000139.</a:t>
            </a:r>
          </a:p>
          <a:p>
            <a:pPr>
              <a:buFont typeface="Arial" panose="020B0604020202020204" pitchFamily="34" charset="0"/>
              <a:buChar char="•"/>
            </a:pPr>
            <a:r>
              <a:rPr lang="en-GB" sz="1867" dirty="0" err="1"/>
              <a:t>Wilhite</a:t>
            </a:r>
            <a:r>
              <a:rPr lang="en-GB" sz="1867" dirty="0"/>
              <a:t>, D.A., and </a:t>
            </a:r>
            <a:r>
              <a:rPr lang="en-GB" sz="1867" dirty="0" err="1"/>
              <a:t>Glantz</a:t>
            </a:r>
            <a:r>
              <a:rPr lang="en-GB" sz="1867" dirty="0"/>
              <a:t>, </a:t>
            </a:r>
            <a:r>
              <a:rPr lang="en-GB" sz="1867" dirty="0" err="1"/>
              <a:t>M.H</a:t>
            </a:r>
            <a:r>
              <a:rPr lang="en-GB" sz="1867" dirty="0"/>
              <a:t>., 1985: Understanding the  drought phenomenon: The role definitions, Water International, 10(3), 111-120, </a:t>
            </a:r>
            <a:r>
              <a:rPr lang="en-GB" sz="1867" dirty="0" err="1"/>
              <a:t>doi</a:t>
            </a:r>
            <a:r>
              <a:rPr lang="en-GB" sz="1867" dirty="0"/>
              <a:t>: 10.1080/02508068508686328. https://www.researchgate.net/publication/240371212_Understanding_the_Drought_Phenomenon_The_Role_of_Definitions </a:t>
            </a:r>
          </a:p>
          <a:p>
            <a:endParaRPr lang="en-GB" sz="1867" dirty="0"/>
          </a:p>
        </p:txBody>
      </p:sp>
    </p:spTree>
    <p:extLst>
      <p:ext uri="{BB962C8B-B14F-4D97-AF65-F5344CB8AC3E}">
        <p14:creationId xmlns:p14="http://schemas.microsoft.com/office/powerpoint/2010/main" val="17929106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assignment </a:t>
            </a:r>
            <a:endParaRPr lang="en-GB" dirty="0"/>
          </a:p>
        </p:txBody>
      </p:sp>
      <p:sp>
        <p:nvSpPr>
          <p:cNvPr id="3" name="Content Placeholder 2"/>
          <p:cNvSpPr>
            <a:spLocks noGrp="1"/>
          </p:cNvSpPr>
          <p:nvPr>
            <p:ph idx="1"/>
          </p:nvPr>
        </p:nvSpPr>
        <p:spPr/>
        <p:txBody>
          <a:bodyPr/>
          <a:lstStyle/>
          <a:p>
            <a:r>
              <a:rPr lang="en-GB" dirty="0"/>
              <a:t>From the references in the Further readings slide,</a:t>
            </a:r>
          </a:p>
          <a:p>
            <a:endParaRPr lang="en-GB" dirty="0"/>
          </a:p>
          <a:p>
            <a:r>
              <a:rPr lang="en-GB" dirty="0"/>
              <a:t>1. Write an analytical summary on remote sensing and s</a:t>
            </a:r>
            <a:r>
              <a:rPr lang="en-US" dirty="0"/>
              <a:t>oil moisture indices and discuss how can we establish a remotes sensing index that solely uses soil moisture, and</a:t>
            </a:r>
          </a:p>
          <a:p>
            <a:endParaRPr lang="en-US" dirty="0"/>
          </a:p>
          <a:p>
            <a:pPr indent="0"/>
            <a:r>
              <a:rPr lang="en-US" dirty="0"/>
              <a:t>2. Present your summary in an assay with no more than 2000 words. </a:t>
            </a:r>
            <a:endParaRPr lang="en-GB" dirty="0"/>
          </a:p>
          <a:p>
            <a:endParaRPr lang="en-GB" dirty="0"/>
          </a:p>
        </p:txBody>
      </p:sp>
    </p:spTree>
    <p:extLst>
      <p:ext uri="{BB962C8B-B14F-4D97-AF65-F5344CB8AC3E}">
        <p14:creationId xmlns:p14="http://schemas.microsoft.com/office/powerpoint/2010/main" val="38187992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endParaRPr lang="en-GB" dirty="0"/>
          </a:p>
        </p:txBody>
      </p:sp>
      <p:sp>
        <p:nvSpPr>
          <p:cNvPr id="3" name="Content Placeholder 2"/>
          <p:cNvSpPr>
            <a:spLocks noGrp="1"/>
          </p:cNvSpPr>
          <p:nvPr>
            <p:ph idx="1"/>
          </p:nvPr>
        </p:nvSpPr>
        <p:spPr/>
        <p:txBody>
          <a:bodyPr/>
          <a:lstStyle/>
          <a:p>
            <a:r>
              <a:rPr lang="en-GB" dirty="0" err="1"/>
              <a:t>Makkink</a:t>
            </a:r>
            <a:r>
              <a:rPr lang="en-GB" dirty="0"/>
              <a:t>, G.F., 1957: </a:t>
            </a:r>
            <a:r>
              <a:rPr lang="en-GB" dirty="0" err="1"/>
              <a:t>Tersting</a:t>
            </a:r>
            <a:r>
              <a:rPr lang="en-GB" dirty="0"/>
              <a:t> the Penman formula, by means of lysimeters, Journal of the Institution of Water Engineers, 11, 277-288.</a:t>
            </a:r>
          </a:p>
          <a:p>
            <a:endParaRPr lang="en-GB" dirty="0"/>
          </a:p>
          <a:p>
            <a:r>
              <a:rPr lang="en-GB" dirty="0"/>
              <a:t>Penman, H.L., 1948: Natural evaporation from open water, bare soil and grass, Proceeding of the Royal Society: Series A, 193, 120-145.</a:t>
            </a:r>
          </a:p>
          <a:p>
            <a:endParaRPr lang="en-GB" dirty="0"/>
          </a:p>
          <a:p>
            <a:r>
              <a:rPr lang="en-GB" dirty="0"/>
              <a:t>Priestley, </a:t>
            </a:r>
            <a:r>
              <a:rPr lang="en-GB" dirty="0" err="1"/>
              <a:t>C.H.B</a:t>
            </a:r>
            <a:r>
              <a:rPr lang="en-GB" dirty="0"/>
              <a:t>., and Taylor, R.J., 1972: On the assessment of the surfaces heat flux and evaporation using large scale parameter, Monthly Weather Review, 100, 81-92.</a:t>
            </a:r>
          </a:p>
          <a:p>
            <a:endParaRPr lang="en-GB" dirty="0"/>
          </a:p>
        </p:txBody>
      </p:sp>
    </p:spTree>
    <p:extLst>
      <p:ext uri="{BB962C8B-B14F-4D97-AF65-F5344CB8AC3E}">
        <p14:creationId xmlns:p14="http://schemas.microsoft.com/office/powerpoint/2010/main" val="37982688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explanation</a:t>
            </a:r>
            <a:endParaRPr lang="en-GB" dirty="0"/>
          </a:p>
        </p:txBody>
      </p:sp>
      <p:sp>
        <p:nvSpPr>
          <p:cNvPr id="3" name="Content Placeholder 2"/>
          <p:cNvSpPr>
            <a:spLocks noGrp="1"/>
          </p:cNvSpPr>
          <p:nvPr>
            <p:ph idx="1"/>
          </p:nvPr>
        </p:nvSpPr>
        <p:spPr/>
        <p:txBody>
          <a:bodyPr/>
          <a:lstStyle/>
          <a:p>
            <a:r>
              <a:rPr lang="en-GB" dirty="0"/>
              <a:t>Water content and redistribution are a function of soil pore space and pore-size distribution, which are governed by texture and structure.</a:t>
            </a:r>
          </a:p>
          <a:p>
            <a:r>
              <a:rPr lang="en-GB" dirty="0"/>
              <a:t>Soil with large total water holding capacity (largest pore space ) does not describe how much water is available to plants, or how freely water drains in soil.</a:t>
            </a:r>
          </a:p>
          <a:p>
            <a:r>
              <a:rPr lang="en-GB" dirty="0"/>
              <a:t>These processes are governed by potential energy. Water is stored and redistributed within soil in response to differences in potential energy.</a:t>
            </a:r>
          </a:p>
          <a:p>
            <a:r>
              <a:rPr lang="en-GB" dirty="0"/>
              <a:t> Potential energy is the amount of force needed to move a mass m a distance s:   ΔΨ=−𝐹/𝑚 ΔS , amount of work per mass.</a:t>
            </a:r>
          </a:p>
          <a:p>
            <a:endParaRPr lang="en-GB" dirty="0"/>
          </a:p>
        </p:txBody>
      </p:sp>
      <p:pic>
        <p:nvPicPr>
          <p:cNvPr id="14" name="Picture 13"/>
          <p:cNvPicPr>
            <a:picLocks noChangeAspect="1"/>
          </p:cNvPicPr>
          <p:nvPr/>
        </p:nvPicPr>
        <p:blipFill>
          <a:blip r:embed="rId2"/>
          <a:stretch>
            <a:fillRect/>
          </a:stretch>
        </p:blipFill>
        <p:spPr>
          <a:xfrm>
            <a:off x="6062400" y="3983955"/>
            <a:ext cx="5543776" cy="1641999"/>
          </a:xfrm>
          <a:prstGeom prst="rect">
            <a:avLst/>
          </a:prstGeom>
        </p:spPr>
      </p:pic>
    </p:spTree>
    <p:extLst>
      <p:ext uri="{BB962C8B-B14F-4D97-AF65-F5344CB8AC3E}">
        <p14:creationId xmlns:p14="http://schemas.microsoft.com/office/powerpoint/2010/main" val="27565430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Water Soil Dynamics </a:t>
            </a:r>
          </a:p>
        </p:txBody>
      </p:sp>
      <p:sp>
        <p:nvSpPr>
          <p:cNvPr id="3" name="Content Placeholder 2"/>
          <p:cNvSpPr>
            <a:spLocks noGrp="1"/>
          </p:cNvSpPr>
          <p:nvPr>
            <p:ph idx="1"/>
          </p:nvPr>
        </p:nvSpPr>
        <p:spPr>
          <a:xfrm>
            <a:off x="230400" y="969600"/>
            <a:ext cx="7485395" cy="5097600"/>
          </a:xfrm>
        </p:spPr>
        <p:txBody>
          <a:bodyPr/>
          <a:lstStyle/>
          <a:p>
            <a:r>
              <a:rPr lang="en-GB" dirty="0"/>
              <a:t>Forces acting on soil water (in the </a:t>
            </a:r>
            <a:r>
              <a:rPr lang="en-GB" dirty="0" err="1"/>
              <a:t>vadose</a:t>
            </a:r>
            <a:r>
              <a:rPr lang="en-GB" dirty="0"/>
              <a:t> zone) are:</a:t>
            </a:r>
          </a:p>
          <a:p>
            <a:pPr>
              <a:buFont typeface="Arial" panose="020B0604020202020204" pitchFamily="34" charset="0"/>
              <a:buChar char="•"/>
            </a:pPr>
            <a:r>
              <a:rPr lang="en-GB" dirty="0"/>
              <a:t>Capillary forces</a:t>
            </a:r>
          </a:p>
          <a:p>
            <a:pPr>
              <a:buFont typeface="Arial" panose="020B0604020202020204" pitchFamily="34" charset="0"/>
              <a:buChar char="•"/>
            </a:pPr>
            <a:r>
              <a:rPr lang="en-GB" dirty="0"/>
              <a:t>Adsorptive forces (adhesion of water to solid soil surfaces)</a:t>
            </a:r>
          </a:p>
          <a:p>
            <a:pPr>
              <a:buFont typeface="Arial" panose="020B0604020202020204" pitchFamily="34" charset="0"/>
              <a:buChar char="•"/>
            </a:pPr>
            <a:r>
              <a:rPr lang="en-GB" dirty="0"/>
              <a:t>Gravitational forces </a:t>
            </a:r>
          </a:p>
          <a:p>
            <a:pPr>
              <a:buFont typeface="Arial" panose="020B0604020202020204" pitchFamily="34" charset="0"/>
              <a:buChar char="•"/>
            </a:pPr>
            <a:r>
              <a:rPr lang="en-GB" dirty="0"/>
              <a:t>Drag or shear forces (at soil surface-water interface)</a:t>
            </a:r>
          </a:p>
          <a:p>
            <a:endParaRPr lang="en-GB" dirty="0"/>
          </a:p>
        </p:txBody>
      </p:sp>
      <p:pic>
        <p:nvPicPr>
          <p:cNvPr id="4" name="Picture 3"/>
          <p:cNvPicPr>
            <a:picLocks noChangeAspect="1"/>
          </p:cNvPicPr>
          <p:nvPr/>
        </p:nvPicPr>
        <p:blipFill>
          <a:blip r:embed="rId2"/>
          <a:stretch>
            <a:fillRect/>
          </a:stretch>
        </p:blipFill>
        <p:spPr>
          <a:xfrm>
            <a:off x="8369535" y="2107475"/>
            <a:ext cx="3015631" cy="2876448"/>
          </a:xfrm>
          <a:prstGeom prst="rect">
            <a:avLst/>
          </a:prstGeom>
        </p:spPr>
      </p:pic>
    </p:spTree>
    <p:extLst>
      <p:ext uri="{BB962C8B-B14F-4D97-AF65-F5344CB8AC3E}">
        <p14:creationId xmlns:p14="http://schemas.microsoft.com/office/powerpoint/2010/main" val="20630057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Retention Curve</a:t>
            </a:r>
          </a:p>
        </p:txBody>
      </p:sp>
      <p:sp>
        <p:nvSpPr>
          <p:cNvPr id="3" name="Content Placeholder 2"/>
          <p:cNvSpPr>
            <a:spLocks noGrp="1"/>
          </p:cNvSpPr>
          <p:nvPr>
            <p:ph idx="1"/>
          </p:nvPr>
        </p:nvSpPr>
        <p:spPr>
          <a:xfrm>
            <a:off x="482949" y="1839804"/>
            <a:ext cx="4237097" cy="3497897"/>
          </a:xfrm>
        </p:spPr>
        <p:txBody>
          <a:bodyPr/>
          <a:lstStyle/>
          <a:p>
            <a:r>
              <a:rPr lang="en-GB" dirty="0"/>
              <a:t>Physically the retention curve describe how strong water is bound to the soil matrix. In other words the retention curve characterises capacity of the soil to hold water within its matrix. </a:t>
            </a:r>
          </a:p>
          <a:p>
            <a:endParaRPr lang="en-GB" dirty="0"/>
          </a:p>
        </p:txBody>
      </p:sp>
      <p:pic>
        <p:nvPicPr>
          <p:cNvPr id="24" name="Picture 23"/>
          <p:cNvPicPr>
            <a:picLocks noChangeAspect="1"/>
          </p:cNvPicPr>
          <p:nvPr/>
        </p:nvPicPr>
        <p:blipFill>
          <a:blip r:embed="rId2"/>
          <a:stretch>
            <a:fillRect/>
          </a:stretch>
        </p:blipFill>
        <p:spPr>
          <a:xfrm>
            <a:off x="4946468" y="1537026"/>
            <a:ext cx="6814557" cy="4103455"/>
          </a:xfrm>
          <a:prstGeom prst="rect">
            <a:avLst/>
          </a:prstGeom>
        </p:spPr>
      </p:pic>
    </p:spTree>
    <p:extLst>
      <p:ext uri="{BB962C8B-B14F-4D97-AF65-F5344CB8AC3E}">
        <p14:creationId xmlns:p14="http://schemas.microsoft.com/office/powerpoint/2010/main" val="15365309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AB131E-539A-1348-BD90-7664C138A4D5}"/>
              </a:ext>
            </a:extLst>
          </p:cNvPr>
          <p:cNvSpPr>
            <a:spLocks noGrp="1"/>
          </p:cNvSpPr>
          <p:nvPr>
            <p:ph type="body" idx="14"/>
          </p:nvPr>
        </p:nvSpPr>
        <p:spPr/>
        <p:txBody>
          <a:bodyPr>
            <a:normAutofit/>
          </a:bodyPr>
          <a:lstStyle/>
          <a:p>
            <a:r>
              <a:rPr lang="en-GB" sz="1800" dirty="0"/>
              <a:t>ESA COMMUNICATION</a:t>
            </a:r>
          </a:p>
        </p:txBody>
      </p:sp>
      <p:sp>
        <p:nvSpPr>
          <p:cNvPr id="3" name="Text Placeholder 2">
            <a:extLst>
              <a:ext uri="{FF2B5EF4-FFF2-40B4-BE49-F238E27FC236}">
                <a16:creationId xmlns:a16="http://schemas.microsoft.com/office/drawing/2014/main" id="{BA063762-228B-DE45-907E-A1AA98817DB7}"/>
              </a:ext>
            </a:extLst>
          </p:cNvPr>
          <p:cNvSpPr>
            <a:spLocks noGrp="1"/>
          </p:cNvSpPr>
          <p:nvPr>
            <p:ph type="body" idx="15"/>
          </p:nvPr>
        </p:nvSpPr>
        <p:spPr/>
        <p:txBody>
          <a:bodyPr/>
          <a:lstStyle/>
          <a:p>
            <a:r>
              <a:rPr lang="en-GB"/>
              <a:t>corporatebranding@esa.int</a:t>
            </a:r>
          </a:p>
        </p:txBody>
      </p:sp>
    </p:spTree>
    <p:extLst>
      <p:ext uri="{BB962C8B-B14F-4D97-AF65-F5344CB8AC3E}">
        <p14:creationId xmlns:p14="http://schemas.microsoft.com/office/powerpoint/2010/main" val="173624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drought?</a:t>
            </a:r>
            <a:endParaRPr lang="en-GB" dirty="0"/>
          </a:p>
        </p:txBody>
      </p:sp>
      <p:sp>
        <p:nvSpPr>
          <p:cNvPr id="3" name="Content Placeholder 2"/>
          <p:cNvSpPr>
            <a:spLocks noGrp="1"/>
          </p:cNvSpPr>
          <p:nvPr>
            <p:ph idx="1"/>
          </p:nvPr>
        </p:nvSpPr>
        <p:spPr/>
        <p:txBody>
          <a:bodyPr/>
          <a:lstStyle/>
          <a:p>
            <a:r>
              <a:rPr lang="en-GB" dirty="0"/>
              <a:t>Meteorological drought </a:t>
            </a:r>
          </a:p>
          <a:p>
            <a:r>
              <a:rPr lang="en-GB" dirty="0"/>
              <a:t>A shortage of water caused by evapotranspiration exceeding rainfall over a prolonged period of time</a:t>
            </a:r>
          </a:p>
          <a:p>
            <a:endParaRPr lang="en-GB"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8571" t="15741" b="35582"/>
          <a:stretch/>
        </p:blipFill>
        <p:spPr>
          <a:xfrm>
            <a:off x="1547751" y="2005249"/>
            <a:ext cx="8331200" cy="4258169"/>
          </a:xfrm>
          <a:prstGeom prst="rect">
            <a:avLst/>
          </a:prstGeom>
        </p:spPr>
      </p:pic>
    </p:spTree>
    <p:extLst>
      <p:ext uri="{BB962C8B-B14F-4D97-AF65-F5344CB8AC3E}">
        <p14:creationId xmlns:p14="http://schemas.microsoft.com/office/powerpoint/2010/main" val="3368177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drought?</a:t>
            </a:r>
            <a:endParaRPr lang="en-GB" dirty="0"/>
          </a:p>
        </p:txBody>
      </p:sp>
      <p:sp>
        <p:nvSpPr>
          <p:cNvPr id="3" name="Content Placeholder 2"/>
          <p:cNvSpPr>
            <a:spLocks noGrp="1"/>
          </p:cNvSpPr>
          <p:nvPr>
            <p:ph idx="1"/>
          </p:nvPr>
        </p:nvSpPr>
        <p:spPr/>
        <p:txBody>
          <a:bodyPr/>
          <a:lstStyle/>
          <a:p>
            <a:r>
              <a:rPr lang="en-GB" dirty="0"/>
              <a:t>Meteorological drought </a:t>
            </a:r>
          </a:p>
          <a:p>
            <a:r>
              <a:rPr lang="en-GB" dirty="0"/>
              <a:t>A shortage of water as a result of more Evapotranspiration than Rainfall over a prolonged period of time</a:t>
            </a:r>
          </a:p>
          <a:p>
            <a:endParaRPr lang="en-GB" dirty="0"/>
          </a:p>
          <a:p>
            <a:r>
              <a:rPr lang="en-GB" dirty="0"/>
              <a:t>Agricultural drought:</a:t>
            </a:r>
          </a:p>
          <a:p>
            <a:r>
              <a:rPr lang="en-GB" dirty="0"/>
              <a:t>A severe shortage of available (soil) water causing damage to crops (and nature)</a:t>
            </a:r>
          </a:p>
          <a:p>
            <a:endParaRPr lang="en-GB"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59" t="70533" r="16667" b="6458"/>
          <a:stretch/>
        </p:blipFill>
        <p:spPr>
          <a:xfrm rot="10800000">
            <a:off x="1" y="3541290"/>
            <a:ext cx="12221028" cy="2525911"/>
          </a:xfrm>
          <a:prstGeom prst="rect">
            <a:avLst/>
          </a:prstGeom>
        </p:spPr>
      </p:pic>
    </p:spTree>
    <p:extLst>
      <p:ext uri="{BB962C8B-B14F-4D97-AF65-F5344CB8AC3E}">
        <p14:creationId xmlns:p14="http://schemas.microsoft.com/office/powerpoint/2010/main" val="889474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drought?</a:t>
            </a:r>
            <a:endParaRPr lang="en-GB" dirty="0"/>
          </a:p>
        </p:txBody>
      </p:sp>
      <p:sp>
        <p:nvSpPr>
          <p:cNvPr id="3" name="Content Placeholder 2"/>
          <p:cNvSpPr>
            <a:spLocks noGrp="1"/>
          </p:cNvSpPr>
          <p:nvPr>
            <p:ph idx="1"/>
          </p:nvPr>
        </p:nvSpPr>
        <p:spPr>
          <a:xfrm>
            <a:off x="230400" y="969600"/>
            <a:ext cx="8339461" cy="5097600"/>
          </a:xfrm>
        </p:spPr>
        <p:txBody>
          <a:bodyPr/>
          <a:lstStyle/>
          <a:p>
            <a:r>
              <a:rPr lang="en-GB" dirty="0"/>
              <a:t>Meteorological drought </a:t>
            </a:r>
          </a:p>
          <a:p>
            <a:r>
              <a:rPr lang="en-GB" dirty="0"/>
              <a:t>A shortage of water as a result of more Evapotranspiration than Rainfall over a prolonged period of time</a:t>
            </a:r>
          </a:p>
          <a:p>
            <a:endParaRPr lang="en-GB" dirty="0"/>
          </a:p>
          <a:p>
            <a:r>
              <a:rPr lang="en-GB" dirty="0"/>
              <a:t>Agricultural drought:</a:t>
            </a:r>
          </a:p>
          <a:p>
            <a:r>
              <a:rPr lang="en-GB" dirty="0"/>
              <a:t>A severe shortage of (soil) water causing damage to agricultural crop (and nature)</a:t>
            </a:r>
          </a:p>
          <a:p>
            <a:endParaRPr lang="en-GB" dirty="0"/>
          </a:p>
          <a:p>
            <a:r>
              <a:rPr lang="en-GB" dirty="0"/>
              <a:t>Hydrological drought:</a:t>
            </a:r>
          </a:p>
          <a:p>
            <a:r>
              <a:rPr lang="en-GB" dirty="0"/>
              <a:t>A shortage of water in catchments leading to a depletion of groundwater tables a reduction in streamflow </a:t>
            </a:r>
          </a:p>
          <a:p>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69862" y="1235033"/>
            <a:ext cx="3418937" cy="4558583"/>
          </a:xfrm>
          <a:prstGeom prst="rect">
            <a:avLst/>
          </a:prstGeom>
        </p:spPr>
      </p:pic>
    </p:spTree>
    <p:extLst>
      <p:ext uri="{BB962C8B-B14F-4D97-AF65-F5344CB8AC3E}">
        <p14:creationId xmlns:p14="http://schemas.microsoft.com/office/powerpoint/2010/main" val="1314535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is Drought?</a:t>
            </a:r>
          </a:p>
        </p:txBody>
      </p:sp>
      <p:sp>
        <p:nvSpPr>
          <p:cNvPr id="3" name="Content Placeholder 2"/>
          <p:cNvSpPr>
            <a:spLocks noGrp="1"/>
          </p:cNvSpPr>
          <p:nvPr>
            <p:ph idx="1"/>
          </p:nvPr>
        </p:nvSpPr>
        <p:spPr>
          <a:xfrm>
            <a:off x="230401" y="1322659"/>
            <a:ext cx="3104983" cy="4744541"/>
          </a:xfrm>
        </p:spPr>
        <p:txBody>
          <a:bodyPr/>
          <a:lstStyle/>
          <a:p>
            <a:r>
              <a:rPr lang="en-GB" dirty="0"/>
              <a:t>Drought may be defined as the lack of water of a certain location in a certain period compared to a climatic average</a:t>
            </a:r>
          </a:p>
          <a:p>
            <a:endParaRPr lang="en-GB" dirty="0"/>
          </a:p>
        </p:txBody>
      </p:sp>
      <p:pic>
        <p:nvPicPr>
          <p:cNvPr id="4" name="Picture 3"/>
          <p:cNvPicPr>
            <a:picLocks noChangeAspect="1"/>
          </p:cNvPicPr>
          <p:nvPr/>
        </p:nvPicPr>
        <p:blipFill>
          <a:blip r:embed="rId2"/>
          <a:stretch>
            <a:fillRect/>
          </a:stretch>
        </p:blipFill>
        <p:spPr>
          <a:xfrm>
            <a:off x="3823062" y="1322660"/>
            <a:ext cx="7863652" cy="4391481"/>
          </a:xfrm>
          <a:prstGeom prst="rect">
            <a:avLst/>
          </a:prstGeom>
        </p:spPr>
      </p:pic>
      <p:sp>
        <p:nvSpPr>
          <p:cNvPr id="5" name="TextBox 4"/>
          <p:cNvSpPr txBox="1"/>
          <p:nvPr/>
        </p:nvSpPr>
        <p:spPr>
          <a:xfrm>
            <a:off x="5942891" y="5365327"/>
            <a:ext cx="3814352" cy="307777"/>
          </a:xfrm>
          <a:prstGeom prst="rect">
            <a:avLst/>
          </a:prstGeom>
          <a:noFill/>
        </p:spPr>
        <p:txBody>
          <a:bodyPr wrap="square" rtlCol="0">
            <a:spAutoFit/>
          </a:bodyPr>
          <a:lstStyle/>
          <a:p>
            <a:r>
              <a:rPr lang="en-US" sz="1400" dirty="0">
                <a:latin typeface="+mn-lt"/>
              </a:rPr>
              <a:t>Adapted from </a:t>
            </a:r>
            <a:r>
              <a:rPr lang="en-US" sz="1400" dirty="0" err="1">
                <a:latin typeface="+mn-lt"/>
              </a:rPr>
              <a:t>Wilhite</a:t>
            </a:r>
            <a:r>
              <a:rPr lang="en-US" sz="1400" dirty="0">
                <a:latin typeface="+mn-lt"/>
              </a:rPr>
              <a:t> &amp; </a:t>
            </a:r>
            <a:r>
              <a:rPr lang="en-US" sz="1400" dirty="0" err="1">
                <a:latin typeface="+mn-lt"/>
              </a:rPr>
              <a:t>Glantz</a:t>
            </a:r>
            <a:r>
              <a:rPr lang="en-US" sz="1400" dirty="0">
                <a:latin typeface="+mn-lt"/>
              </a:rPr>
              <a:t>, 1985  </a:t>
            </a:r>
            <a:endParaRPr lang="en-GB" sz="1400" dirty="0">
              <a:latin typeface="+mn-lt"/>
            </a:endParaRPr>
          </a:p>
        </p:txBody>
      </p:sp>
    </p:spTree>
    <p:extLst>
      <p:ext uri="{BB962C8B-B14F-4D97-AF65-F5344CB8AC3E}">
        <p14:creationId xmlns:p14="http://schemas.microsoft.com/office/powerpoint/2010/main" val="113029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Earth’s Water Balance</a:t>
            </a:r>
          </a:p>
        </p:txBody>
      </p:sp>
      <p:sp>
        <p:nvSpPr>
          <p:cNvPr id="3" name="Content Placeholder 2"/>
          <p:cNvSpPr>
            <a:spLocks noGrp="1"/>
          </p:cNvSpPr>
          <p:nvPr>
            <p:ph idx="1"/>
          </p:nvPr>
        </p:nvSpPr>
        <p:spPr>
          <a:xfrm>
            <a:off x="372905" y="1643955"/>
            <a:ext cx="5153080" cy="3907200"/>
          </a:xfrm>
        </p:spPr>
        <p:txBody>
          <a:bodyPr/>
          <a:lstStyle/>
          <a:p>
            <a:pPr>
              <a:spcBef>
                <a:spcPct val="0"/>
              </a:spcBef>
            </a:pPr>
            <a:r>
              <a:rPr lang="en-GB" sz="2400" kern="1200" dirty="0">
                <a:solidFill>
                  <a:schemeClr val="tx1"/>
                </a:solidFill>
                <a:latin typeface="Cambria Math" panose="02040503050406030204" pitchFamily="18" charset="0"/>
                <a:ea typeface="MS PGothic" charset="-128"/>
              </a:rPr>
              <a:t>𝑑𝑆/𝑑𝑡=𝑃−𝐸−𝑅_𝑠−𝑅_𝑔</a:t>
            </a:r>
          </a:p>
          <a:p>
            <a:endParaRPr lang="en-GB" dirty="0"/>
          </a:p>
          <a:p>
            <a:r>
              <a:rPr lang="en-GB" dirty="0"/>
              <a:t>The change in water storage = Precipitation – Evapotranspiration – Runoff </a:t>
            </a:r>
          </a:p>
          <a:p>
            <a:endParaRPr lang="en-GB" dirty="0"/>
          </a:p>
        </p:txBody>
      </p:sp>
      <p:pic>
        <p:nvPicPr>
          <p:cNvPr id="8" name="Picture 7"/>
          <p:cNvPicPr>
            <a:picLocks noChangeAspect="1"/>
          </p:cNvPicPr>
          <p:nvPr/>
        </p:nvPicPr>
        <p:blipFill>
          <a:blip r:embed="rId2"/>
          <a:stretch>
            <a:fillRect/>
          </a:stretch>
        </p:blipFill>
        <p:spPr>
          <a:xfrm>
            <a:off x="5145976" y="1160971"/>
            <a:ext cx="6788713" cy="5000871"/>
          </a:xfrm>
          <a:prstGeom prst="rect">
            <a:avLst/>
          </a:prstGeom>
        </p:spPr>
      </p:pic>
    </p:spTree>
    <p:extLst>
      <p:ext uri="{BB962C8B-B14F-4D97-AF65-F5344CB8AC3E}">
        <p14:creationId xmlns:p14="http://schemas.microsoft.com/office/powerpoint/2010/main" val="3434186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Earth’s Energy Balance</a:t>
            </a:r>
          </a:p>
        </p:txBody>
      </p:sp>
      <p:sp>
        <p:nvSpPr>
          <p:cNvPr id="5" name="Content Placeholder 4"/>
          <p:cNvSpPr>
            <a:spLocks noGrp="1"/>
          </p:cNvSpPr>
          <p:nvPr>
            <p:ph idx="1"/>
          </p:nvPr>
        </p:nvSpPr>
        <p:spPr>
          <a:xfrm>
            <a:off x="190782" y="1643954"/>
            <a:ext cx="4955193" cy="3264513"/>
          </a:xfrm>
        </p:spPr>
        <p:txBody>
          <a:bodyPr/>
          <a:lstStyle/>
          <a:p>
            <a:r>
              <a:rPr lang="en-GB" dirty="0"/>
              <a:t>change of energy in Soil-Vegetation-Atmosphere system </a:t>
            </a:r>
          </a:p>
          <a:p>
            <a:endParaRPr lang="en-GB" dirty="0"/>
          </a:p>
          <a:p>
            <a:endParaRPr lang="en-GB" dirty="0"/>
          </a:p>
          <a:p>
            <a:endParaRPr lang="en-GB" dirty="0"/>
          </a:p>
          <a:p>
            <a:r>
              <a:rPr lang="en-GB" dirty="0"/>
              <a:t>The change in energy = Net radiation – Latent heat – Sensible heat – Ground heat fluxes</a:t>
            </a:r>
          </a:p>
          <a:p>
            <a:endParaRPr lang="en-GB" dirty="0"/>
          </a:p>
        </p:txBody>
      </p:sp>
      <p:sp>
        <p:nvSpPr>
          <p:cNvPr id="7" name="TextBox 6"/>
          <p:cNvSpPr txBox="1"/>
          <p:nvPr/>
        </p:nvSpPr>
        <p:spPr>
          <a:xfrm>
            <a:off x="0" y="5956657"/>
            <a:ext cx="3130704" cy="379656"/>
          </a:xfrm>
          <a:prstGeom prst="rect">
            <a:avLst/>
          </a:prstGeom>
          <a:noFill/>
        </p:spPr>
        <p:txBody>
          <a:bodyPr wrap="square" rtlCol="0">
            <a:spAutoFit/>
          </a:bodyPr>
          <a:lstStyle/>
          <a:p>
            <a:pPr algn="ctr"/>
            <a:r>
              <a:rPr lang="nl-NL" sz="1867" i="1" dirty="0">
                <a:latin typeface="Arial" panose="020B0604020202020204" pitchFamily="34" charset="0"/>
                <a:cs typeface="Arial" panose="020B0604020202020204" pitchFamily="34" charset="0"/>
              </a:rPr>
              <a:t>Units: energy basis</a:t>
            </a:r>
          </a:p>
        </p:txBody>
      </p:sp>
      <p:pic>
        <p:nvPicPr>
          <p:cNvPr id="9" name="Picture 8"/>
          <p:cNvPicPr>
            <a:picLocks noChangeAspect="1"/>
          </p:cNvPicPr>
          <p:nvPr/>
        </p:nvPicPr>
        <p:blipFill>
          <a:blip r:embed="rId2"/>
          <a:stretch>
            <a:fillRect/>
          </a:stretch>
        </p:blipFill>
        <p:spPr>
          <a:xfrm>
            <a:off x="5147842" y="1118538"/>
            <a:ext cx="7234164" cy="4958033"/>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451982" y="2590978"/>
                <a:ext cx="2818271" cy="6182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𝐶</m:t>
                      </m:r>
                      <m:f>
                        <m:fPr>
                          <m:ctrlPr>
                            <a:rPr lang="en-US" altLang="en-US" sz="1800" i="1" dirty="0">
                              <a:solidFill>
                                <a:srgbClr val="8197A6"/>
                              </a:solidFill>
                              <a:latin typeface="Cambria Math" panose="02040503050406030204" pitchFamily="18" charset="0"/>
                              <a:ea typeface="MS PGothic" pitchFamily="34" charset="-128"/>
                              <a:cs typeface="Arial" panose="020B0604020202020204" pitchFamily="34" charset="0"/>
                            </a:rPr>
                          </m:ctrlPr>
                        </m:fPr>
                        <m:num>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𝑑𝑇</m:t>
                          </m:r>
                        </m:num>
                        <m:den>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𝑑𝑡</m:t>
                          </m:r>
                        </m:den>
                      </m:f>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m:t>
                      </m:r>
                      <m:sSub>
                        <m:sSubPr>
                          <m:ctrlPr>
                            <a:rPr lang="en-US" altLang="en-US" sz="1800" i="1" dirty="0">
                              <a:solidFill>
                                <a:srgbClr val="8197A6"/>
                              </a:solidFill>
                              <a:latin typeface="Cambria Math" panose="02040503050406030204" pitchFamily="18" charset="0"/>
                              <a:ea typeface="MS PGothic" pitchFamily="34" charset="-128"/>
                              <a:cs typeface="Arial" panose="020B0604020202020204" pitchFamily="34" charset="0"/>
                            </a:rPr>
                          </m:ctrlPr>
                        </m:sSubPr>
                        <m:e>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𝑅</m:t>
                          </m:r>
                        </m:e>
                        <m:sub>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𝑛</m:t>
                          </m:r>
                        </m:sub>
                      </m:sSub>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m:t>
                      </m:r>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𝜆</m:t>
                      </m:r>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𝐸</m:t>
                      </m:r>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m:t>
                      </m:r>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𝑆𝐻</m:t>
                      </m:r>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m:t>
                      </m:r>
                      <m:r>
                        <a:rPr lang="en-US" altLang="en-US" sz="1800" dirty="0">
                          <a:solidFill>
                            <a:srgbClr val="8197A6"/>
                          </a:solidFill>
                          <a:latin typeface="Cambria Math" panose="02040503050406030204" pitchFamily="18" charset="0"/>
                          <a:ea typeface="MS PGothic" pitchFamily="34" charset="-128"/>
                          <a:cs typeface="Arial" panose="020B0604020202020204" pitchFamily="34" charset="0"/>
                        </a:rPr>
                        <m:t>𝐺</m:t>
                      </m:r>
                    </m:oMath>
                  </m:oMathPara>
                </a14:m>
                <a:endParaRPr lang="en-US" altLang="en-US" sz="1800" dirty="0">
                  <a:solidFill>
                    <a:srgbClr val="8197A6"/>
                  </a:solidFill>
                  <a:latin typeface="Arial" panose="020B0604020202020204" pitchFamily="34" charset="0"/>
                  <a:ea typeface="MS PGothic" pitchFamily="34" charset="-128"/>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451982" y="2590978"/>
                <a:ext cx="2818271" cy="618246"/>
              </a:xfrm>
              <a:prstGeom prst="rect">
                <a:avLst/>
              </a:prstGeom>
              <a:blipFill>
                <a:blip r:embed="rId3"/>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257709277"/>
      </p:ext>
    </p:extLst>
  </p:cSld>
  <p:clrMapOvr>
    <a:masterClrMapping/>
  </p:clrMapOvr>
</p:sld>
</file>

<file path=ppt/theme/theme1.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2.xml><?xml version="1.0" encoding="utf-8"?>
<a:theme xmlns:a="http://schemas.openxmlformats.org/drawingml/2006/main" name="ESA_Presentation_CLEAR_BG">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0398B8EA2737947995C227484EA02C8" ma:contentTypeVersion="14" ma:contentTypeDescription="Create a new document." ma:contentTypeScope="" ma:versionID="a322d54142e8c9c55e4f1a48798a5468">
  <xsd:schema xmlns:xsd="http://www.w3.org/2001/XMLSchema" xmlns:xs="http://www.w3.org/2001/XMLSchema" xmlns:p="http://schemas.microsoft.com/office/2006/metadata/properties" xmlns:ns2="80b53ead-ac38-442a-b597-5a0e2e0802cd" xmlns:ns3="5ec1cc48-4270-4222-9ed5-54ce9e59d47b" targetNamespace="http://schemas.microsoft.com/office/2006/metadata/properties" ma:root="true" ma:fieldsID="a4c9ceab5c47f11062cb516d83795f2a" ns2:_="" ns3:_="">
    <xsd:import namespace="80b53ead-ac38-442a-b597-5a0e2e0802cd"/>
    <xsd:import namespace="5ec1cc48-4270-4222-9ed5-54ce9e59d47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b53ead-ac38-442a-b597-5a0e2e0802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ec1cc48-4270-4222-9ed5-54ce9e59d47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81FD297-40F5-4576-AF15-9F793D7A8729}">
  <ds:schemaRefs>
    <ds:schemaRef ds:uri="http://schemas.microsoft.com/sharepoint/v3/contenttype/forms"/>
  </ds:schemaRefs>
</ds:datastoreItem>
</file>

<file path=customXml/itemProps2.xml><?xml version="1.0" encoding="utf-8"?>
<ds:datastoreItem xmlns:ds="http://schemas.openxmlformats.org/officeDocument/2006/customXml" ds:itemID="{FAF0BDB8-356E-4959-AD4F-D2541169BF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b53ead-ac38-442a-b597-5a0e2e0802cd"/>
    <ds:schemaRef ds:uri="5ec1cc48-4270-4222-9ed5-54ce9e59d4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E172DDF-DDAF-4229-87A5-CAD72F89A6E5}">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ESA Presentation</Template>
  <TotalTime>0</TotalTime>
  <Words>2308</Words>
  <Application>Microsoft Office PowerPoint</Application>
  <PresentationFormat>Widescreen</PresentationFormat>
  <Paragraphs>238</Paragraphs>
  <Slides>38</Slides>
  <Notes>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38</vt:i4>
      </vt:variant>
    </vt:vector>
  </HeadingPairs>
  <TitlesOfParts>
    <vt:vector size="45" baseType="lpstr">
      <vt:lpstr>Arial</vt:lpstr>
      <vt:lpstr>Calibri</vt:lpstr>
      <vt:lpstr>Cambria Math</vt:lpstr>
      <vt:lpstr>Courier New</vt:lpstr>
      <vt:lpstr>Verdana</vt:lpstr>
      <vt:lpstr>ESA_Presentation_CLEAR</vt:lpstr>
      <vt:lpstr>ESA_Presentation_CLEAR_BG</vt:lpstr>
      <vt:lpstr>DROUGHT MONITORING</vt:lpstr>
      <vt:lpstr>Content</vt:lpstr>
      <vt:lpstr>Learning outcomes </vt:lpstr>
      <vt:lpstr>What is drought?</vt:lpstr>
      <vt:lpstr>What is drought?</vt:lpstr>
      <vt:lpstr>What is drought?</vt:lpstr>
      <vt:lpstr>What is Drought?</vt:lpstr>
      <vt:lpstr>Earth’s Water Balance</vt:lpstr>
      <vt:lpstr>Earth’s Energy Balance</vt:lpstr>
      <vt:lpstr>Coupling Water to Energy Balances </vt:lpstr>
      <vt:lpstr>Water &amp; Energy Balance in the Wet Limit</vt:lpstr>
      <vt:lpstr>Earth’s Energy Balance</vt:lpstr>
      <vt:lpstr>Evapotranspiration under energy limiting conditions</vt:lpstr>
      <vt:lpstr>Evapotranspiration under energy limiting conditions</vt:lpstr>
      <vt:lpstr>Evapotranspiration under energy limiting conditions</vt:lpstr>
      <vt:lpstr>Evapotranspiration under energy limiting conditions</vt:lpstr>
      <vt:lpstr>Water &amp; Energy Balance in the Wet Limit</vt:lpstr>
      <vt:lpstr>Soil Moisture Regimes</vt:lpstr>
      <vt:lpstr>Soil Matrix</vt:lpstr>
      <vt:lpstr>Soil water retention curve</vt:lpstr>
      <vt:lpstr>Soil water retention curve</vt:lpstr>
      <vt:lpstr>Soil water retention curve</vt:lpstr>
      <vt:lpstr>Drought Monitoring </vt:lpstr>
      <vt:lpstr>What is Remote Sensing?</vt:lpstr>
      <vt:lpstr>How it Measures?</vt:lpstr>
      <vt:lpstr>Types</vt:lpstr>
      <vt:lpstr>Why Remote Sensing?</vt:lpstr>
      <vt:lpstr>Why Remote Sensing?</vt:lpstr>
      <vt:lpstr>Exploring satellite products of soil moisture </vt:lpstr>
      <vt:lpstr>Drought monitoring: indicator &amp; indices</vt:lpstr>
      <vt:lpstr>Conclusion </vt:lpstr>
      <vt:lpstr>Further reading</vt:lpstr>
      <vt:lpstr>Reading assignment </vt:lpstr>
      <vt:lpstr>References</vt:lpstr>
      <vt:lpstr>Additional explanation</vt:lpstr>
      <vt:lpstr>Water Soil Dynamics </vt:lpstr>
      <vt:lpstr>Retention Curve</vt:lpstr>
      <vt:lpstr>PowerPoint Presentation</vt:lpstr>
    </vt:vector>
  </TitlesOfParts>
  <Manager/>
  <Company>ESA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Name Surname</dc:creator>
  <cp:keywords/>
  <dc:description/>
  <cp:lastModifiedBy>Eirini Politi</cp:lastModifiedBy>
  <cp:revision>1286</cp:revision>
  <cp:lastPrinted>2019-04-05T12:22:34Z</cp:lastPrinted>
  <dcterms:created xsi:type="dcterms:W3CDTF">2015-07-01T15:01:13Z</dcterms:created>
  <dcterms:modified xsi:type="dcterms:W3CDTF">2021-12-03T17:43:53Z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ESA Presentation</vt:lpwstr>
  </property>
  <property fmtid="{D5CDD505-2E9C-101B-9397-08002B2CF9AE}" pid="3" name="PSubtitle">
    <vt:lpwstr>ESA Presentation</vt:lpwstr>
  </property>
  <property fmtid="{D5CDD505-2E9C-101B-9397-08002B2CF9AE}" pid="4" name="PAuthor">
    <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true</vt:bool>
  </property>
  <property fmtid="{D5CDD505-2E9C-101B-9397-08002B2CF9AE}" pid="12" name="ESAVersion">
    <vt:lpwstr>4GV1.0</vt:lpwstr>
  </property>
  <property fmtid="{D5CDD505-2E9C-101B-9397-08002B2CF9AE}" pid="13" name="ShowESADialog1">
    <vt:bool>true</vt:bool>
  </property>
  <property fmtid="{D5CDD505-2E9C-101B-9397-08002B2CF9AE}" pid="14" name="Issue Date">
    <vt:filetime>2015-06-30T10:00:00Z</vt:filetime>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ContentTypeId">
    <vt:lpwstr>0x01010050398B8EA2737947995C227484EA02C8</vt:lpwstr>
  </property>
</Properties>
</file>