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customXml/itemProps4.xml" ContentType="application/vnd.openxmlformats-officedocument.customXmlProperties+xml"/>
  <Override PartName="/customXml/itemProps5.xml" ContentType="application/vnd.openxmlformats-officedocument.customXmlProperties+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 id="2147483661" r:id="rId7"/>
    <p:sldMasterId id="2147483663" r:id="rId8"/>
    <p:sldMasterId id="2147483665" r:id="rId9"/>
    <p:sldMasterId id="2147483667" r:id="rId10"/>
    <p:sldMasterId id="2147483670" r:id="rId11"/>
  </p:sldMasterIdLst>
  <p:notesMasterIdLst>
    <p:notesMasterId r:id="rId29"/>
  </p:notesMasterIdLst>
  <p:handoutMasterIdLst>
    <p:handoutMasterId r:id="rId30"/>
  </p:handoutMasterIdLst>
  <p:sldIdLst>
    <p:sldId id="262" r:id="rId12"/>
    <p:sldId id="263" r:id="rId13"/>
    <p:sldId id="256" r:id="rId14"/>
    <p:sldId id="264" r:id="rId15"/>
    <p:sldId id="265" r:id="rId16"/>
    <p:sldId id="266" r:id="rId17"/>
    <p:sldId id="267" r:id="rId18"/>
    <p:sldId id="268" r:id="rId19"/>
    <p:sldId id="269" r:id="rId20"/>
    <p:sldId id="277" r:id="rId21"/>
    <p:sldId id="270" r:id="rId22"/>
    <p:sldId id="278" r:id="rId23"/>
    <p:sldId id="280" r:id="rId24"/>
    <p:sldId id="279" r:id="rId25"/>
    <p:sldId id="271" r:id="rId26"/>
    <p:sldId id="276" r:id="rId27"/>
    <p:sldId id="275"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1878" y="-90"/>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388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tableStyles" Target="tableStyles.xml"/><Relationship Id="rId7" Type="http://schemas.openxmlformats.org/officeDocument/2006/relationships/slideMaster" Target="slideMasters/slideMaster2.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Master" Target="slideMasters/slideMaster6.xml"/><Relationship Id="rId24" Type="http://schemas.openxmlformats.org/officeDocument/2006/relationships/slide" Target="slides/slide13.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10" Type="http://schemas.openxmlformats.org/officeDocument/2006/relationships/slideMaster" Target="slideMasters/slideMaster5.xml"/><Relationship Id="rId19" Type="http://schemas.openxmlformats.org/officeDocument/2006/relationships/slide" Target="slides/slide8.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4A6D0E-6233-4DDA-A0E0-64662C27E683}" type="datetimeFigureOut">
              <a:rPr lang="fr-FR" smtClean="0"/>
              <a:pPr/>
              <a:t>06/10/2015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5DB824-DDCD-4B9E-811A-ED9A755F6DB3}"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78DD28-5382-48BE-85EA-CA6D5826C0A9}" type="datetimeFigureOut">
              <a:rPr lang="en-GB" smtClean="0"/>
              <a:pPr/>
              <a:t>06/10/2015</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D3DCAB-8A1E-4A2F-BC95-FF7CC6E92DA4}" type="slidenum">
              <a:rPr lang="en-GB" smtClean="0"/>
              <a:pPr/>
              <a:t>‹N°›</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43000" y="685800"/>
            <a:ext cx="4572000" cy="3429000"/>
          </a:xfrm>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6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7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7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4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1" y="27309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06/10/2015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9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06/10/2015</a:t>
            </a:fld>
            <a:endParaRPr lang="fr-BE"/>
          </a:p>
        </p:txBody>
      </p:sp>
      <p:sp>
        <p:nvSpPr>
          <p:cNvPr id="5" name="Espace réservé du pied de page 4"/>
          <p:cNvSpPr>
            <a:spLocks noGrp="1"/>
          </p:cNvSpPr>
          <p:nvPr>
            <p:ph type="ftr" sz="quarter" idx="3"/>
          </p:nvPr>
        </p:nvSpPr>
        <p:spPr>
          <a:xfrm>
            <a:off x="3124200" y="635639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9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144000" cy="1168400"/>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lang="fr-FR">
              <a:solidFill>
                <a:srgbClr val="000000"/>
              </a:solidFill>
            </a:endParaRPr>
          </a:p>
        </p:txBody>
      </p:sp>
      <p:sp>
        <p:nvSpPr>
          <p:cNvPr id="3095" name="Rectangle 6"/>
          <p:cNvSpPr>
            <a:spLocks noGrp="1" noChangeArrowheads="1"/>
          </p:cNvSpPr>
          <p:nvPr>
            <p:ph type="title"/>
          </p:nvPr>
        </p:nvSpPr>
        <p:spPr bwMode="auto">
          <a:xfrm>
            <a:off x="317989" y="150813"/>
            <a:ext cx="7513026"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025514" y="220413"/>
            <a:ext cx="877807" cy="786193"/>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144000" cy="1168400"/>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lang="fr-FR">
              <a:solidFill>
                <a:srgbClr val="000000"/>
              </a:solidFill>
            </a:endParaRPr>
          </a:p>
        </p:txBody>
      </p:sp>
      <p:sp>
        <p:nvSpPr>
          <p:cNvPr id="3095" name="Rectangle 6"/>
          <p:cNvSpPr>
            <a:spLocks noGrp="1" noChangeArrowheads="1"/>
          </p:cNvSpPr>
          <p:nvPr>
            <p:ph type="title"/>
          </p:nvPr>
        </p:nvSpPr>
        <p:spPr bwMode="auto">
          <a:xfrm>
            <a:off x="317989" y="150813"/>
            <a:ext cx="7513026"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025514" y="220407"/>
            <a:ext cx="877807" cy="786193"/>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144000" cy="1168400"/>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lang="fr-FR">
              <a:solidFill>
                <a:srgbClr val="000000"/>
              </a:solidFill>
            </a:endParaRPr>
          </a:p>
        </p:txBody>
      </p:sp>
      <p:sp>
        <p:nvSpPr>
          <p:cNvPr id="3095" name="Rectangle 6"/>
          <p:cNvSpPr>
            <a:spLocks noGrp="1" noChangeArrowheads="1"/>
          </p:cNvSpPr>
          <p:nvPr>
            <p:ph type="title"/>
          </p:nvPr>
        </p:nvSpPr>
        <p:spPr bwMode="auto">
          <a:xfrm>
            <a:off x="317989" y="150813"/>
            <a:ext cx="7513026"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025514" y="220403"/>
            <a:ext cx="877807" cy="786193"/>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144000" cy="1168400"/>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lang="fr-FR">
              <a:solidFill>
                <a:srgbClr val="000000"/>
              </a:solidFill>
            </a:endParaRPr>
          </a:p>
        </p:txBody>
      </p:sp>
      <p:sp>
        <p:nvSpPr>
          <p:cNvPr id="3095" name="Rectangle 6"/>
          <p:cNvSpPr>
            <a:spLocks noGrp="1" noChangeArrowheads="1"/>
          </p:cNvSpPr>
          <p:nvPr>
            <p:ph type="title"/>
          </p:nvPr>
        </p:nvSpPr>
        <p:spPr bwMode="auto">
          <a:xfrm>
            <a:off x="317989" y="150813"/>
            <a:ext cx="7513026"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025514" y="220397"/>
            <a:ext cx="877807" cy="786193"/>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144000" cy="1168400"/>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pPr>
            <a:endParaRPr lang="fr-FR">
              <a:solidFill>
                <a:srgbClr val="000000"/>
              </a:solidFill>
            </a:endParaRPr>
          </a:p>
        </p:txBody>
      </p:sp>
      <p:sp>
        <p:nvSpPr>
          <p:cNvPr id="3095" name="Rectangle 6"/>
          <p:cNvSpPr>
            <a:spLocks noGrp="1" noChangeArrowheads="1"/>
          </p:cNvSpPr>
          <p:nvPr>
            <p:ph type="title"/>
          </p:nvPr>
        </p:nvSpPr>
        <p:spPr bwMode="auto">
          <a:xfrm>
            <a:off x="317989" y="150813"/>
            <a:ext cx="7513026"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025514" y="220381"/>
            <a:ext cx="877807" cy="786193"/>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193813" y="1966826"/>
            <a:ext cx="8748346"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Wet </a:t>
            </a:r>
            <a:r>
              <a:rPr lang="en-US" sz="3200" b="1" kern="0" dirty="0" err="1" smtClean="0">
                <a:solidFill>
                  <a:srgbClr val="00338D"/>
                </a:solidFill>
                <a:latin typeface="Arial" charset="0"/>
              </a:rPr>
              <a:t>tropospheric</a:t>
            </a:r>
            <a:r>
              <a:rPr lang="en-US" sz="3200" b="1" kern="0" dirty="0" smtClean="0">
                <a:solidFill>
                  <a:srgbClr val="00338D"/>
                </a:solidFill>
                <a:latin typeface="Arial" charset="0"/>
              </a:rPr>
              <a:t> correction comparison</a:t>
            </a:r>
          </a:p>
          <a:p>
            <a:pPr algn="ctr">
              <a:lnSpc>
                <a:spcPct val="85000"/>
              </a:lnSpc>
              <a:spcBef>
                <a:spcPct val="20000"/>
              </a:spcBef>
              <a:buClr>
                <a:srgbClr val="000066"/>
              </a:buClr>
              <a:defRPr/>
            </a:pPr>
            <a:r>
              <a:rPr lang="en-US" sz="3200" b="1" kern="0" dirty="0" smtClean="0">
                <a:solidFill>
                  <a:srgbClr val="00338D"/>
                </a:solidFill>
                <a:latin typeface="Arial" charset="0"/>
              </a:rPr>
              <a:t>GPD V2.0 (FCUP) and GPD V1.1 corrections</a:t>
            </a:r>
          </a:p>
          <a:p>
            <a:pPr algn="ctr" fontAlgn="base">
              <a:lnSpc>
                <a:spcPct val="85000"/>
              </a:lnSpc>
              <a:spcBef>
                <a:spcPct val="20000"/>
              </a:spcBef>
              <a:spcAft>
                <a:spcPct val="0"/>
              </a:spcAft>
              <a:buClr>
                <a:srgbClr val="000066"/>
              </a:buClr>
              <a:defRPr/>
            </a:pPr>
            <a:r>
              <a:rPr lang="en-US" sz="3200" b="1" kern="0" dirty="0" smtClean="0">
                <a:solidFill>
                  <a:srgbClr val="00338D"/>
                </a:solidFill>
                <a:latin typeface="Arial" charset="0"/>
              </a:rPr>
              <a:t>for ERS-1, ERS-2, Envisat, Jason-1, Jason-2, TOPEX/Poseidon</a:t>
            </a:r>
          </a:p>
          <a:p>
            <a:pPr algn="ctr" fontAlgn="base">
              <a:lnSpc>
                <a:spcPct val="85000"/>
              </a:lnSpc>
              <a:spcBef>
                <a:spcPct val="20000"/>
              </a:spcBef>
              <a:spcAft>
                <a:spcPct val="0"/>
              </a:spcAft>
              <a:buClr>
                <a:srgbClr val="000066"/>
              </a:buClr>
              <a:defRPr/>
            </a:pPr>
            <a:endParaRPr lang="en-US" sz="3200" b="1" kern="0" dirty="0" smtClean="0">
              <a:solidFill>
                <a:srgbClr val="00338D"/>
              </a:solidFill>
              <a:latin typeface="Arial" charset="0"/>
            </a:endParaRPr>
          </a:p>
          <a:p>
            <a:pPr algn="ctr" fontAlgn="base">
              <a:lnSpc>
                <a:spcPct val="85000"/>
              </a:lnSpc>
              <a:spcBef>
                <a:spcPct val="20000"/>
              </a:spcBef>
              <a:spcAft>
                <a:spcPct val="0"/>
              </a:spcAft>
              <a:buClr>
                <a:srgbClr val="000066"/>
              </a:buClr>
              <a:defRPr/>
            </a:pPr>
            <a:r>
              <a:rPr lang="en-US" sz="3200" b="1" kern="0" dirty="0" smtClean="0">
                <a:solidFill>
                  <a:srgbClr val="00338D"/>
                </a:solidFill>
                <a:latin typeface="Arial" charset="0"/>
              </a:rPr>
              <a:t>Synthesis of all the RRDP analyses</a:t>
            </a:r>
          </a:p>
          <a:p>
            <a:pPr algn="ctr" fontAlgn="base">
              <a:lnSpc>
                <a:spcPct val="85000"/>
              </a:lnSpc>
              <a:spcBef>
                <a:spcPct val="20000"/>
              </a:spcBef>
              <a:spcAft>
                <a:spcPct val="0"/>
              </a:spcAft>
              <a:buClr>
                <a:srgbClr val="000066"/>
              </a:buClr>
              <a:buFont typeface="Arial" charset="0"/>
              <a:buNone/>
              <a:defRPr/>
            </a:pPr>
            <a:endParaRPr lang="en-US" sz="32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r>
              <a:rPr lang="en-US" sz="1600" b="1" kern="0" dirty="0" smtClean="0">
                <a:solidFill>
                  <a:srgbClr val="00338D"/>
                </a:solidFill>
                <a:latin typeface="Arial" charset="0"/>
              </a:rPr>
              <a:t>Lionel Zawadzki, Michael Ablain (CLS)</a:t>
            </a:r>
          </a:p>
          <a:p>
            <a:pPr algn="ctr" fontAlgn="base">
              <a:lnSpc>
                <a:spcPct val="85000"/>
              </a:lnSpc>
              <a:spcBef>
                <a:spcPct val="20000"/>
              </a:spcBef>
              <a:spcAft>
                <a:spcPct val="0"/>
              </a:spcAft>
              <a:buClr>
                <a:srgbClr val="000066"/>
              </a:buClr>
              <a:buFont typeface="Arial" charset="0"/>
              <a:buNone/>
              <a:defRPr/>
            </a:pPr>
            <a:endParaRPr lang="en-US" sz="16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32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p:txBody>
      </p:sp>
      <p:sp>
        <p:nvSpPr>
          <p:cNvPr id="3" name="Rectangle 2"/>
          <p:cNvSpPr/>
          <p:nvPr/>
        </p:nvSpPr>
        <p:spPr>
          <a:xfrm>
            <a:off x="971617" y="188674"/>
            <a:ext cx="6199133"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Synthesis of all the RRDP analyses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84073" y="1318791"/>
            <a:ext cx="8799159" cy="2830289"/>
          </a:xfrm>
          <a:prstGeom prst="rect">
            <a:avLst/>
          </a:prstGeom>
        </p:spPr>
        <p:txBody>
          <a:bodyPr/>
          <a:lstStyle/>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Complementary work has been performed to analyze the impact of GPDV2.0 on the </a:t>
            </a:r>
            <a:r>
              <a:rPr lang="en-US" kern="0" dirty="0" err="1" smtClean="0">
                <a:solidFill>
                  <a:srgbClr val="00338D"/>
                </a:solidFill>
                <a:latin typeface="Arial" charset="0"/>
              </a:rPr>
              <a:t>SL_cci</a:t>
            </a:r>
            <a:r>
              <a:rPr lang="en-US" kern="0" dirty="0" smtClean="0">
                <a:solidFill>
                  <a:srgbClr val="00338D"/>
                </a:solidFill>
                <a:latin typeface="Arial" charset="0"/>
              </a:rPr>
              <a:t> product long term evolutions.</a:t>
            </a:r>
          </a:p>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Comparison between GPDV2.0 and GPDV1.1 on the whole period shows a “parabolic” impact: positive over the first decade and negative afterwards</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sp>
        <p:nvSpPr>
          <p:cNvPr id="4" name="Rectangle 12"/>
          <p:cNvSpPr txBox="1">
            <a:spLocks noChangeArrowheads="1"/>
          </p:cNvSpPr>
          <p:nvPr/>
        </p:nvSpPr>
        <p:spPr>
          <a:xfrm>
            <a:off x="184073" y="4991199"/>
            <a:ext cx="8799159" cy="958081"/>
          </a:xfrm>
          <a:prstGeom prst="rect">
            <a:avLst/>
          </a:prstGeom>
        </p:spPr>
        <p:txBody>
          <a:bodyPr/>
          <a:lstStyle/>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pic>
        <p:nvPicPr>
          <p:cNvPr id="5" name="Image 4" descr="DiffMoyTropo_j1j2tp_AvecPentes_GPDV2-GPDV1.png"/>
          <p:cNvPicPr>
            <a:picLocks noChangeAspect="1"/>
          </p:cNvPicPr>
          <p:nvPr/>
        </p:nvPicPr>
        <p:blipFill>
          <a:blip r:embed="rId2" cstate="print"/>
          <a:stretch>
            <a:fillRect/>
          </a:stretch>
        </p:blipFill>
        <p:spPr>
          <a:xfrm>
            <a:off x="1187624" y="2337123"/>
            <a:ext cx="5981661" cy="3972196"/>
          </a:xfrm>
          <a:prstGeom prst="rect">
            <a:avLst/>
          </a:prstGeom>
        </p:spPr>
      </p:pic>
      <p:sp>
        <p:nvSpPr>
          <p:cNvPr id="6" name="Rectangle 12"/>
          <p:cNvSpPr txBox="1">
            <a:spLocks noChangeArrowheads="1"/>
          </p:cNvSpPr>
          <p:nvPr/>
        </p:nvSpPr>
        <p:spPr>
          <a:xfrm>
            <a:off x="179512" y="6143327"/>
            <a:ext cx="8799159"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GPDV2.0 and GPDV1.1 WTCs concatenated for TOPEX/Jason-1/Jason-2 </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84073" y="1318791"/>
            <a:ext cx="8799159" cy="2830289"/>
          </a:xfrm>
          <a:prstGeom prst="rect">
            <a:avLst/>
          </a:prstGeom>
        </p:spPr>
        <p:txBody>
          <a:bodyPr/>
          <a:lstStyle/>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A comparison to the Wet Troposphere Correction computed with ERA-Interim has been performed for TOPEX/Poseidon, Jason-1, Jason-2, ERS-2, ERS-2 and Envisat.</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This study is based on the paper Legeais et al. (2014): </a:t>
            </a:r>
            <a:r>
              <a:rPr lang="en-US" i="1" kern="0" dirty="0" smtClean="0">
                <a:solidFill>
                  <a:srgbClr val="00338D"/>
                </a:solidFill>
                <a:latin typeface="Arial" charset="0"/>
              </a:rPr>
              <a:t>New characterization of radiometer wet troposphere correction errors for the altimeter sea level estimations thanks to the ERA-Interim reanalysis. </a:t>
            </a:r>
          </a:p>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A conclusion of this paper is that the WTC derived from ERA-Interim is the most-adapted model reference to perform this quality assessment, particularly over 1993-2002.</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sp>
        <p:nvSpPr>
          <p:cNvPr id="4" name="Rectangle 12"/>
          <p:cNvSpPr txBox="1">
            <a:spLocks noChangeArrowheads="1"/>
          </p:cNvSpPr>
          <p:nvPr/>
        </p:nvSpPr>
        <p:spPr>
          <a:xfrm>
            <a:off x="184073" y="4991199"/>
            <a:ext cx="8799159" cy="958081"/>
          </a:xfrm>
          <a:prstGeom prst="rect">
            <a:avLst/>
          </a:prstGeom>
        </p:spPr>
        <p:txBody>
          <a:bodyPr/>
          <a:lstStyle/>
          <a:p>
            <a:pPr indent="176213" algn="just" fontAlgn="base">
              <a:lnSpc>
                <a:spcPct val="85000"/>
              </a:lnSpc>
              <a:spcBef>
                <a:spcPct val="20000"/>
              </a:spcBef>
              <a:spcAft>
                <a:spcPct val="0"/>
              </a:spcAft>
              <a:buClr>
                <a:srgbClr val="000066"/>
              </a:buClr>
              <a:buFont typeface="Arial" pitchFamily="34" charset="0"/>
              <a:buChar char="•"/>
              <a:defRPr/>
            </a:pPr>
            <a:r>
              <a:rPr lang="en-US" kern="0" dirty="0" smtClean="0">
                <a:solidFill>
                  <a:srgbClr val="00338D"/>
                </a:solidFill>
                <a:latin typeface="Arial" charset="0"/>
              </a:rPr>
              <a:t>Analyzing the temporal evolution of the differences between the modeled and the instrumental WTC, Legeais et al. (2014) highlights a ‘parabolic’ signal for the TP/J1/J2 time series as well as for the E1/E2/EN one.</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pic>
        <p:nvPicPr>
          <p:cNvPr id="13" name="Image 12" descr="DiffMoyTropo_tpj1j2_AvecPentes_ERA-RAD.png"/>
          <p:cNvPicPr>
            <a:picLocks noChangeAspect="1"/>
          </p:cNvPicPr>
          <p:nvPr/>
        </p:nvPicPr>
        <p:blipFill>
          <a:blip r:embed="rId2" cstate="print"/>
          <a:stretch>
            <a:fillRect/>
          </a:stretch>
        </p:blipFill>
        <p:spPr>
          <a:xfrm>
            <a:off x="395536" y="3429000"/>
            <a:ext cx="4467049" cy="2966400"/>
          </a:xfrm>
          <a:prstGeom prst="rect">
            <a:avLst/>
          </a:prstGeom>
        </p:spPr>
      </p:pic>
      <p:graphicFrame>
        <p:nvGraphicFramePr>
          <p:cNvPr id="7" name="Tableau 6"/>
          <p:cNvGraphicFramePr>
            <a:graphicFrameLocks noGrp="1"/>
          </p:cNvGraphicFramePr>
          <p:nvPr/>
        </p:nvGraphicFramePr>
        <p:xfrm>
          <a:off x="179513" y="1268760"/>
          <a:ext cx="8712967" cy="2203440"/>
        </p:xfrm>
        <a:graphic>
          <a:graphicData uri="http://schemas.openxmlformats.org/drawingml/2006/table">
            <a:tbl>
              <a:tblPr firstRow="1" bandRow="1">
                <a:tableStyleId>{5940675A-B579-460E-94D1-54222C63F5DA}</a:tableStyleId>
              </a:tblPr>
              <a:tblGrid>
                <a:gridCol w="3024335"/>
                <a:gridCol w="2736304"/>
                <a:gridCol w="2952328"/>
              </a:tblGrid>
              <a:tr h="324480">
                <a:tc rowSpan="2">
                  <a:txBody>
                    <a:bodyPr/>
                    <a:lstStyle/>
                    <a:p>
                      <a:r>
                        <a:rPr lang="fr-FR" sz="1400" dirty="0" smtClean="0"/>
                        <a:t>WTC Difference</a:t>
                      </a:r>
                      <a:endParaRPr lang="fr-FR" sz="1400" dirty="0"/>
                    </a:p>
                  </a:txBody>
                  <a:tcPr anchor="ctr"/>
                </a:tc>
                <a:tc gridSpan="2">
                  <a:txBody>
                    <a:bodyPr/>
                    <a:lstStyle/>
                    <a:p>
                      <a:pPr algn="ctr"/>
                      <a:r>
                        <a:rPr lang="fr-FR" sz="1400" dirty="0" smtClean="0"/>
                        <a:t>Trend (mm/</a:t>
                      </a:r>
                      <a:r>
                        <a:rPr lang="fr-FR" sz="1400" dirty="0" err="1" smtClean="0"/>
                        <a:t>yr</a:t>
                      </a:r>
                      <a:r>
                        <a:rPr lang="fr-FR" sz="1400" dirty="0" smtClean="0"/>
                        <a:t>)</a:t>
                      </a:r>
                      <a:endParaRPr lang="fr-FR" sz="1400" dirty="0"/>
                    </a:p>
                  </a:txBody>
                  <a:tcPr/>
                </a:tc>
                <a:tc hMerge="1">
                  <a:txBody>
                    <a:bodyPr/>
                    <a:lstStyle/>
                    <a:p>
                      <a:endParaRPr lang="fr-FR"/>
                    </a:p>
                  </a:txBody>
                  <a:tcPr/>
                </a:tc>
              </a:tr>
              <a:tr h="324480">
                <a:tc vMerge="1">
                  <a:txBody>
                    <a:bodyPr/>
                    <a:lstStyle/>
                    <a:p>
                      <a:endParaRPr lang="fr-FR"/>
                    </a:p>
                  </a:txBody>
                  <a:tcPr/>
                </a:tc>
                <a:tc>
                  <a:txBody>
                    <a:bodyPr/>
                    <a:lstStyle/>
                    <a:p>
                      <a:r>
                        <a:rPr lang="fr-FR" sz="1400" dirty="0" err="1" smtClean="0"/>
                        <a:t>Period</a:t>
                      </a:r>
                      <a:r>
                        <a:rPr lang="fr-FR" sz="1400" dirty="0" smtClean="0"/>
                        <a:t>: 1993-2002</a:t>
                      </a:r>
                      <a:endParaRPr lang="fr-FR" sz="1400" dirty="0"/>
                    </a:p>
                  </a:txBody>
                  <a:tcPr/>
                </a:tc>
                <a:tc>
                  <a:txBody>
                    <a:bodyPr/>
                    <a:lstStyle/>
                    <a:p>
                      <a:r>
                        <a:rPr lang="fr-FR" sz="1400" dirty="0" err="1" smtClean="0"/>
                        <a:t>Period</a:t>
                      </a:r>
                      <a:r>
                        <a:rPr lang="fr-FR" sz="1400" dirty="0" smtClean="0"/>
                        <a:t>: </a:t>
                      </a:r>
                      <a:r>
                        <a:rPr lang="fr-FR" sz="1400" dirty="0" smtClean="0"/>
                        <a:t>2002-2011</a:t>
                      </a:r>
                      <a:endParaRPr lang="fr-FR" sz="1400" dirty="0"/>
                    </a:p>
                  </a:txBody>
                  <a:tcPr/>
                </a:tc>
              </a:tr>
              <a:tr h="324480">
                <a:tc>
                  <a:txBody>
                    <a:bodyPr/>
                    <a:lstStyle/>
                    <a:p>
                      <a:r>
                        <a:rPr lang="fr-FR" sz="1400" dirty="0" smtClean="0"/>
                        <a:t>ERA-</a:t>
                      </a:r>
                      <a:r>
                        <a:rPr lang="fr-FR" sz="1400" dirty="0" err="1" smtClean="0"/>
                        <a:t>Radiometer</a:t>
                      </a:r>
                      <a:r>
                        <a:rPr lang="fr-FR" sz="1400" dirty="0" smtClean="0"/>
                        <a:t> (</a:t>
                      </a:r>
                      <a:r>
                        <a:rPr lang="fr-FR" sz="1400" dirty="0" err="1" smtClean="0"/>
                        <a:t>enhancement</a:t>
                      </a:r>
                      <a:r>
                        <a:rPr lang="fr-FR" sz="1400" dirty="0" smtClean="0"/>
                        <a:t> </a:t>
                      </a:r>
                      <a:r>
                        <a:rPr lang="fr-FR" sz="1400" dirty="0" err="1" smtClean="0"/>
                        <a:t>product</a:t>
                      </a:r>
                      <a:r>
                        <a:rPr lang="fr-FR" sz="1400" dirty="0" smtClean="0"/>
                        <a:t>)</a:t>
                      </a:r>
                      <a:endParaRPr lang="fr-FR" sz="1400" dirty="0"/>
                    </a:p>
                  </a:txBody>
                  <a:tcPr/>
                </a:tc>
                <a:tc>
                  <a:txBody>
                    <a:bodyPr/>
                    <a:lstStyle/>
                    <a:p>
                      <a:pPr algn="ctr"/>
                      <a:r>
                        <a:rPr lang="fr-FR" sz="1400" dirty="0" smtClean="0"/>
                        <a:t>0.38</a:t>
                      </a:r>
                      <a:endParaRPr lang="fr-FR" sz="1400" dirty="0"/>
                    </a:p>
                  </a:txBody>
                  <a:tcPr/>
                </a:tc>
                <a:tc>
                  <a:txBody>
                    <a:bodyPr/>
                    <a:lstStyle/>
                    <a:p>
                      <a:pPr algn="ctr"/>
                      <a:r>
                        <a:rPr lang="fr-FR" sz="1400" dirty="0" smtClean="0"/>
                        <a:t>-</a:t>
                      </a:r>
                      <a:r>
                        <a:rPr lang="fr-FR" sz="1400" dirty="0" smtClean="0"/>
                        <a:t>0.47</a:t>
                      </a:r>
                      <a:endParaRPr lang="fr-FR" sz="1400" dirty="0"/>
                    </a:p>
                  </a:txBody>
                  <a:tcPr/>
                </a:tc>
              </a:tr>
              <a:tr h="324480">
                <a:tc>
                  <a:txBody>
                    <a:bodyPr/>
                    <a:lstStyle/>
                    <a:p>
                      <a:r>
                        <a:rPr lang="fr-FR" sz="1400" dirty="0" smtClean="0"/>
                        <a:t>ERA-GPD V1.1</a:t>
                      </a:r>
                    </a:p>
                    <a:p>
                      <a:endParaRPr lang="fr-FR" sz="1400" dirty="0"/>
                    </a:p>
                  </a:txBody>
                  <a:tcPr/>
                </a:tc>
                <a:tc>
                  <a:txBody>
                    <a:bodyPr/>
                    <a:lstStyle/>
                    <a:p>
                      <a:pPr algn="ctr"/>
                      <a:r>
                        <a:rPr lang="fr-FR" sz="1400" dirty="0" smtClean="0"/>
                        <a:t>0.39</a:t>
                      </a:r>
                      <a:endParaRPr lang="fr-FR" sz="1400" dirty="0"/>
                    </a:p>
                  </a:txBody>
                  <a:tcPr/>
                </a:tc>
                <a:tc>
                  <a:txBody>
                    <a:bodyPr/>
                    <a:lstStyle/>
                    <a:p>
                      <a:pPr algn="ctr"/>
                      <a:r>
                        <a:rPr lang="fr-FR" sz="1400" dirty="0" smtClean="0"/>
                        <a:t>-0.60</a:t>
                      </a:r>
                      <a:endParaRPr lang="fr-FR" sz="1400" dirty="0"/>
                    </a:p>
                  </a:txBody>
                  <a:tcPr/>
                </a:tc>
              </a:tr>
              <a:tr h="324480">
                <a:tc>
                  <a:txBody>
                    <a:bodyPr/>
                    <a:lstStyle/>
                    <a:p>
                      <a:r>
                        <a:rPr lang="fr-FR" sz="1400" dirty="0" smtClean="0"/>
                        <a:t>ERA-GPD V2.0</a:t>
                      </a:r>
                    </a:p>
                    <a:p>
                      <a:endParaRPr lang="fr-FR" sz="1400" dirty="0"/>
                    </a:p>
                  </a:txBody>
                  <a:tcPr/>
                </a:tc>
                <a:tc>
                  <a:txBody>
                    <a:bodyPr/>
                    <a:lstStyle/>
                    <a:p>
                      <a:pPr algn="ctr"/>
                      <a:r>
                        <a:rPr lang="fr-FR" sz="1400" dirty="0" smtClean="0"/>
                        <a:t>0.22</a:t>
                      </a:r>
                      <a:endParaRPr lang="fr-FR" sz="1400" dirty="0"/>
                    </a:p>
                  </a:txBody>
                  <a:tcPr/>
                </a:tc>
                <a:tc>
                  <a:txBody>
                    <a:bodyPr/>
                    <a:lstStyle/>
                    <a:p>
                      <a:pPr algn="ctr"/>
                      <a:r>
                        <a:rPr lang="fr-FR" sz="1400" dirty="0" smtClean="0"/>
                        <a:t>-0.43</a:t>
                      </a:r>
                      <a:endParaRPr lang="fr-FR" sz="1400" dirty="0"/>
                    </a:p>
                  </a:txBody>
                  <a:tcPr/>
                </a:tc>
              </a:tr>
            </a:tbl>
          </a:graphicData>
        </a:graphic>
      </p:graphicFrame>
      <p:sp>
        <p:nvSpPr>
          <p:cNvPr id="6" name="Rectangle 12"/>
          <p:cNvSpPr txBox="1">
            <a:spLocks noChangeArrowheads="1"/>
          </p:cNvSpPr>
          <p:nvPr/>
        </p:nvSpPr>
        <p:spPr>
          <a:xfrm>
            <a:off x="179513" y="6237312"/>
            <a:ext cx="5184575"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ERA-interim-based WTC and Radiometer, GPDV1.0, GPDV2.0 WTCs concatenated for TOPEX/Jason-1/Jason-2 </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DiffMoyTropo_tpj1j2_AvecPentes_ERA-RAD.png"/>
          <p:cNvPicPr>
            <a:picLocks noChangeAspect="1"/>
          </p:cNvPicPr>
          <p:nvPr/>
        </p:nvPicPr>
        <p:blipFill>
          <a:blip r:embed="rId2" cstate="print"/>
          <a:stretch>
            <a:fillRect/>
          </a:stretch>
        </p:blipFill>
        <p:spPr>
          <a:xfrm>
            <a:off x="395536" y="3429000"/>
            <a:ext cx="4467049" cy="2966399"/>
          </a:xfrm>
          <a:prstGeom prst="rect">
            <a:avLst/>
          </a:prstGeom>
        </p:spPr>
      </p:pic>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sp>
        <p:nvSpPr>
          <p:cNvPr id="14" name="Rectangle 12"/>
          <p:cNvSpPr txBox="1">
            <a:spLocks noChangeArrowheads="1"/>
          </p:cNvSpPr>
          <p:nvPr/>
        </p:nvSpPr>
        <p:spPr>
          <a:xfrm>
            <a:off x="179513" y="6237312"/>
            <a:ext cx="5184575"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ERA-interim-based WTC and Radiometer, GPDV1.0, GPDV2.0 WTCs concatenated for TOPEX/Jason-1/Jason-2 </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graphicFrame>
        <p:nvGraphicFramePr>
          <p:cNvPr id="7" name="Tableau 6"/>
          <p:cNvGraphicFramePr>
            <a:graphicFrameLocks noGrp="1"/>
          </p:cNvGraphicFramePr>
          <p:nvPr/>
        </p:nvGraphicFramePr>
        <p:xfrm>
          <a:off x="179513" y="1268760"/>
          <a:ext cx="8712967" cy="2203440"/>
        </p:xfrm>
        <a:graphic>
          <a:graphicData uri="http://schemas.openxmlformats.org/drawingml/2006/table">
            <a:tbl>
              <a:tblPr firstRow="1" bandRow="1">
                <a:tableStyleId>{5940675A-B579-460E-94D1-54222C63F5DA}</a:tableStyleId>
              </a:tblPr>
              <a:tblGrid>
                <a:gridCol w="3024335"/>
                <a:gridCol w="2736304"/>
                <a:gridCol w="2952328"/>
              </a:tblGrid>
              <a:tr h="324480">
                <a:tc rowSpan="2">
                  <a:txBody>
                    <a:bodyPr/>
                    <a:lstStyle/>
                    <a:p>
                      <a:r>
                        <a:rPr lang="fr-FR" sz="1400" dirty="0" smtClean="0"/>
                        <a:t>WTC Difference</a:t>
                      </a:r>
                      <a:endParaRPr lang="fr-FR" sz="1400" dirty="0"/>
                    </a:p>
                  </a:txBody>
                  <a:tcPr anchor="ctr"/>
                </a:tc>
                <a:tc gridSpan="2">
                  <a:txBody>
                    <a:bodyPr/>
                    <a:lstStyle/>
                    <a:p>
                      <a:pPr algn="ctr"/>
                      <a:r>
                        <a:rPr lang="fr-FR" sz="1400" dirty="0" smtClean="0"/>
                        <a:t>Trend (mm/</a:t>
                      </a:r>
                      <a:r>
                        <a:rPr lang="fr-FR" sz="1400" dirty="0" err="1" smtClean="0"/>
                        <a:t>yr</a:t>
                      </a:r>
                      <a:r>
                        <a:rPr lang="fr-FR" sz="1400" dirty="0" smtClean="0"/>
                        <a:t>)</a:t>
                      </a:r>
                      <a:endParaRPr lang="fr-FR" sz="1400" dirty="0"/>
                    </a:p>
                  </a:txBody>
                  <a:tcPr/>
                </a:tc>
                <a:tc hMerge="1">
                  <a:txBody>
                    <a:bodyPr/>
                    <a:lstStyle/>
                    <a:p>
                      <a:endParaRPr lang="fr-FR"/>
                    </a:p>
                  </a:txBody>
                  <a:tcPr/>
                </a:tc>
              </a:tr>
              <a:tr h="324480">
                <a:tc vMerge="1">
                  <a:txBody>
                    <a:bodyPr/>
                    <a:lstStyle/>
                    <a:p>
                      <a:endParaRPr lang="fr-FR"/>
                    </a:p>
                  </a:txBody>
                  <a:tcPr/>
                </a:tc>
                <a:tc>
                  <a:txBody>
                    <a:bodyPr/>
                    <a:lstStyle/>
                    <a:p>
                      <a:r>
                        <a:rPr lang="fr-FR" sz="1400" dirty="0" err="1" smtClean="0"/>
                        <a:t>Period</a:t>
                      </a:r>
                      <a:r>
                        <a:rPr lang="fr-FR" sz="1400" dirty="0" smtClean="0"/>
                        <a:t>: 1993-2002</a:t>
                      </a:r>
                      <a:endParaRPr lang="fr-FR" sz="1400" dirty="0"/>
                    </a:p>
                  </a:txBody>
                  <a:tcPr/>
                </a:tc>
                <a:tc>
                  <a:txBody>
                    <a:bodyPr/>
                    <a:lstStyle/>
                    <a:p>
                      <a:r>
                        <a:rPr lang="fr-FR" sz="1400" dirty="0" err="1" smtClean="0"/>
                        <a:t>Period</a:t>
                      </a:r>
                      <a:r>
                        <a:rPr lang="fr-FR" sz="1400" dirty="0" smtClean="0"/>
                        <a:t>: </a:t>
                      </a:r>
                      <a:r>
                        <a:rPr lang="fr-FR" sz="1400" dirty="0" smtClean="0"/>
                        <a:t>2002-2011</a:t>
                      </a:r>
                      <a:endParaRPr lang="fr-FR" sz="1400" dirty="0"/>
                    </a:p>
                  </a:txBody>
                  <a:tcPr/>
                </a:tc>
              </a:tr>
              <a:tr h="324480">
                <a:tc>
                  <a:txBody>
                    <a:bodyPr/>
                    <a:lstStyle/>
                    <a:p>
                      <a:r>
                        <a:rPr lang="fr-FR" sz="1400" dirty="0" smtClean="0"/>
                        <a:t>ERA-</a:t>
                      </a:r>
                      <a:r>
                        <a:rPr lang="fr-FR" sz="1400" dirty="0" err="1" smtClean="0"/>
                        <a:t>Radiometer</a:t>
                      </a:r>
                      <a:r>
                        <a:rPr lang="fr-FR" sz="1400" dirty="0" smtClean="0"/>
                        <a:t> (</a:t>
                      </a:r>
                      <a:r>
                        <a:rPr lang="fr-FR" sz="1400" dirty="0" err="1" smtClean="0"/>
                        <a:t>enhancement</a:t>
                      </a:r>
                      <a:r>
                        <a:rPr lang="fr-FR" sz="1400" dirty="0" smtClean="0"/>
                        <a:t> </a:t>
                      </a:r>
                      <a:r>
                        <a:rPr lang="fr-FR" sz="1400" dirty="0" err="1" smtClean="0"/>
                        <a:t>product</a:t>
                      </a:r>
                      <a:r>
                        <a:rPr lang="fr-FR" sz="1400" dirty="0" smtClean="0"/>
                        <a:t>)</a:t>
                      </a:r>
                      <a:endParaRPr lang="fr-FR" sz="1400" dirty="0"/>
                    </a:p>
                  </a:txBody>
                  <a:tcPr/>
                </a:tc>
                <a:tc>
                  <a:txBody>
                    <a:bodyPr/>
                    <a:lstStyle/>
                    <a:p>
                      <a:pPr algn="ctr"/>
                      <a:r>
                        <a:rPr lang="fr-FR" sz="1400" dirty="0" smtClean="0"/>
                        <a:t>0.38</a:t>
                      </a:r>
                      <a:endParaRPr lang="fr-FR" sz="1400" dirty="0"/>
                    </a:p>
                  </a:txBody>
                  <a:tcPr/>
                </a:tc>
                <a:tc>
                  <a:txBody>
                    <a:bodyPr/>
                    <a:lstStyle/>
                    <a:p>
                      <a:pPr algn="ctr"/>
                      <a:r>
                        <a:rPr lang="fr-FR" sz="1400" dirty="0" smtClean="0"/>
                        <a:t>-</a:t>
                      </a:r>
                      <a:r>
                        <a:rPr lang="fr-FR" sz="1400" dirty="0" smtClean="0"/>
                        <a:t>0.47</a:t>
                      </a:r>
                      <a:endParaRPr lang="fr-FR" sz="1400" dirty="0"/>
                    </a:p>
                  </a:txBody>
                  <a:tcPr/>
                </a:tc>
              </a:tr>
              <a:tr h="324480">
                <a:tc>
                  <a:txBody>
                    <a:bodyPr/>
                    <a:lstStyle/>
                    <a:p>
                      <a:r>
                        <a:rPr lang="fr-FR" sz="1400" dirty="0" smtClean="0"/>
                        <a:t>ERA-GPD V1.1 </a:t>
                      </a:r>
                      <a:r>
                        <a:rPr lang="fr-FR" sz="1400" dirty="0" smtClean="0">
                          <a:solidFill>
                            <a:srgbClr val="FF0000"/>
                          </a:solidFill>
                        </a:rPr>
                        <a:t>(correction of 1mm </a:t>
                      </a:r>
                      <a:r>
                        <a:rPr lang="fr-FR" sz="1400" dirty="0" err="1" smtClean="0">
                          <a:solidFill>
                            <a:srgbClr val="FF0000"/>
                          </a:solidFill>
                        </a:rPr>
                        <a:t>bias</a:t>
                      </a:r>
                      <a:r>
                        <a:rPr lang="fr-FR" sz="1400" dirty="0" smtClean="0">
                          <a:solidFill>
                            <a:srgbClr val="FF0000"/>
                          </a:solidFill>
                        </a:rPr>
                        <a:t> cycle 228 Jason-1)</a:t>
                      </a:r>
                      <a:endParaRPr lang="fr-FR" sz="1400" dirty="0">
                        <a:solidFill>
                          <a:srgbClr val="FF0000"/>
                        </a:solidFill>
                      </a:endParaRPr>
                    </a:p>
                  </a:txBody>
                  <a:tcPr/>
                </a:tc>
                <a:tc>
                  <a:txBody>
                    <a:bodyPr/>
                    <a:lstStyle/>
                    <a:p>
                      <a:pPr algn="ctr"/>
                      <a:r>
                        <a:rPr lang="fr-FR" sz="1400" dirty="0" smtClean="0"/>
                        <a:t>0.34</a:t>
                      </a:r>
                      <a:endParaRPr lang="fr-FR" sz="1400" dirty="0"/>
                    </a:p>
                  </a:txBody>
                  <a:tcPr/>
                </a:tc>
                <a:tc>
                  <a:txBody>
                    <a:bodyPr/>
                    <a:lstStyle/>
                    <a:p>
                      <a:pPr algn="ctr"/>
                      <a:r>
                        <a:rPr lang="fr-FR" sz="1400" dirty="0" smtClean="0"/>
                        <a:t>-0.44</a:t>
                      </a:r>
                      <a:endParaRPr lang="fr-FR" sz="1400" dirty="0"/>
                    </a:p>
                  </a:txBody>
                  <a:tcPr/>
                </a:tc>
              </a:tr>
              <a:tr h="324480">
                <a:tc>
                  <a:txBody>
                    <a:bodyPr/>
                    <a:lstStyle/>
                    <a:p>
                      <a:r>
                        <a:rPr lang="fr-FR" sz="1400" dirty="0" smtClean="0"/>
                        <a:t>ERA-GPD V2.0  </a:t>
                      </a:r>
                      <a:r>
                        <a:rPr lang="fr-FR" sz="1400" dirty="0" smtClean="0">
                          <a:solidFill>
                            <a:srgbClr val="FF0000"/>
                          </a:solidFill>
                        </a:rPr>
                        <a:t>(correction of 0.8mm </a:t>
                      </a:r>
                      <a:r>
                        <a:rPr lang="fr-FR" sz="1400" dirty="0" err="1" smtClean="0">
                          <a:solidFill>
                            <a:srgbClr val="FF0000"/>
                          </a:solidFill>
                        </a:rPr>
                        <a:t>bias</a:t>
                      </a:r>
                      <a:r>
                        <a:rPr lang="fr-FR" sz="1400" dirty="0" smtClean="0">
                          <a:solidFill>
                            <a:srgbClr val="FF0000"/>
                          </a:solidFill>
                        </a:rPr>
                        <a:t> cycle 228 Jason-1)</a:t>
                      </a:r>
                      <a:endParaRPr lang="fr-FR" sz="1400" dirty="0">
                        <a:solidFill>
                          <a:srgbClr val="FF0000"/>
                        </a:solidFill>
                      </a:endParaRPr>
                    </a:p>
                  </a:txBody>
                  <a:tcPr/>
                </a:tc>
                <a:tc>
                  <a:txBody>
                    <a:bodyPr/>
                    <a:lstStyle/>
                    <a:p>
                      <a:pPr algn="ctr"/>
                      <a:r>
                        <a:rPr lang="fr-FR" sz="1400" dirty="0" smtClean="0"/>
                        <a:t>0.18</a:t>
                      </a:r>
                      <a:endParaRPr lang="fr-FR" sz="1400" dirty="0"/>
                    </a:p>
                  </a:txBody>
                  <a:tcPr/>
                </a:tc>
                <a:tc>
                  <a:txBody>
                    <a:bodyPr/>
                    <a:lstStyle/>
                    <a:p>
                      <a:pPr algn="ctr"/>
                      <a:r>
                        <a:rPr lang="fr-FR" sz="1400" dirty="0" smtClean="0"/>
                        <a:t>-0.3</a:t>
                      </a:r>
                      <a:endParaRPr lang="fr-FR" sz="1400" dirty="0"/>
                    </a:p>
                  </a:txBody>
                  <a:tcPr/>
                </a:tc>
              </a:tr>
            </a:tbl>
          </a:graphicData>
        </a:graphic>
      </p:graphicFrame>
      <p:sp>
        <p:nvSpPr>
          <p:cNvPr id="8" name="ZoneTexte 7"/>
          <p:cNvSpPr txBox="1"/>
          <p:nvPr/>
        </p:nvSpPr>
        <p:spPr>
          <a:xfrm>
            <a:off x="5292080" y="3861048"/>
            <a:ext cx="3816424" cy="2031325"/>
          </a:xfrm>
          <a:prstGeom prst="rect">
            <a:avLst/>
          </a:prstGeom>
          <a:noFill/>
        </p:spPr>
        <p:txBody>
          <a:bodyPr wrap="square" rtlCol="0">
            <a:spAutoFit/>
          </a:bodyPr>
          <a:lstStyle/>
          <a:p>
            <a:r>
              <a:rPr lang="fr-FR" sz="1400" dirty="0" err="1" smtClean="0"/>
              <a:t>Same</a:t>
            </a:r>
            <a:r>
              <a:rPr lang="fr-FR" sz="1400" dirty="0" smtClean="0"/>
              <a:t> plot:</a:t>
            </a:r>
          </a:p>
          <a:p>
            <a:r>
              <a:rPr lang="fr-FR" sz="1400" dirty="0" smtClean="0"/>
              <a:t>If </a:t>
            </a:r>
            <a:r>
              <a:rPr lang="fr-FR" sz="1400" dirty="0" err="1" smtClean="0"/>
              <a:t>we</a:t>
            </a:r>
            <a:r>
              <a:rPr lang="fr-FR" sz="1400" dirty="0" smtClean="0"/>
              <a:t> correct </a:t>
            </a:r>
            <a:r>
              <a:rPr lang="fr-FR" sz="1400" dirty="0" err="1" smtClean="0"/>
              <a:t>empirically</a:t>
            </a:r>
            <a:r>
              <a:rPr lang="fr-FR" sz="1400" dirty="0" smtClean="0"/>
              <a:t> for the ~1mm </a:t>
            </a:r>
            <a:r>
              <a:rPr lang="fr-FR" sz="1400" dirty="0" err="1" smtClean="0"/>
              <a:t>bias</a:t>
            </a:r>
            <a:r>
              <a:rPr lang="fr-FR" sz="1400" dirty="0" smtClean="0"/>
              <a:t> in Jason-1 (</a:t>
            </a:r>
            <a:r>
              <a:rPr lang="fr-FR" sz="1400" dirty="0" err="1" smtClean="0"/>
              <a:t>from</a:t>
            </a:r>
            <a:r>
              <a:rPr lang="fr-FR" sz="1400" dirty="0" smtClean="0"/>
              <a:t> cycle 228 </a:t>
            </a:r>
            <a:r>
              <a:rPr lang="fr-FR" sz="1400" dirty="0" err="1" smtClean="0"/>
              <a:t>onwards</a:t>
            </a:r>
            <a:r>
              <a:rPr lang="fr-FR" sz="1400" dirty="0" smtClean="0"/>
              <a:t>) in GPDV1 and GPDV2, </a:t>
            </a:r>
            <a:r>
              <a:rPr lang="fr-FR" sz="1400" dirty="0" err="1" smtClean="0"/>
              <a:t>we</a:t>
            </a:r>
            <a:r>
              <a:rPr lang="fr-FR" sz="1400" dirty="0" smtClean="0"/>
              <a:t> </a:t>
            </a:r>
            <a:r>
              <a:rPr lang="fr-FR" sz="1400" dirty="0" err="1" smtClean="0"/>
              <a:t>see</a:t>
            </a:r>
            <a:r>
              <a:rPr lang="fr-FR" sz="1400" dirty="0" smtClean="0"/>
              <a:t> </a:t>
            </a:r>
            <a:r>
              <a:rPr lang="fr-FR" sz="1400" dirty="0" err="1" smtClean="0"/>
              <a:t>that</a:t>
            </a:r>
            <a:r>
              <a:rPr lang="fr-FR" sz="1400" dirty="0" smtClean="0"/>
              <a:t>: </a:t>
            </a:r>
          </a:p>
          <a:p>
            <a:pPr>
              <a:buFont typeface="Arial" pitchFamily="34" charset="0"/>
              <a:buChar char="•"/>
            </a:pPr>
            <a:r>
              <a:rPr lang="fr-FR" sz="1400" dirty="0" smtClean="0"/>
              <a:t> </a:t>
            </a:r>
            <a:r>
              <a:rPr lang="fr-FR" sz="1400" dirty="0" smtClean="0"/>
              <a:t>GPDV1 has </a:t>
            </a:r>
            <a:r>
              <a:rPr lang="fr-FR" sz="1400" dirty="0" err="1" smtClean="0"/>
              <a:t>actually</a:t>
            </a:r>
            <a:r>
              <a:rPr lang="fr-FR" sz="1400" dirty="0" smtClean="0"/>
              <a:t> a trend close to the </a:t>
            </a:r>
            <a:r>
              <a:rPr lang="fr-FR" sz="1400" dirty="0" err="1" smtClean="0"/>
              <a:t>radiometer</a:t>
            </a:r>
            <a:r>
              <a:rPr lang="fr-FR" sz="1400" dirty="0" smtClean="0"/>
              <a:t> correction over 2002-2011 </a:t>
            </a:r>
            <a:r>
              <a:rPr lang="fr-FR" sz="1400" dirty="0" err="1" smtClean="0"/>
              <a:t>whereas</a:t>
            </a:r>
            <a:r>
              <a:rPr lang="fr-FR" sz="1400" dirty="0" smtClean="0"/>
              <a:t> </a:t>
            </a:r>
          </a:p>
          <a:p>
            <a:pPr>
              <a:buFont typeface="Arial" pitchFamily="34" charset="0"/>
              <a:buChar char="•"/>
            </a:pPr>
            <a:r>
              <a:rPr lang="fr-FR" sz="1400" dirty="0" smtClean="0"/>
              <a:t> </a:t>
            </a:r>
            <a:r>
              <a:rPr lang="fr-FR" sz="1400" dirty="0" smtClean="0"/>
              <a:t>GPDV2 </a:t>
            </a:r>
            <a:r>
              <a:rPr lang="fr-FR" sz="1400" dirty="0" err="1" smtClean="0"/>
              <a:t>is</a:t>
            </a:r>
            <a:r>
              <a:rPr lang="fr-FR" sz="1400" dirty="0" smtClean="0"/>
              <a:t> </a:t>
            </a:r>
            <a:r>
              <a:rPr lang="fr-FR" sz="1400" dirty="0" err="1" smtClean="0"/>
              <a:t>closer</a:t>
            </a:r>
            <a:r>
              <a:rPr lang="fr-FR" sz="1400" dirty="0" smtClean="0"/>
              <a:t> to the ERA WTC</a:t>
            </a:r>
            <a:endParaRPr lang="fr-FR"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pic>
        <p:nvPicPr>
          <p:cNvPr id="13" name="Image 12" descr="DiffMoyTropo_tpj1j2_AvecPentes_ERA-RAD.png"/>
          <p:cNvPicPr>
            <a:picLocks noChangeAspect="1"/>
          </p:cNvPicPr>
          <p:nvPr/>
        </p:nvPicPr>
        <p:blipFill>
          <a:blip r:embed="rId2" cstate="print"/>
          <a:stretch>
            <a:fillRect/>
          </a:stretch>
        </p:blipFill>
        <p:spPr>
          <a:xfrm>
            <a:off x="395536" y="3270912"/>
            <a:ext cx="4467049" cy="2966400"/>
          </a:xfrm>
          <a:prstGeom prst="rect">
            <a:avLst/>
          </a:prstGeom>
        </p:spPr>
      </p:pic>
      <p:sp>
        <p:nvSpPr>
          <p:cNvPr id="14" name="Rectangle 12"/>
          <p:cNvSpPr txBox="1">
            <a:spLocks noChangeArrowheads="1"/>
          </p:cNvSpPr>
          <p:nvPr/>
        </p:nvSpPr>
        <p:spPr>
          <a:xfrm>
            <a:off x="179512" y="6237312"/>
            <a:ext cx="5328591"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ERA-interim-based WTC and Radiometer, GPDV1.0, GPDV2.0 WTCs concatenated for </a:t>
            </a:r>
            <a:r>
              <a:rPr lang="en-US" sz="1400" kern="0" dirty="0" smtClean="0">
                <a:solidFill>
                  <a:srgbClr val="00338D"/>
                </a:solidFill>
                <a:latin typeface="Arial" charset="0"/>
              </a:rPr>
              <a:t>ERS-1/ERS-2/ENVISAT</a:t>
            </a:r>
            <a:endParaRPr lang="en-US" sz="1400" kern="0" dirty="0" smtClean="0">
              <a:solidFill>
                <a:srgbClr val="00338D"/>
              </a:solidFill>
              <a:latin typeface="Arial" charset="0"/>
            </a:endParaRP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graphicFrame>
        <p:nvGraphicFramePr>
          <p:cNvPr id="7" name="Tableau 6"/>
          <p:cNvGraphicFramePr>
            <a:graphicFrameLocks noGrp="1"/>
          </p:cNvGraphicFramePr>
          <p:nvPr/>
        </p:nvGraphicFramePr>
        <p:xfrm>
          <a:off x="179511" y="1196752"/>
          <a:ext cx="8712969" cy="2188150"/>
        </p:xfrm>
        <a:graphic>
          <a:graphicData uri="http://schemas.openxmlformats.org/drawingml/2006/table">
            <a:tbl>
              <a:tblPr firstRow="1" bandRow="1">
                <a:tableStyleId>{5940675A-B579-460E-94D1-54222C63F5DA}</a:tableStyleId>
              </a:tblPr>
              <a:tblGrid>
                <a:gridCol w="2952329"/>
                <a:gridCol w="2808312"/>
                <a:gridCol w="2952328"/>
              </a:tblGrid>
              <a:tr h="316835">
                <a:tc rowSpan="2">
                  <a:txBody>
                    <a:bodyPr/>
                    <a:lstStyle/>
                    <a:p>
                      <a:r>
                        <a:rPr lang="fr-FR" sz="1400" dirty="0" smtClean="0"/>
                        <a:t>WTC Difference</a:t>
                      </a:r>
                      <a:endParaRPr lang="fr-FR" sz="1400" dirty="0"/>
                    </a:p>
                  </a:txBody>
                  <a:tcPr anchor="ctr"/>
                </a:tc>
                <a:tc gridSpan="2">
                  <a:txBody>
                    <a:bodyPr/>
                    <a:lstStyle/>
                    <a:p>
                      <a:pPr algn="ctr"/>
                      <a:r>
                        <a:rPr lang="fr-FR" sz="1400" dirty="0" smtClean="0"/>
                        <a:t>Trend (mm/</a:t>
                      </a:r>
                      <a:r>
                        <a:rPr lang="fr-FR" sz="1400" dirty="0" err="1" smtClean="0"/>
                        <a:t>yr</a:t>
                      </a:r>
                      <a:r>
                        <a:rPr lang="fr-FR" sz="1400" dirty="0" smtClean="0"/>
                        <a:t>)</a:t>
                      </a:r>
                      <a:endParaRPr lang="fr-FR" sz="1400" dirty="0"/>
                    </a:p>
                  </a:txBody>
                  <a:tcPr/>
                </a:tc>
                <a:tc hMerge="1">
                  <a:txBody>
                    <a:bodyPr/>
                    <a:lstStyle/>
                    <a:p>
                      <a:endParaRPr lang="fr-FR"/>
                    </a:p>
                  </a:txBody>
                  <a:tcPr/>
                </a:tc>
              </a:tr>
              <a:tr h="316835">
                <a:tc vMerge="1">
                  <a:txBody>
                    <a:bodyPr/>
                    <a:lstStyle/>
                    <a:p>
                      <a:endParaRPr lang="fr-FR"/>
                    </a:p>
                  </a:txBody>
                  <a:tcPr/>
                </a:tc>
                <a:tc>
                  <a:txBody>
                    <a:bodyPr/>
                    <a:lstStyle/>
                    <a:p>
                      <a:r>
                        <a:rPr lang="fr-FR" sz="1400" dirty="0" err="1" smtClean="0"/>
                        <a:t>Period</a:t>
                      </a:r>
                      <a:r>
                        <a:rPr lang="fr-FR" sz="1400" dirty="0" smtClean="0"/>
                        <a:t>: 1993-2002</a:t>
                      </a:r>
                      <a:endParaRPr lang="fr-FR" sz="1400" dirty="0"/>
                    </a:p>
                  </a:txBody>
                  <a:tcPr/>
                </a:tc>
                <a:tc>
                  <a:txBody>
                    <a:bodyPr/>
                    <a:lstStyle/>
                    <a:p>
                      <a:r>
                        <a:rPr lang="fr-FR" sz="1400" dirty="0" err="1" smtClean="0"/>
                        <a:t>Period</a:t>
                      </a:r>
                      <a:r>
                        <a:rPr lang="fr-FR" sz="1400" dirty="0" smtClean="0"/>
                        <a:t>: </a:t>
                      </a:r>
                      <a:r>
                        <a:rPr lang="fr-FR" sz="1400" dirty="0" smtClean="0"/>
                        <a:t>2002-2011</a:t>
                      </a:r>
                      <a:endParaRPr lang="fr-FR" sz="1400" dirty="0"/>
                    </a:p>
                  </a:txBody>
                  <a:tcPr/>
                </a:tc>
              </a:tr>
              <a:tr h="316835">
                <a:tc>
                  <a:txBody>
                    <a:bodyPr/>
                    <a:lstStyle/>
                    <a:p>
                      <a:r>
                        <a:rPr lang="fr-FR" sz="1400" dirty="0" smtClean="0"/>
                        <a:t>ERA-</a:t>
                      </a:r>
                      <a:r>
                        <a:rPr lang="fr-FR" sz="1400" dirty="0" err="1" smtClean="0"/>
                        <a:t>Radiometer</a:t>
                      </a:r>
                      <a:r>
                        <a:rPr lang="fr-FR" sz="1400" dirty="0" smtClean="0"/>
                        <a:t> (RA2-MWR v2.1b)</a:t>
                      </a:r>
                      <a:endParaRPr lang="fr-FR" sz="1400" dirty="0"/>
                    </a:p>
                  </a:txBody>
                  <a:tcPr/>
                </a:tc>
                <a:tc>
                  <a:txBody>
                    <a:bodyPr/>
                    <a:lstStyle/>
                    <a:p>
                      <a:pPr algn="ctr"/>
                      <a:r>
                        <a:rPr lang="fr-FR" sz="1400" dirty="0" smtClean="0"/>
                        <a:t>0.39</a:t>
                      </a:r>
                      <a:endParaRPr lang="fr-FR" sz="1400" dirty="0"/>
                    </a:p>
                  </a:txBody>
                  <a:tcPr/>
                </a:tc>
                <a:tc>
                  <a:txBody>
                    <a:bodyPr/>
                    <a:lstStyle/>
                    <a:p>
                      <a:pPr algn="ctr"/>
                      <a:r>
                        <a:rPr lang="fr-FR" sz="1400" dirty="0" smtClean="0"/>
                        <a:t>-</a:t>
                      </a:r>
                      <a:r>
                        <a:rPr lang="fr-FR" sz="1400" dirty="0" smtClean="0"/>
                        <a:t>0.67</a:t>
                      </a:r>
                      <a:endParaRPr lang="fr-FR" sz="1400" dirty="0"/>
                    </a:p>
                  </a:txBody>
                  <a:tcPr/>
                </a:tc>
              </a:tr>
              <a:tr h="316835">
                <a:tc>
                  <a:txBody>
                    <a:bodyPr/>
                    <a:lstStyle/>
                    <a:p>
                      <a:r>
                        <a:rPr lang="fr-FR" sz="1400" dirty="0" smtClean="0"/>
                        <a:t>ERA-GPD </a:t>
                      </a:r>
                      <a:r>
                        <a:rPr lang="fr-FR" sz="1400" dirty="0" smtClean="0"/>
                        <a:t>V1.1</a:t>
                      </a:r>
                    </a:p>
                    <a:p>
                      <a:endParaRPr lang="fr-FR" sz="1400" dirty="0"/>
                    </a:p>
                  </a:txBody>
                  <a:tcPr/>
                </a:tc>
                <a:tc>
                  <a:txBody>
                    <a:bodyPr/>
                    <a:lstStyle/>
                    <a:p>
                      <a:pPr algn="ctr"/>
                      <a:r>
                        <a:rPr lang="fr-FR" sz="1400" dirty="0" smtClean="0"/>
                        <a:t>0.50</a:t>
                      </a:r>
                      <a:endParaRPr lang="fr-FR" sz="1400" dirty="0"/>
                    </a:p>
                  </a:txBody>
                  <a:tcPr/>
                </a:tc>
                <a:tc>
                  <a:txBody>
                    <a:bodyPr/>
                    <a:lstStyle/>
                    <a:p>
                      <a:pPr algn="ctr"/>
                      <a:r>
                        <a:rPr lang="fr-FR" sz="1400" dirty="0" smtClean="0"/>
                        <a:t>-</a:t>
                      </a:r>
                      <a:r>
                        <a:rPr lang="fr-FR" sz="1400" dirty="0" smtClean="0"/>
                        <a:t>0.34</a:t>
                      </a:r>
                      <a:endParaRPr lang="fr-FR" sz="1400" dirty="0"/>
                    </a:p>
                  </a:txBody>
                  <a:tcPr/>
                </a:tc>
              </a:tr>
              <a:tr h="316835">
                <a:tc>
                  <a:txBody>
                    <a:bodyPr/>
                    <a:lstStyle/>
                    <a:p>
                      <a:r>
                        <a:rPr lang="fr-FR" sz="1400" dirty="0" smtClean="0"/>
                        <a:t>ERA-GPD </a:t>
                      </a:r>
                      <a:r>
                        <a:rPr lang="fr-FR" sz="1400" dirty="0" smtClean="0"/>
                        <a:t>V2.0</a:t>
                      </a:r>
                    </a:p>
                    <a:p>
                      <a:endParaRPr lang="fr-FR" sz="1400" dirty="0"/>
                    </a:p>
                  </a:txBody>
                  <a:tcPr/>
                </a:tc>
                <a:tc>
                  <a:txBody>
                    <a:bodyPr/>
                    <a:lstStyle/>
                    <a:p>
                      <a:pPr algn="ctr"/>
                      <a:r>
                        <a:rPr lang="fr-FR" sz="1400" dirty="0" smtClean="0"/>
                        <a:t>0.32</a:t>
                      </a:r>
                      <a:endParaRPr lang="fr-FR" sz="1400" dirty="0"/>
                    </a:p>
                  </a:txBody>
                  <a:tcPr/>
                </a:tc>
                <a:tc>
                  <a:txBody>
                    <a:bodyPr/>
                    <a:lstStyle/>
                    <a:p>
                      <a:pPr algn="ctr"/>
                      <a:r>
                        <a:rPr lang="fr-FR" sz="1400" dirty="0" smtClean="0"/>
                        <a:t>-0.27</a:t>
                      </a:r>
                      <a:endParaRPr lang="fr-FR" sz="1400"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pic>
        <p:nvPicPr>
          <p:cNvPr id="13" name="Image 12" descr="DiffMoyTropo_tpj1j2_AvecPentes_ERA-RAD.png"/>
          <p:cNvPicPr>
            <a:picLocks noChangeAspect="1"/>
          </p:cNvPicPr>
          <p:nvPr/>
        </p:nvPicPr>
        <p:blipFill>
          <a:blip r:embed="rId2" cstate="print"/>
          <a:stretch>
            <a:fillRect/>
          </a:stretch>
        </p:blipFill>
        <p:spPr>
          <a:xfrm>
            <a:off x="395536" y="3342920"/>
            <a:ext cx="4467049" cy="2966400"/>
          </a:xfrm>
          <a:prstGeom prst="rect">
            <a:avLst/>
          </a:prstGeom>
        </p:spPr>
      </p:pic>
      <p:sp>
        <p:nvSpPr>
          <p:cNvPr id="14" name="Rectangle 12"/>
          <p:cNvSpPr txBox="1">
            <a:spLocks noChangeArrowheads="1"/>
          </p:cNvSpPr>
          <p:nvPr/>
        </p:nvSpPr>
        <p:spPr>
          <a:xfrm>
            <a:off x="179513" y="6237312"/>
            <a:ext cx="5184576"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ERA-interim-based WTC and Radiometer, GPDV1.0, GPDV2.0 WTCs concatenated for TOPEX/Jason-1/Jason-2 </a:t>
            </a: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graphicFrame>
        <p:nvGraphicFramePr>
          <p:cNvPr id="7" name="Tableau 6"/>
          <p:cNvGraphicFramePr>
            <a:graphicFrameLocks noGrp="1"/>
          </p:cNvGraphicFramePr>
          <p:nvPr/>
        </p:nvGraphicFramePr>
        <p:xfrm>
          <a:off x="179513" y="1196752"/>
          <a:ext cx="8712967" cy="2203440"/>
        </p:xfrm>
        <a:graphic>
          <a:graphicData uri="http://schemas.openxmlformats.org/drawingml/2006/table">
            <a:tbl>
              <a:tblPr firstRow="1" bandRow="1">
                <a:tableStyleId>{5940675A-B579-460E-94D1-54222C63F5DA}</a:tableStyleId>
              </a:tblPr>
              <a:tblGrid>
                <a:gridCol w="2952328"/>
                <a:gridCol w="2808311"/>
                <a:gridCol w="2952328"/>
              </a:tblGrid>
              <a:tr h="324480">
                <a:tc rowSpan="2">
                  <a:txBody>
                    <a:bodyPr/>
                    <a:lstStyle/>
                    <a:p>
                      <a:r>
                        <a:rPr lang="fr-FR" sz="1400" dirty="0" smtClean="0"/>
                        <a:t>WTC Difference</a:t>
                      </a:r>
                      <a:endParaRPr lang="fr-FR" sz="1400" dirty="0"/>
                    </a:p>
                  </a:txBody>
                  <a:tcPr anchor="ctr"/>
                </a:tc>
                <a:tc gridSpan="2">
                  <a:txBody>
                    <a:bodyPr/>
                    <a:lstStyle/>
                    <a:p>
                      <a:pPr algn="ctr"/>
                      <a:r>
                        <a:rPr lang="fr-FR" sz="1400" dirty="0" smtClean="0"/>
                        <a:t>Trend (mm/</a:t>
                      </a:r>
                      <a:r>
                        <a:rPr lang="fr-FR" sz="1400" dirty="0" err="1" smtClean="0"/>
                        <a:t>yr</a:t>
                      </a:r>
                      <a:r>
                        <a:rPr lang="fr-FR" sz="1400" dirty="0" smtClean="0"/>
                        <a:t>)</a:t>
                      </a:r>
                      <a:endParaRPr lang="fr-FR" sz="1400" dirty="0"/>
                    </a:p>
                  </a:txBody>
                  <a:tcPr/>
                </a:tc>
                <a:tc hMerge="1">
                  <a:txBody>
                    <a:bodyPr/>
                    <a:lstStyle/>
                    <a:p>
                      <a:endParaRPr lang="fr-FR"/>
                    </a:p>
                  </a:txBody>
                  <a:tcPr/>
                </a:tc>
              </a:tr>
              <a:tr h="324480">
                <a:tc vMerge="1">
                  <a:txBody>
                    <a:bodyPr/>
                    <a:lstStyle/>
                    <a:p>
                      <a:endParaRPr lang="fr-FR"/>
                    </a:p>
                  </a:txBody>
                  <a:tcPr/>
                </a:tc>
                <a:tc>
                  <a:txBody>
                    <a:bodyPr/>
                    <a:lstStyle/>
                    <a:p>
                      <a:r>
                        <a:rPr lang="fr-FR" sz="1400" dirty="0" err="1" smtClean="0"/>
                        <a:t>Period</a:t>
                      </a:r>
                      <a:r>
                        <a:rPr lang="fr-FR" sz="1400" dirty="0" smtClean="0"/>
                        <a:t>: 1993-2002</a:t>
                      </a:r>
                      <a:endParaRPr lang="fr-FR" sz="1400" dirty="0"/>
                    </a:p>
                  </a:txBody>
                  <a:tcPr/>
                </a:tc>
                <a:tc>
                  <a:txBody>
                    <a:bodyPr/>
                    <a:lstStyle/>
                    <a:p>
                      <a:r>
                        <a:rPr lang="fr-FR" sz="1400" dirty="0" err="1" smtClean="0"/>
                        <a:t>Period</a:t>
                      </a:r>
                      <a:r>
                        <a:rPr lang="fr-FR" sz="1400" dirty="0" smtClean="0"/>
                        <a:t>: 2002-2001</a:t>
                      </a:r>
                      <a:endParaRPr lang="fr-FR" sz="1400" dirty="0"/>
                    </a:p>
                  </a:txBody>
                  <a:tcPr/>
                </a:tc>
              </a:tr>
              <a:tr h="324480">
                <a:tc>
                  <a:txBody>
                    <a:bodyPr/>
                    <a:lstStyle/>
                    <a:p>
                      <a:r>
                        <a:rPr lang="fr-FR" sz="1400" dirty="0" smtClean="0"/>
                        <a:t>ERA-</a:t>
                      </a:r>
                      <a:r>
                        <a:rPr lang="fr-FR" sz="1400" dirty="0" err="1" smtClean="0"/>
                        <a:t>Radiometer</a:t>
                      </a:r>
                      <a:r>
                        <a:rPr lang="fr-FR" sz="1400" dirty="0" smtClean="0"/>
                        <a:t> (</a:t>
                      </a:r>
                      <a:r>
                        <a:rPr lang="fr-FR" sz="1400" dirty="0" err="1" smtClean="0"/>
                        <a:t>enhancement</a:t>
                      </a:r>
                      <a:r>
                        <a:rPr lang="fr-FR" sz="1400" dirty="0" smtClean="0"/>
                        <a:t> </a:t>
                      </a:r>
                      <a:r>
                        <a:rPr lang="fr-FR" sz="1400" dirty="0" err="1" smtClean="0"/>
                        <a:t>product</a:t>
                      </a:r>
                      <a:r>
                        <a:rPr lang="fr-FR" sz="1400" dirty="0" smtClean="0"/>
                        <a:t>)</a:t>
                      </a:r>
                      <a:endParaRPr lang="fr-FR" sz="1400" dirty="0"/>
                    </a:p>
                  </a:txBody>
                  <a:tcPr/>
                </a:tc>
                <a:tc>
                  <a:txBody>
                    <a:bodyPr/>
                    <a:lstStyle/>
                    <a:p>
                      <a:pPr algn="ctr"/>
                      <a:r>
                        <a:rPr lang="fr-FR" sz="1400" dirty="0" smtClean="0"/>
                        <a:t>0.38</a:t>
                      </a:r>
                      <a:endParaRPr lang="fr-FR" sz="1400" dirty="0"/>
                    </a:p>
                  </a:txBody>
                  <a:tcPr/>
                </a:tc>
                <a:tc>
                  <a:txBody>
                    <a:bodyPr/>
                    <a:lstStyle/>
                    <a:p>
                      <a:pPr algn="ctr"/>
                      <a:r>
                        <a:rPr lang="fr-FR" sz="1400" dirty="0" smtClean="0"/>
                        <a:t>-0.47</a:t>
                      </a:r>
                      <a:endParaRPr lang="fr-FR" sz="1400" dirty="0"/>
                    </a:p>
                  </a:txBody>
                  <a:tcPr/>
                </a:tc>
              </a:tr>
              <a:tr h="324480">
                <a:tc>
                  <a:txBody>
                    <a:bodyPr/>
                    <a:lstStyle/>
                    <a:p>
                      <a:r>
                        <a:rPr lang="fr-FR" sz="1400" dirty="0" smtClean="0"/>
                        <a:t>GPD </a:t>
                      </a:r>
                      <a:r>
                        <a:rPr lang="fr-FR" sz="1400" dirty="0" smtClean="0"/>
                        <a:t>V1.1-</a:t>
                      </a:r>
                      <a:r>
                        <a:rPr lang="fr-FR" sz="1400" dirty="0" err="1" smtClean="0"/>
                        <a:t>Radiometer</a:t>
                      </a:r>
                      <a:r>
                        <a:rPr lang="fr-FR" sz="1400" dirty="0" smtClean="0"/>
                        <a:t> (</a:t>
                      </a:r>
                      <a:r>
                        <a:rPr lang="fr-FR" sz="1400" dirty="0" err="1" smtClean="0"/>
                        <a:t>enhancement</a:t>
                      </a:r>
                      <a:r>
                        <a:rPr lang="fr-FR" sz="1400" dirty="0" smtClean="0"/>
                        <a:t> </a:t>
                      </a:r>
                      <a:r>
                        <a:rPr lang="fr-FR" sz="1400" dirty="0" err="1" smtClean="0"/>
                        <a:t>product</a:t>
                      </a:r>
                      <a:r>
                        <a:rPr lang="fr-FR" sz="1400" dirty="0" smtClean="0"/>
                        <a:t>)</a:t>
                      </a:r>
                      <a:endParaRPr lang="fr-FR" sz="1400" dirty="0"/>
                    </a:p>
                  </a:txBody>
                  <a:tcPr/>
                </a:tc>
                <a:tc>
                  <a:txBody>
                    <a:bodyPr/>
                    <a:lstStyle/>
                    <a:p>
                      <a:pPr algn="ctr"/>
                      <a:r>
                        <a:rPr lang="fr-FR" sz="1400" dirty="0" smtClean="0"/>
                        <a:t>-0.08</a:t>
                      </a:r>
                      <a:endParaRPr lang="fr-FR" sz="1400" dirty="0"/>
                    </a:p>
                  </a:txBody>
                  <a:tcPr/>
                </a:tc>
                <a:tc>
                  <a:txBody>
                    <a:bodyPr/>
                    <a:lstStyle/>
                    <a:p>
                      <a:pPr algn="ctr"/>
                      <a:r>
                        <a:rPr lang="fr-FR" sz="1400" dirty="0" smtClean="0"/>
                        <a:t>0.29</a:t>
                      </a:r>
                      <a:endParaRPr lang="fr-FR" sz="1400" dirty="0"/>
                    </a:p>
                  </a:txBody>
                  <a:tcPr/>
                </a:tc>
              </a:tr>
              <a:tr h="324480">
                <a:tc>
                  <a:txBody>
                    <a:bodyPr/>
                    <a:lstStyle/>
                    <a:p>
                      <a:r>
                        <a:rPr lang="fr-FR" sz="1400" dirty="0" smtClean="0"/>
                        <a:t>GPD </a:t>
                      </a:r>
                      <a:r>
                        <a:rPr lang="fr-FR" sz="1400" dirty="0" smtClean="0"/>
                        <a:t>V2.0-</a:t>
                      </a:r>
                      <a:r>
                        <a:rPr lang="fr-FR" sz="1400" dirty="0" err="1" smtClean="0"/>
                        <a:t>Radiometer</a:t>
                      </a:r>
                      <a:r>
                        <a:rPr lang="fr-FR" sz="1400" dirty="0" smtClean="0"/>
                        <a:t> (</a:t>
                      </a:r>
                      <a:r>
                        <a:rPr lang="fr-FR" sz="1400" dirty="0" err="1" smtClean="0"/>
                        <a:t>enhancement</a:t>
                      </a:r>
                      <a:r>
                        <a:rPr lang="fr-FR" sz="1400" dirty="0" smtClean="0"/>
                        <a:t> </a:t>
                      </a:r>
                      <a:r>
                        <a:rPr lang="fr-FR" sz="1400" dirty="0" err="1" smtClean="0"/>
                        <a:t>product</a:t>
                      </a:r>
                      <a:r>
                        <a:rPr lang="fr-FR" sz="1400" dirty="0" smtClean="0"/>
                        <a:t>)</a:t>
                      </a:r>
                      <a:endParaRPr lang="fr-FR" sz="1400" dirty="0"/>
                    </a:p>
                  </a:txBody>
                  <a:tcPr/>
                </a:tc>
                <a:tc>
                  <a:txBody>
                    <a:bodyPr/>
                    <a:lstStyle/>
                    <a:p>
                      <a:pPr algn="ctr"/>
                      <a:r>
                        <a:rPr lang="fr-FR" sz="1400" dirty="0" smtClean="0"/>
                        <a:t>0.1</a:t>
                      </a:r>
                      <a:endParaRPr lang="fr-FR" sz="1400" dirty="0"/>
                    </a:p>
                  </a:txBody>
                  <a:tcPr/>
                </a:tc>
                <a:tc>
                  <a:txBody>
                    <a:bodyPr/>
                    <a:lstStyle/>
                    <a:p>
                      <a:pPr algn="ctr"/>
                      <a:r>
                        <a:rPr lang="fr-FR" sz="1400" dirty="0" smtClean="0"/>
                        <a:t>0.1</a:t>
                      </a:r>
                      <a:endParaRPr lang="fr-FR" sz="1400" dirty="0"/>
                    </a:p>
                  </a:txBody>
                  <a:tcPr/>
                </a:tc>
              </a:tr>
            </a:tbl>
          </a:graphicData>
        </a:graphic>
      </p:graphicFrame>
      <p:sp>
        <p:nvSpPr>
          <p:cNvPr id="6" name="ZoneTexte 5"/>
          <p:cNvSpPr txBox="1"/>
          <p:nvPr/>
        </p:nvSpPr>
        <p:spPr>
          <a:xfrm>
            <a:off x="5292080" y="3645024"/>
            <a:ext cx="3816424" cy="738664"/>
          </a:xfrm>
          <a:prstGeom prst="rect">
            <a:avLst/>
          </a:prstGeom>
          <a:noFill/>
        </p:spPr>
        <p:txBody>
          <a:bodyPr wrap="square" rtlCol="0">
            <a:spAutoFit/>
          </a:bodyPr>
          <a:lstStyle/>
          <a:p>
            <a:r>
              <a:rPr lang="fr-FR" sz="1400" dirty="0" smtClean="0"/>
              <a:t>The </a:t>
            </a:r>
            <a:r>
              <a:rPr lang="fr-FR" sz="1400" dirty="0" err="1" smtClean="0"/>
              <a:t>bias</a:t>
            </a:r>
            <a:r>
              <a:rPr lang="fr-FR" sz="1400" dirty="0" smtClean="0"/>
              <a:t> in Jason-1 (</a:t>
            </a:r>
            <a:r>
              <a:rPr lang="fr-FR" sz="1400" dirty="0" err="1" smtClean="0"/>
              <a:t>from</a:t>
            </a:r>
            <a:r>
              <a:rPr lang="fr-FR" sz="1400" dirty="0" smtClean="0"/>
              <a:t> cycle 228 </a:t>
            </a:r>
            <a:r>
              <a:rPr lang="fr-FR" sz="1400" dirty="0" err="1" smtClean="0"/>
              <a:t>onwards</a:t>
            </a:r>
            <a:r>
              <a:rPr lang="fr-FR" sz="1400" dirty="0" smtClean="0"/>
              <a:t>) in GPDV1 and GPDV2 </a:t>
            </a:r>
            <a:r>
              <a:rPr lang="fr-FR" sz="1400" dirty="0" err="1" smtClean="0"/>
              <a:t>is</a:t>
            </a:r>
            <a:r>
              <a:rPr lang="fr-FR" sz="1400" dirty="0" smtClean="0"/>
              <a:t> </a:t>
            </a:r>
            <a:r>
              <a:rPr lang="fr-FR" sz="1400" dirty="0" err="1" smtClean="0"/>
              <a:t>clearly</a:t>
            </a:r>
            <a:r>
              <a:rPr lang="fr-FR" sz="1400" dirty="0" smtClean="0"/>
              <a:t> visible</a:t>
            </a:r>
            <a:endParaRPr lang="fr-FR"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pic>
        <p:nvPicPr>
          <p:cNvPr id="13" name="Image 12" descr="DiffMoyTropo_tpj1j2_AvecPentes_ERA-RAD.png"/>
          <p:cNvPicPr>
            <a:picLocks noChangeAspect="1"/>
          </p:cNvPicPr>
          <p:nvPr/>
        </p:nvPicPr>
        <p:blipFill>
          <a:blip r:embed="rId2" cstate="print"/>
          <a:stretch>
            <a:fillRect/>
          </a:stretch>
        </p:blipFill>
        <p:spPr>
          <a:xfrm>
            <a:off x="395536" y="3342920"/>
            <a:ext cx="4467049" cy="2966400"/>
          </a:xfrm>
          <a:prstGeom prst="rect">
            <a:avLst/>
          </a:prstGeom>
        </p:spPr>
      </p:pic>
      <p:sp>
        <p:nvSpPr>
          <p:cNvPr id="14" name="Rectangle 12"/>
          <p:cNvSpPr txBox="1">
            <a:spLocks noChangeArrowheads="1"/>
          </p:cNvSpPr>
          <p:nvPr/>
        </p:nvSpPr>
        <p:spPr>
          <a:xfrm>
            <a:off x="179512" y="6215335"/>
            <a:ext cx="5256584" cy="958081"/>
          </a:xfrm>
          <a:prstGeom prst="rect">
            <a:avLst/>
          </a:prstGeom>
        </p:spPr>
        <p:txBody>
          <a:bodyPr/>
          <a:lstStyle/>
          <a:p>
            <a:pPr indent="176213" algn="just" fontAlgn="base">
              <a:lnSpc>
                <a:spcPct val="85000"/>
              </a:lnSpc>
              <a:spcBef>
                <a:spcPct val="20000"/>
              </a:spcBef>
              <a:spcAft>
                <a:spcPct val="0"/>
              </a:spcAft>
              <a:buClr>
                <a:srgbClr val="000066"/>
              </a:buClr>
              <a:defRPr/>
            </a:pPr>
            <a:r>
              <a:rPr lang="en-US" sz="1400" kern="0" dirty="0" smtClean="0">
                <a:solidFill>
                  <a:srgbClr val="00338D"/>
                </a:solidFill>
                <a:latin typeface="Arial" charset="0"/>
              </a:rPr>
              <a:t>Fig: Temporal evolution of global mean differences between ERA-interim-based WTC and Radiometer, GPDV1.0, GPDV2.0 WTCs concatenated for </a:t>
            </a:r>
            <a:r>
              <a:rPr lang="en-US" sz="1400" kern="0" dirty="0" smtClean="0">
                <a:solidFill>
                  <a:srgbClr val="00338D"/>
                </a:solidFill>
                <a:latin typeface="Arial" charset="0"/>
              </a:rPr>
              <a:t>ERS-1/ERS-2/ENVISAT</a:t>
            </a:r>
            <a:endParaRPr lang="en-US" sz="1400" kern="0" dirty="0" smtClean="0">
              <a:solidFill>
                <a:srgbClr val="00338D"/>
              </a:solidFill>
              <a:latin typeface="Arial" charset="0"/>
            </a:endParaRPr>
          </a:p>
          <a:p>
            <a:pPr indent="176213" algn="just" fontAlgn="base">
              <a:lnSpc>
                <a:spcPct val="85000"/>
              </a:lnSpc>
              <a:spcBef>
                <a:spcPct val="20000"/>
              </a:spcBef>
              <a:spcAft>
                <a:spcPct val="0"/>
              </a:spcAft>
              <a:buClr>
                <a:srgbClr val="000066"/>
              </a:buClr>
              <a:buFont typeface="Arial" pitchFamily="34" charset="0"/>
              <a:buChar char="•"/>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a:p>
            <a:pPr algn="just" fontAlgn="base">
              <a:lnSpc>
                <a:spcPct val="85000"/>
              </a:lnSpc>
              <a:spcBef>
                <a:spcPct val="20000"/>
              </a:spcBef>
              <a:spcAft>
                <a:spcPct val="0"/>
              </a:spcAft>
              <a:buClr>
                <a:srgbClr val="000066"/>
              </a:buClr>
              <a:buFont typeface="Arial" charset="0"/>
              <a:buNone/>
              <a:defRPr/>
            </a:pPr>
            <a:endParaRPr lang="en-US" sz="2400" kern="0" dirty="0" smtClean="0">
              <a:solidFill>
                <a:srgbClr val="00338D"/>
              </a:solidFill>
              <a:latin typeface="Arial" charset="0"/>
            </a:endParaRPr>
          </a:p>
        </p:txBody>
      </p:sp>
      <p:graphicFrame>
        <p:nvGraphicFramePr>
          <p:cNvPr id="7" name="Tableau 6"/>
          <p:cNvGraphicFramePr>
            <a:graphicFrameLocks noGrp="1"/>
          </p:cNvGraphicFramePr>
          <p:nvPr/>
        </p:nvGraphicFramePr>
        <p:xfrm>
          <a:off x="179511" y="1196752"/>
          <a:ext cx="8712969" cy="2188150"/>
        </p:xfrm>
        <a:graphic>
          <a:graphicData uri="http://schemas.openxmlformats.org/drawingml/2006/table">
            <a:tbl>
              <a:tblPr firstRow="1" bandRow="1">
                <a:tableStyleId>{5940675A-B579-460E-94D1-54222C63F5DA}</a:tableStyleId>
              </a:tblPr>
              <a:tblGrid>
                <a:gridCol w="2952329"/>
                <a:gridCol w="2808312"/>
                <a:gridCol w="2952328"/>
              </a:tblGrid>
              <a:tr h="316835">
                <a:tc rowSpan="2">
                  <a:txBody>
                    <a:bodyPr/>
                    <a:lstStyle/>
                    <a:p>
                      <a:r>
                        <a:rPr lang="fr-FR" sz="1400" dirty="0" smtClean="0"/>
                        <a:t>WTC Difference</a:t>
                      </a:r>
                      <a:endParaRPr lang="fr-FR" sz="1400" dirty="0"/>
                    </a:p>
                  </a:txBody>
                  <a:tcPr anchor="ctr"/>
                </a:tc>
                <a:tc gridSpan="2">
                  <a:txBody>
                    <a:bodyPr/>
                    <a:lstStyle/>
                    <a:p>
                      <a:pPr algn="ctr"/>
                      <a:r>
                        <a:rPr lang="fr-FR" sz="1400" dirty="0" smtClean="0"/>
                        <a:t>Trend (mm/</a:t>
                      </a:r>
                      <a:r>
                        <a:rPr lang="fr-FR" sz="1400" dirty="0" err="1" smtClean="0"/>
                        <a:t>yr</a:t>
                      </a:r>
                      <a:r>
                        <a:rPr lang="fr-FR" sz="1400" dirty="0" smtClean="0"/>
                        <a:t>)</a:t>
                      </a:r>
                      <a:endParaRPr lang="fr-FR" sz="1400" dirty="0"/>
                    </a:p>
                  </a:txBody>
                  <a:tcPr/>
                </a:tc>
                <a:tc hMerge="1">
                  <a:txBody>
                    <a:bodyPr/>
                    <a:lstStyle/>
                    <a:p>
                      <a:endParaRPr lang="fr-FR"/>
                    </a:p>
                  </a:txBody>
                  <a:tcPr/>
                </a:tc>
              </a:tr>
              <a:tr h="316835">
                <a:tc vMerge="1">
                  <a:txBody>
                    <a:bodyPr/>
                    <a:lstStyle/>
                    <a:p>
                      <a:endParaRPr lang="fr-FR"/>
                    </a:p>
                  </a:txBody>
                  <a:tcPr/>
                </a:tc>
                <a:tc>
                  <a:txBody>
                    <a:bodyPr/>
                    <a:lstStyle/>
                    <a:p>
                      <a:r>
                        <a:rPr lang="fr-FR" sz="1400" dirty="0" err="1" smtClean="0"/>
                        <a:t>Period</a:t>
                      </a:r>
                      <a:r>
                        <a:rPr lang="fr-FR" sz="1400" dirty="0" smtClean="0"/>
                        <a:t>: 1993-2002</a:t>
                      </a:r>
                      <a:endParaRPr lang="fr-FR" sz="1400" dirty="0"/>
                    </a:p>
                  </a:txBody>
                  <a:tcPr/>
                </a:tc>
                <a:tc>
                  <a:txBody>
                    <a:bodyPr/>
                    <a:lstStyle/>
                    <a:p>
                      <a:r>
                        <a:rPr lang="fr-FR" sz="1400" dirty="0" err="1" smtClean="0"/>
                        <a:t>Period</a:t>
                      </a:r>
                      <a:r>
                        <a:rPr lang="fr-FR" sz="1400" dirty="0" smtClean="0"/>
                        <a:t>: 2002-2001</a:t>
                      </a:r>
                      <a:endParaRPr lang="fr-FR" sz="1400" dirty="0"/>
                    </a:p>
                  </a:txBody>
                  <a:tcPr/>
                </a:tc>
              </a:tr>
              <a:tr h="316835">
                <a:tc>
                  <a:txBody>
                    <a:bodyPr/>
                    <a:lstStyle/>
                    <a:p>
                      <a:r>
                        <a:rPr lang="fr-FR" sz="1400" dirty="0" smtClean="0"/>
                        <a:t>ERA-</a:t>
                      </a:r>
                      <a:r>
                        <a:rPr lang="fr-FR" sz="1400" dirty="0" err="1" smtClean="0"/>
                        <a:t>Radiometer</a:t>
                      </a:r>
                      <a:r>
                        <a:rPr lang="fr-FR" sz="1400" dirty="0" smtClean="0"/>
                        <a:t> (RA2-MWR v2.1b)</a:t>
                      </a:r>
                    </a:p>
                  </a:txBody>
                  <a:tcPr/>
                </a:tc>
                <a:tc>
                  <a:txBody>
                    <a:bodyPr/>
                    <a:lstStyle/>
                    <a:p>
                      <a:pPr algn="ctr"/>
                      <a:r>
                        <a:rPr lang="fr-FR" sz="1400" dirty="0" smtClean="0"/>
                        <a:t>0.39</a:t>
                      </a:r>
                      <a:endParaRPr lang="fr-FR" sz="1400" dirty="0"/>
                    </a:p>
                  </a:txBody>
                  <a:tcPr/>
                </a:tc>
                <a:tc>
                  <a:txBody>
                    <a:bodyPr/>
                    <a:lstStyle/>
                    <a:p>
                      <a:pPr algn="ctr"/>
                      <a:r>
                        <a:rPr lang="fr-FR" sz="1400" dirty="0" smtClean="0"/>
                        <a:t>-0.67</a:t>
                      </a:r>
                      <a:endParaRPr lang="fr-FR" sz="1400" dirty="0"/>
                    </a:p>
                  </a:txBody>
                  <a:tcPr/>
                </a:tc>
              </a:tr>
              <a:tr h="316835">
                <a:tc>
                  <a:txBody>
                    <a:bodyPr/>
                    <a:lstStyle/>
                    <a:p>
                      <a:r>
                        <a:rPr lang="fr-FR" sz="1400" dirty="0" smtClean="0"/>
                        <a:t>GPD </a:t>
                      </a:r>
                      <a:r>
                        <a:rPr lang="fr-FR" sz="1400" dirty="0" smtClean="0"/>
                        <a:t>V1.1-</a:t>
                      </a:r>
                      <a:r>
                        <a:rPr lang="fr-FR" sz="1400" dirty="0" err="1" smtClean="0"/>
                        <a:t>Radiometer</a:t>
                      </a:r>
                      <a:r>
                        <a:rPr lang="fr-FR" sz="1400" dirty="0" smtClean="0"/>
                        <a:t> (RA2-MWR v2.1b)</a:t>
                      </a:r>
                      <a:endParaRPr lang="fr-FR" sz="1400" dirty="0"/>
                    </a:p>
                  </a:txBody>
                  <a:tcPr/>
                </a:tc>
                <a:tc>
                  <a:txBody>
                    <a:bodyPr/>
                    <a:lstStyle/>
                    <a:p>
                      <a:pPr algn="ctr"/>
                      <a:r>
                        <a:rPr lang="fr-FR" sz="1400" dirty="0" smtClean="0"/>
                        <a:t>0.02</a:t>
                      </a:r>
                      <a:endParaRPr lang="fr-FR" sz="1400" dirty="0"/>
                    </a:p>
                  </a:txBody>
                  <a:tcPr/>
                </a:tc>
                <a:tc>
                  <a:txBody>
                    <a:bodyPr/>
                    <a:lstStyle/>
                    <a:p>
                      <a:pPr algn="ctr"/>
                      <a:r>
                        <a:rPr lang="fr-FR" sz="1400" dirty="0" smtClean="0"/>
                        <a:t>-0.03</a:t>
                      </a:r>
                      <a:endParaRPr lang="fr-FR" sz="1400" dirty="0"/>
                    </a:p>
                  </a:txBody>
                  <a:tcPr/>
                </a:tc>
              </a:tr>
              <a:tr h="316835">
                <a:tc>
                  <a:txBody>
                    <a:bodyPr/>
                    <a:lstStyle/>
                    <a:p>
                      <a:r>
                        <a:rPr lang="fr-FR" sz="1400" dirty="0" smtClean="0"/>
                        <a:t>GPD </a:t>
                      </a:r>
                      <a:r>
                        <a:rPr lang="fr-FR" sz="1400" dirty="0" smtClean="0"/>
                        <a:t>V2.0-</a:t>
                      </a:r>
                      <a:r>
                        <a:rPr lang="fr-FR" sz="1400" dirty="0" err="1" smtClean="0"/>
                        <a:t>Radiometer</a:t>
                      </a:r>
                      <a:r>
                        <a:rPr lang="fr-FR" sz="1400" dirty="0" smtClean="0"/>
                        <a:t> (RA2-MWR v2.1b)</a:t>
                      </a:r>
                      <a:endParaRPr lang="fr-FR" sz="1400" dirty="0"/>
                    </a:p>
                  </a:txBody>
                  <a:tcPr/>
                </a:tc>
                <a:tc>
                  <a:txBody>
                    <a:bodyPr/>
                    <a:lstStyle/>
                    <a:p>
                      <a:pPr algn="ctr"/>
                      <a:r>
                        <a:rPr lang="fr-FR" sz="1400" dirty="0" smtClean="0"/>
                        <a:t>0.28</a:t>
                      </a:r>
                      <a:endParaRPr lang="fr-FR" sz="1400" dirty="0"/>
                    </a:p>
                  </a:txBody>
                  <a:tcPr/>
                </a:tc>
                <a:tc>
                  <a:txBody>
                    <a:bodyPr/>
                    <a:lstStyle/>
                    <a:p>
                      <a:pPr algn="ctr"/>
                      <a:r>
                        <a:rPr lang="fr-FR" sz="1400" dirty="0" smtClean="0"/>
                        <a:t>-0.07</a:t>
                      </a:r>
                      <a:endParaRPr lang="fr-FR" sz="14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625" y="332690"/>
            <a:ext cx="4522392"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Complementary analyses</a:t>
            </a:r>
          </a:p>
        </p:txBody>
      </p:sp>
      <p:sp>
        <p:nvSpPr>
          <p:cNvPr id="12" name="Rectangle 11"/>
          <p:cNvSpPr/>
          <p:nvPr/>
        </p:nvSpPr>
        <p:spPr>
          <a:xfrm>
            <a:off x="179512" y="1309985"/>
            <a:ext cx="8856984" cy="5232202"/>
          </a:xfrm>
          <a:prstGeom prst="rect">
            <a:avLst/>
          </a:prstGeom>
        </p:spPr>
        <p:txBody>
          <a:bodyPr wrap="square">
            <a:spAutoFit/>
          </a:bodyPr>
          <a:lstStyle/>
          <a:p>
            <a:pPr indent="176213" fontAlgn="base">
              <a:lnSpc>
                <a:spcPct val="85000"/>
              </a:lnSpc>
              <a:spcBef>
                <a:spcPct val="20000"/>
              </a:spcBef>
              <a:spcAft>
                <a:spcPct val="0"/>
              </a:spcAft>
              <a:buClr>
                <a:srgbClr val="000066"/>
              </a:buClr>
              <a:buFont typeface="Arial" pitchFamily="34" charset="0"/>
              <a:buChar char="•"/>
              <a:defRPr/>
            </a:pPr>
            <a:r>
              <a:rPr lang="en-US" sz="2000" kern="0" dirty="0" smtClean="0">
                <a:solidFill>
                  <a:srgbClr val="00338D"/>
                </a:solidFill>
                <a:latin typeface="Arial" charset="0"/>
              </a:rPr>
              <a:t>In conclusion, GPD V2.0 induces a very significant impact on the long-term evolution of the Global MSL. </a:t>
            </a:r>
          </a:p>
          <a:p>
            <a:pPr indent="176213" fontAlgn="base">
              <a:lnSpc>
                <a:spcPct val="85000"/>
              </a:lnSpc>
              <a:spcBef>
                <a:spcPct val="20000"/>
              </a:spcBef>
              <a:spcAft>
                <a:spcPct val="0"/>
              </a:spcAft>
              <a:buClr>
                <a:srgbClr val="000066"/>
              </a:buClr>
              <a:buFont typeface="Arial" pitchFamily="34" charset="0"/>
              <a:buChar char="•"/>
              <a:defRPr/>
            </a:pPr>
            <a:endParaRPr lang="en-US" sz="2000" kern="0" dirty="0" smtClean="0">
              <a:solidFill>
                <a:srgbClr val="00338D"/>
              </a:solidFill>
              <a:latin typeface="Arial" charset="0"/>
            </a:endParaRPr>
          </a:p>
          <a:p>
            <a:pPr indent="176213" fontAlgn="base">
              <a:lnSpc>
                <a:spcPct val="85000"/>
              </a:lnSpc>
              <a:spcBef>
                <a:spcPct val="20000"/>
              </a:spcBef>
              <a:spcAft>
                <a:spcPct val="0"/>
              </a:spcAft>
              <a:buClr>
                <a:srgbClr val="000066"/>
              </a:buClr>
              <a:buFont typeface="Arial" pitchFamily="34" charset="0"/>
              <a:buChar char="•"/>
              <a:defRPr/>
            </a:pPr>
            <a:r>
              <a:rPr lang="en-US" sz="2000" kern="0" dirty="0" smtClean="0">
                <a:solidFill>
                  <a:srgbClr val="00338D"/>
                </a:solidFill>
                <a:latin typeface="Arial" charset="0"/>
              </a:rPr>
              <a:t>A priori, this impact is induced by the use of SSM/I data for </a:t>
            </a:r>
            <a:r>
              <a:rPr lang="en-US" sz="2000" kern="0" dirty="0" err="1" smtClean="0">
                <a:solidFill>
                  <a:srgbClr val="00338D"/>
                </a:solidFill>
                <a:latin typeface="Arial" charset="0"/>
              </a:rPr>
              <a:t>intercalibration</a:t>
            </a:r>
            <a:r>
              <a:rPr lang="en-US" sz="2000" kern="0" dirty="0" smtClean="0">
                <a:solidFill>
                  <a:srgbClr val="00338D"/>
                </a:solidFill>
                <a:latin typeface="Arial" charset="0"/>
              </a:rPr>
              <a:t> in the correction, which was not performed in GPD V1.1</a:t>
            </a:r>
          </a:p>
          <a:p>
            <a:pPr indent="176213" fontAlgn="base">
              <a:lnSpc>
                <a:spcPct val="85000"/>
              </a:lnSpc>
              <a:spcBef>
                <a:spcPct val="20000"/>
              </a:spcBef>
              <a:spcAft>
                <a:spcPct val="0"/>
              </a:spcAft>
              <a:buClr>
                <a:srgbClr val="000066"/>
              </a:buClr>
              <a:buFont typeface="Arial" pitchFamily="34" charset="0"/>
              <a:buChar char="•"/>
              <a:defRPr/>
            </a:pPr>
            <a:endParaRPr lang="en-US" sz="2000" kern="0" dirty="0" smtClean="0">
              <a:solidFill>
                <a:srgbClr val="00338D"/>
              </a:solidFill>
              <a:latin typeface="Arial" charset="0"/>
            </a:endParaRPr>
          </a:p>
          <a:p>
            <a:pPr indent="176213" fontAlgn="base">
              <a:lnSpc>
                <a:spcPct val="85000"/>
              </a:lnSpc>
              <a:spcBef>
                <a:spcPct val="20000"/>
              </a:spcBef>
              <a:spcAft>
                <a:spcPct val="0"/>
              </a:spcAft>
              <a:buClr>
                <a:srgbClr val="000066"/>
              </a:buClr>
              <a:buFont typeface="Arial" pitchFamily="34" charset="0"/>
              <a:buChar char="•"/>
              <a:defRPr/>
            </a:pPr>
            <a:r>
              <a:rPr lang="en-US" sz="2000" kern="0" dirty="0" smtClean="0">
                <a:solidFill>
                  <a:srgbClr val="00338D"/>
                </a:solidFill>
                <a:latin typeface="Arial" charset="0"/>
              </a:rPr>
              <a:t>The comparison to a WTC based on ERA-Interim shows that GPD V2.0 tends to be closer to this model than GPD V1.1 was for the first decade. However, SSM/I data are also used in ERA-Interim, implying the corrections are not independent, therefore this comparison is not necessarily sufficient to assess the reality of this drift..</a:t>
            </a:r>
          </a:p>
          <a:p>
            <a:pPr indent="176213" fontAlgn="base">
              <a:lnSpc>
                <a:spcPct val="85000"/>
              </a:lnSpc>
              <a:spcBef>
                <a:spcPct val="20000"/>
              </a:spcBef>
              <a:spcAft>
                <a:spcPct val="0"/>
              </a:spcAft>
              <a:buClr>
                <a:srgbClr val="000066"/>
              </a:buClr>
              <a:buFont typeface="Arial" pitchFamily="34" charset="0"/>
              <a:buChar char="•"/>
              <a:defRPr/>
            </a:pPr>
            <a:endParaRPr lang="en-US" sz="2000" kern="0" dirty="0" smtClean="0">
              <a:solidFill>
                <a:srgbClr val="00338D"/>
              </a:solidFill>
              <a:latin typeface="Arial" charset="0"/>
            </a:endParaRPr>
          </a:p>
          <a:p>
            <a:pPr indent="176213" fontAlgn="base">
              <a:lnSpc>
                <a:spcPct val="85000"/>
              </a:lnSpc>
              <a:spcBef>
                <a:spcPct val="20000"/>
              </a:spcBef>
              <a:spcAft>
                <a:spcPct val="0"/>
              </a:spcAft>
              <a:buClr>
                <a:srgbClr val="000066"/>
              </a:buClr>
              <a:buFont typeface="Arial" pitchFamily="34" charset="0"/>
              <a:buChar char="•"/>
              <a:defRPr/>
            </a:pPr>
            <a:r>
              <a:rPr lang="en-US" sz="2000" kern="0" dirty="0" smtClean="0">
                <a:solidFill>
                  <a:srgbClr val="00338D"/>
                </a:solidFill>
                <a:latin typeface="Arial" charset="0"/>
              </a:rPr>
              <a:t>The potential impact on </a:t>
            </a:r>
            <a:r>
              <a:rPr lang="en-US" sz="2000" kern="0" dirty="0" err="1" smtClean="0">
                <a:solidFill>
                  <a:srgbClr val="00338D"/>
                </a:solidFill>
                <a:latin typeface="Arial" charset="0"/>
              </a:rPr>
              <a:t>SL_cci</a:t>
            </a:r>
            <a:r>
              <a:rPr lang="en-US" sz="2000" kern="0" dirty="0" smtClean="0">
                <a:solidFill>
                  <a:srgbClr val="00338D"/>
                </a:solidFill>
                <a:latin typeface="Arial" charset="0"/>
              </a:rPr>
              <a:t> V2.0 would be significant on long-term evolutions. Since </a:t>
            </a:r>
            <a:r>
              <a:rPr lang="en-US" sz="2000" kern="0" dirty="0" err="1" smtClean="0">
                <a:solidFill>
                  <a:srgbClr val="00338D"/>
                </a:solidFill>
                <a:latin typeface="Arial" charset="0"/>
              </a:rPr>
              <a:t>SL_cci</a:t>
            </a:r>
            <a:r>
              <a:rPr lang="en-US" sz="2000" kern="0" dirty="0" smtClean="0">
                <a:solidFill>
                  <a:srgbClr val="00338D"/>
                </a:solidFill>
                <a:latin typeface="Arial" charset="0"/>
              </a:rPr>
              <a:t> products are designed for climate studies, </a:t>
            </a:r>
            <a:r>
              <a:rPr lang="en-US" sz="2000" u="sng" kern="0" dirty="0" smtClean="0">
                <a:solidFill>
                  <a:srgbClr val="00338D"/>
                </a:solidFill>
                <a:latin typeface="Arial" charset="0"/>
              </a:rPr>
              <a:t>this choice and its impact must be duly justified</a:t>
            </a:r>
            <a:r>
              <a:rPr lang="en-US" sz="2000" kern="0" dirty="0" smtClean="0">
                <a:solidFill>
                  <a:srgbClr val="00338D"/>
                </a:solidFill>
                <a:latin typeface="Arial" charset="0"/>
              </a:rPr>
              <a:t>. However, as of today, we have no element indicating that this change will have a positive impact on the product’s quality.</a:t>
            </a:r>
          </a:p>
          <a:p>
            <a:pPr indent="176213" fontAlgn="base">
              <a:lnSpc>
                <a:spcPct val="85000"/>
              </a:lnSpc>
              <a:spcBef>
                <a:spcPct val="20000"/>
              </a:spcBef>
              <a:spcAft>
                <a:spcPct val="0"/>
              </a:spcAft>
              <a:buClr>
                <a:srgbClr val="000066"/>
              </a:buClr>
              <a:buFont typeface="Arial" pitchFamily="34" charset="0"/>
              <a:buChar char="•"/>
              <a:defRPr/>
            </a:pPr>
            <a:endParaRPr lang="en-US" sz="2000" kern="0" dirty="0" smtClean="0">
              <a:solidFill>
                <a:srgbClr val="00338D"/>
              </a:solidFill>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84073" y="1219234"/>
            <a:ext cx="8799159" cy="2830289"/>
          </a:xfrm>
          <a:prstGeom prst="rect">
            <a:avLst/>
          </a:prstGeom>
        </p:spPr>
        <p:txBody>
          <a:bodyPr/>
          <a:lstStyle/>
          <a:p>
            <a:pPr fontAlgn="base">
              <a:spcBef>
                <a:spcPct val="0"/>
              </a:spcBef>
              <a:spcAft>
                <a:spcPct val="0"/>
              </a:spcAft>
            </a:pPr>
            <a:r>
              <a:rPr lang="en-GB" sz="1600" b="1" dirty="0" smtClean="0">
                <a:solidFill>
                  <a:srgbClr val="00338D"/>
                </a:solidFill>
                <a:latin typeface="Arial" pitchFamily="34" charset="0"/>
                <a:cs typeface="Arial" pitchFamily="34" charset="0"/>
              </a:rPr>
              <a:t>Introduction:</a:t>
            </a:r>
          </a:p>
          <a:p>
            <a:pPr fontAlgn="base">
              <a:spcBef>
                <a:spcPct val="0"/>
              </a:spcBef>
              <a:spcAft>
                <a:spcPct val="0"/>
              </a:spcAft>
            </a:pPr>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fontAlgn="base">
              <a:spcBef>
                <a:spcPct val="0"/>
              </a:spcBef>
              <a:spcAft>
                <a:spcPct val="0"/>
              </a:spcAft>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new GPD wet troposphere correction V2.0 by comparison to its previous version V1.1 for climate applications for JA1, JA2, T/P, ERS-1, ERS-2, Envisat.</a:t>
            </a:r>
          </a:p>
          <a:p>
            <a:pPr fontAlgn="base">
              <a:spcBef>
                <a:spcPct val="0"/>
              </a:spcBef>
              <a:spcAft>
                <a:spcPct val="0"/>
              </a:spcAft>
              <a:buFont typeface="Arial" pitchFamily="34" charset="0"/>
              <a:buChar char="•"/>
            </a:pPr>
            <a:endParaRPr lang="en-GB" sz="1600" kern="0" dirty="0" smtClean="0">
              <a:solidFill>
                <a:srgbClr val="00338D"/>
              </a:solidFill>
              <a:latin typeface="Arial" charset="0"/>
            </a:endParaRPr>
          </a:p>
          <a:p>
            <a:pPr fontAlgn="base">
              <a:spcBef>
                <a:spcPct val="0"/>
              </a:spcBef>
              <a:spcAft>
                <a:spcPct val="0"/>
              </a:spcAft>
              <a:buFont typeface="Arial" pitchFamily="34" charset="0"/>
              <a:buChar char="•"/>
            </a:pPr>
            <a:endParaRPr lang="en-GB" sz="1600" kern="0" dirty="0" smtClean="0">
              <a:solidFill>
                <a:srgbClr val="00338D"/>
              </a:solidFill>
              <a:latin typeface="Arial" charset="0"/>
            </a:endParaRPr>
          </a:p>
          <a:p>
            <a:pPr fontAlgn="base">
              <a:spcBef>
                <a:spcPct val="0"/>
              </a:spcBef>
              <a:spcAft>
                <a:spcPct val="0"/>
              </a:spcAft>
              <a:buFont typeface="Arial" pitchFamily="34" charset="0"/>
              <a:buChar char="•"/>
            </a:pPr>
            <a:r>
              <a:rPr lang="en-GB" sz="1600" kern="0" dirty="0" smtClean="0">
                <a:solidFill>
                  <a:srgbClr val="00338D"/>
                </a:solidFill>
                <a:latin typeface="Arial" charset="0"/>
              </a:rPr>
              <a:t> In order to determine the impact of the new wet troposphere correction in terms of climate applications and temporal scales, we will try in this study to indicate for each impact detected if it’s a positive (+) or a negative (-) impact :</a:t>
            </a:r>
            <a:endParaRPr lang="en-US" sz="1600"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p:txBody>
      </p:sp>
      <p:grpSp>
        <p:nvGrpSpPr>
          <p:cNvPr id="2" name="Groupe 11"/>
          <p:cNvGrpSpPr/>
          <p:nvPr/>
        </p:nvGrpSpPr>
        <p:grpSpPr>
          <a:xfrm>
            <a:off x="3207290" y="4760235"/>
            <a:ext cx="1999624" cy="1662460"/>
            <a:chOff x="2362199" y="3907971"/>
            <a:chExt cx="2166259" cy="1662460"/>
          </a:xfrm>
        </p:grpSpPr>
        <p:sp>
          <p:nvSpPr>
            <p:cNvPr id="7" name="ZoneTexte 6"/>
            <p:cNvSpPr txBox="1"/>
            <p:nvPr/>
          </p:nvSpPr>
          <p:spPr>
            <a:xfrm>
              <a:off x="2362200" y="4985656"/>
              <a:ext cx="2166258" cy="584775"/>
            </a:xfrm>
            <a:prstGeom prst="rect">
              <a:avLst/>
            </a:prstGeom>
            <a:noFill/>
            <a:ln>
              <a:solidFill>
                <a:schemeClr val="tx1"/>
              </a:solidFill>
            </a:ln>
          </p:spPr>
          <p:txBody>
            <a:bodyPr wrap="square" rtlCol="0">
              <a:spAutoFit/>
            </a:bodyPr>
            <a:lstStyle/>
            <a:p>
              <a:pPr fontAlgn="base">
                <a:spcBef>
                  <a:spcPct val="0"/>
                </a:spcBef>
                <a:spcAft>
                  <a:spcPct val="0"/>
                </a:spcAft>
              </a:pPr>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pPr fontAlgn="base">
                <a:spcBef>
                  <a:spcPct val="0"/>
                </a:spcBef>
                <a:spcAft>
                  <a:spcPct val="0"/>
                </a:spcAft>
              </a:pPr>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pPr fontAlgn="base">
                <a:spcBef>
                  <a:spcPct val="0"/>
                </a:spcBef>
                <a:spcAft>
                  <a:spcPct val="0"/>
                </a:spcAft>
              </a:pPr>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
        <p:nvSpPr>
          <p:cNvPr id="10" name="Rectangle 9"/>
          <p:cNvSpPr/>
          <p:nvPr/>
        </p:nvSpPr>
        <p:spPr>
          <a:xfrm>
            <a:off x="1043625" y="332690"/>
            <a:ext cx="6199133" cy="458587"/>
          </a:xfrm>
          <a:prstGeom prst="rect">
            <a:avLst/>
          </a:prstGeom>
        </p:spPr>
        <p:txBody>
          <a:bodyPr wrap="none">
            <a:spAutoFit/>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Synthesis of all the RRDP analyses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1168400"/>
          </a:xfrm>
          <a:prstGeom prst="rect">
            <a:avLst/>
          </a:prstGeom>
          <a:solidFill>
            <a:srgbClr val="9A9B9C"/>
          </a:solidFill>
          <a:ln w="9525">
            <a:no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endParaRPr>
          </a:p>
        </p:txBody>
      </p:sp>
      <p:pic>
        <p:nvPicPr>
          <p:cNvPr id="9" name="Image 8" descr="logo CLS_08.png"/>
          <p:cNvPicPr/>
          <p:nvPr/>
        </p:nvPicPr>
        <p:blipFill>
          <a:blip r:embed="rId2" cstate="print"/>
          <a:stretch>
            <a:fillRect/>
          </a:stretch>
        </p:blipFill>
        <p:spPr>
          <a:xfrm>
            <a:off x="8025514" y="220413"/>
            <a:ext cx="877807" cy="786193"/>
          </a:xfrm>
          <a:prstGeom prst="rect">
            <a:avLst/>
          </a:prstGeom>
        </p:spPr>
      </p:pic>
      <p:graphicFrame>
        <p:nvGraphicFramePr>
          <p:cNvPr id="4" name="Tableau 3"/>
          <p:cNvGraphicFramePr>
            <a:graphicFrameLocks noGrp="1"/>
          </p:cNvGraphicFramePr>
          <p:nvPr/>
        </p:nvGraphicFramePr>
        <p:xfrm>
          <a:off x="179512" y="1052736"/>
          <a:ext cx="8784974" cy="5512602"/>
        </p:xfrm>
        <a:graphic>
          <a:graphicData uri="http://schemas.openxmlformats.org/drawingml/2006/table">
            <a:tbl>
              <a:tblPr/>
              <a:tblGrid>
                <a:gridCol w="1653960"/>
                <a:gridCol w="1653962"/>
                <a:gridCol w="1012558"/>
                <a:gridCol w="870642"/>
                <a:gridCol w="898463"/>
                <a:gridCol w="898463"/>
                <a:gridCol w="898463"/>
                <a:gridCol w="898463"/>
              </a:tblGrid>
              <a:tr h="989361">
                <a:tc>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smtClean="0">
                          <a:latin typeface="Trebuchet MS"/>
                          <a:ea typeface="Times New Roman"/>
                          <a:cs typeface="Times New Roman"/>
                        </a:rPr>
                        <a:t>T/P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smtClean="0">
                          <a:latin typeface="Trebuchet MS"/>
                          <a:ea typeface="Times New Roman"/>
                          <a:cs typeface="Times New Roman"/>
                        </a:rPr>
                        <a:t>ERS-1</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smtClean="0">
                          <a:latin typeface="Trebuchet MS"/>
                          <a:ea typeface="Times New Roman"/>
                          <a:cs typeface="Times New Roman"/>
                        </a:rPr>
                        <a:t>ERS-2</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fr-FR"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c>
                  <a:txBody>
                    <a:bodyPr/>
                    <a:lstStyle/>
                    <a:p>
                      <a:pPr marL="0" algn="ctr" rtl="0" eaLnBrk="1" fontAlgn="ctr" latinLnBrk="0" hangingPunct="1">
                        <a:spcBef>
                          <a:spcPts val="0"/>
                        </a:spcBef>
                        <a:spcAft>
                          <a:spcPts val="600"/>
                        </a:spcAft>
                      </a:pPr>
                      <a:endParaRPr lang="en-US" sz="2000" b="0" i="0" u="none" strike="noStrike" kern="1200" dirty="0">
                        <a:solidFill>
                          <a:schemeClr val="tx1"/>
                        </a:solidFill>
                        <a:latin typeface="Trebuchet MS"/>
                        <a:ea typeface="Calibri"/>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650994">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kern="1200" dirty="0">
                        <a:solidFill>
                          <a:schemeClr val="tx1"/>
                        </a:solidFill>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dirty="0" smtClean="0">
                          <a:latin typeface="Trebuchet MS"/>
                          <a:ea typeface="Times New Roman"/>
                          <a:cs typeface="Times New Roman"/>
                        </a:rPr>
                        <a:t>+</a:t>
                      </a: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marL="0" algn="ctr" rtl="0" eaLnBrk="1" fontAlgn="ctr" latinLnBrk="0" hangingPunct="1">
                        <a:spcBef>
                          <a:spcPts val="0"/>
                        </a:spcBef>
                        <a:spcAft>
                          <a:spcPts val="600"/>
                        </a:spcAft>
                      </a:pPr>
                      <a:endParaRPr lang="en-US" sz="2000" b="0" i="0" u="none" strike="noStrike" kern="1200" dirty="0">
                        <a:solidFill>
                          <a:schemeClr val="tx1"/>
                        </a:solidFill>
                        <a:latin typeface="Trebuchet MS"/>
                        <a:ea typeface="Calibri"/>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dirty="0" smtClean="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88032">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rtl="0" eaLnBrk="1" fontAlgn="auto" latinLnBrk="0" hangingPunct="1">
                        <a:spcBef>
                          <a:spcPts val="0"/>
                        </a:spcBef>
                        <a:spcAft>
                          <a:spcPts val="600"/>
                        </a:spcAft>
                      </a:pPr>
                      <a:endParaRPr lang="en-US" sz="3200" b="0" i="0" u="none" strike="noStrike" kern="1200" dirty="0">
                        <a:solidFill>
                          <a:schemeClr val="tx1"/>
                        </a:solidFill>
                        <a:latin typeface="Trebuchet MS"/>
                        <a:ea typeface="Calibri"/>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40000"/>
                        <a:lumOff val="60000"/>
                      </a:schemeClr>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40000"/>
                        <a:lumOff val="60000"/>
                      </a:schemeClr>
                    </a:solidFill>
                  </a:tcPr>
                </a:tc>
                <a:tc>
                  <a:txBody>
                    <a:bodyPr/>
                    <a:lstStyle/>
                    <a:p>
                      <a:pPr marL="0" algn="ctr" rtl="0" eaLnBrk="1" fontAlgn="ctr" latinLnBrk="0" hangingPunct="1">
                        <a:spcBef>
                          <a:spcPts val="0"/>
                        </a:spcBef>
                        <a:spcAft>
                          <a:spcPts val="600"/>
                        </a:spcAft>
                      </a:pPr>
                      <a:endParaRPr lang="fr-FR" sz="2000" b="0" i="0" u="none" strike="noStrike" kern="1200" dirty="0">
                        <a:solidFill>
                          <a:schemeClr val="tx1"/>
                        </a:solidFill>
                        <a:latin typeface="Trebuchet MS"/>
                        <a:ea typeface="Times New Roman"/>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75000"/>
                      </a:schemeClr>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6">
                        <a:lumMod val="40000"/>
                        <a:lumOff val="60000"/>
                      </a:schemeClr>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c>
                  <a:txBody>
                    <a:bodyPr/>
                    <a:lstStyle/>
                    <a:p>
                      <a:pPr marL="0" algn="ctr" rtl="0" eaLnBrk="1" fontAlgn="ctr" latinLnBrk="0" hangingPunct="1">
                        <a:spcBef>
                          <a:spcPts val="0"/>
                        </a:spcBef>
                        <a:spcAft>
                          <a:spcPts val="600"/>
                        </a:spcAft>
                      </a:pPr>
                      <a:endParaRPr lang="fr-FR" sz="2000" b="0" i="0" u="none" strike="noStrike" kern="1200" dirty="0">
                        <a:solidFill>
                          <a:schemeClr val="tx1"/>
                        </a:solidFill>
                        <a:latin typeface="Trebuchet MS"/>
                        <a:ea typeface="Times New Roman"/>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rtl="0" eaLnBrk="1" fontAlgn="ctr" latinLnBrk="0" hangingPunct="1">
                        <a:spcBef>
                          <a:spcPts val="0"/>
                        </a:spcBef>
                        <a:spcAft>
                          <a:spcPts val="600"/>
                        </a:spcAft>
                      </a:pPr>
                      <a:endParaRPr lang="fr-FR" sz="2000" b="1" i="0" u="none" strike="noStrike" kern="1200" dirty="0">
                        <a:solidFill>
                          <a:schemeClr val="tx1"/>
                        </a:solidFill>
                        <a:latin typeface="Trebuchet MS"/>
                        <a:ea typeface="Times New Roman"/>
                        <a:cs typeface="Times New Roman"/>
                      </a:endParaRP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b="1" i="0" u="none" strike="noStrike" kern="1200" dirty="0" smtClean="0">
                        <a:solidFill>
                          <a:schemeClr val="tx1"/>
                        </a:solidFill>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r>
              <a:tr h="562507">
                <a:tc>
                  <a:txBody>
                    <a:bodyPr/>
                    <a:lstStyle/>
                    <a:p>
                      <a:pPr algn="ctr">
                        <a:spcAft>
                          <a:spcPts val="600"/>
                        </a:spcAft>
                      </a:pP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spcAft>
                          <a:spcPts val="600"/>
                        </a:spcAft>
                      </a:pPr>
                      <a:endParaRPr lang="fr-FR" sz="1200" dirty="0">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b="1" dirty="0">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rtl="0" eaLnBrk="1" fontAlgn="ctr" latinLnBrk="0" hangingPunct="1">
                        <a:spcBef>
                          <a:spcPts val="0"/>
                        </a:spcBef>
                        <a:spcAft>
                          <a:spcPts val="600"/>
                        </a:spcAft>
                      </a:pPr>
                      <a:endParaRPr lang="fr-FR" sz="2000" b="1" i="0" u="none" strike="noStrike" kern="1200" dirty="0">
                        <a:solidFill>
                          <a:schemeClr val="tx1"/>
                        </a:solidFill>
                        <a:latin typeface="Trebuchet MS"/>
                        <a:ea typeface="Times New Roman"/>
                        <a:cs typeface="Times New Roman"/>
                      </a:endParaRPr>
                    </a:p>
                  </a:txBody>
                  <a:tcPr marL="48006" marR="48006"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fr-FR" sz="2000" b="1" i="0" u="none" strike="noStrike" kern="1200" dirty="0" smtClean="0">
                        <a:solidFill>
                          <a:schemeClr val="tx1"/>
                        </a:solidFill>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no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gridSpan="2">
                  <a:txBody>
                    <a:bodyPr/>
                    <a:lstStyle/>
                    <a:p>
                      <a:pPr algn="ctr">
                        <a:spcAft>
                          <a:spcPts val="600"/>
                        </a:spcAft>
                      </a:pPr>
                      <a:r>
                        <a:rPr lang="fr-FR" sz="1200" kern="1200" dirty="0" err="1" smtClean="0">
                          <a:solidFill>
                            <a:schemeClr val="tx1"/>
                          </a:solidFill>
                          <a:latin typeface="Trebuchet MS"/>
                          <a:ea typeface="Times New Roman"/>
                          <a:cs typeface="Times New Roman"/>
                        </a:rPr>
                        <a:t>Selection</a:t>
                      </a:r>
                      <a:r>
                        <a:rPr lang="fr-FR" sz="1200" kern="1200" dirty="0" smtClean="0">
                          <a:solidFill>
                            <a:schemeClr val="tx1"/>
                          </a:solidFill>
                          <a:latin typeface="Trebuchet MS"/>
                          <a:ea typeface="Times New Roman"/>
                          <a:cs typeface="Times New Roman"/>
                        </a:rPr>
                        <a:t> of GPD V2.0 / </a:t>
                      </a:r>
                      <a:r>
                        <a:rPr lang="fr-FR" sz="1200" kern="1200" dirty="0" err="1" smtClean="0">
                          <a:solidFill>
                            <a:schemeClr val="tx1"/>
                          </a:solidFill>
                          <a:latin typeface="Trebuchet MS"/>
                          <a:ea typeface="Times New Roman"/>
                          <a:cs typeface="Times New Roman"/>
                        </a:rPr>
                        <a:t>SL_cci</a:t>
                      </a:r>
                      <a:r>
                        <a:rPr lang="fr-FR" sz="1200" kern="1200" dirty="0" smtClean="0">
                          <a:solidFill>
                            <a:schemeClr val="tx1"/>
                          </a:solidFill>
                          <a:latin typeface="Trebuchet MS"/>
                          <a:ea typeface="Times New Roman"/>
                          <a:cs typeface="Times New Roman"/>
                        </a:rPr>
                        <a:t> (</a:t>
                      </a:r>
                      <a:r>
                        <a:rPr lang="fr-FR" sz="1200" kern="1200" dirty="0" err="1" smtClean="0">
                          <a:solidFill>
                            <a:schemeClr val="tx1"/>
                          </a:solidFill>
                          <a:latin typeface="Trebuchet MS"/>
                          <a:ea typeface="Times New Roman"/>
                          <a:cs typeface="Times New Roman"/>
                        </a:rPr>
                        <a:t>ref</a:t>
                      </a:r>
                      <a:r>
                        <a:rPr lang="fr-FR" sz="1200" kern="1200" dirty="0" smtClean="0">
                          <a:solidFill>
                            <a:schemeClr val="tx1"/>
                          </a:solidFill>
                          <a:latin typeface="Trebuchet MS"/>
                          <a:ea typeface="Times New Roman"/>
                          <a:cs typeface="Times New Roman"/>
                        </a:rPr>
                        <a:t> V1.1)</a:t>
                      </a:r>
                      <a:endParaRPr lang="fr-FR" sz="1200" kern="1200" dirty="0">
                        <a:solidFill>
                          <a:schemeClr val="tx1"/>
                        </a:solidFill>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pPr algn="just">
                        <a:spcAft>
                          <a:spcPts val="600"/>
                        </a:spcAft>
                      </a:pP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1" dirty="0" smtClean="0">
                          <a:latin typeface="Trebuchet MS"/>
                          <a:ea typeface="Times New Roman"/>
                          <a:cs typeface="Times New Roman"/>
                        </a:rPr>
                        <a:t>?</a:t>
                      </a:r>
                      <a:endParaRPr lang="fr-FR" sz="2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b="1" dirty="0" smtClean="0">
                          <a:latin typeface="Trebuchet MS"/>
                          <a:ea typeface="Times New Roman"/>
                          <a:cs typeface="Times New Roman"/>
                        </a:rPr>
                        <a:t>?</a:t>
                      </a: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b="1" dirty="0" smtClean="0">
                          <a:latin typeface="Trebuchet MS"/>
                          <a:ea typeface="Times New Roman"/>
                          <a:cs typeface="Times New Roman"/>
                        </a:rPr>
                        <a:t>?</a:t>
                      </a: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marL="0" marR="0" indent="0" algn="ctr" defTabSz="914400" rtl="0" eaLnBrk="1" fontAlgn="ctr" latinLnBrk="0" hangingPunct="1">
                        <a:lnSpc>
                          <a:spcPct val="100000"/>
                        </a:lnSpc>
                        <a:spcBef>
                          <a:spcPts val="0"/>
                        </a:spcBef>
                        <a:spcAft>
                          <a:spcPts val="600"/>
                        </a:spcAft>
                        <a:buClrTx/>
                        <a:buSzTx/>
                        <a:buFontTx/>
                        <a:buNone/>
                        <a:tabLst/>
                        <a:defRPr/>
                      </a:pPr>
                      <a:r>
                        <a:rPr lang="fr-FR" sz="2000" b="1" dirty="0" smtClean="0">
                          <a:latin typeface="Trebuchet MS"/>
                          <a:ea typeface="Times New Roman"/>
                          <a:cs typeface="Times New Roman"/>
                        </a:rPr>
                        <a:t>?</a:t>
                      </a:r>
                    </a:p>
                  </a:txBody>
                  <a:tcPr marL="48006" marR="48006"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b="1" dirty="0" smtClean="0">
                          <a:latin typeface="Trebuchet MS"/>
                          <a:ea typeface="Times New Roman"/>
                          <a:cs typeface="Times New Roman"/>
                        </a:rPr>
                        <a:t>?</a:t>
                      </a: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75000"/>
                      </a:schemeClr>
                    </a:solidFill>
                  </a:tcPr>
                </a:tc>
              </a:tr>
            </a:tbl>
          </a:graphicData>
        </a:graphic>
      </p:graphicFrame>
      <p:sp>
        <p:nvSpPr>
          <p:cNvPr id="7" name="Rectangle 6"/>
          <p:cNvSpPr/>
          <p:nvPr/>
        </p:nvSpPr>
        <p:spPr>
          <a:xfrm>
            <a:off x="2948853" y="188642"/>
            <a:ext cx="3211135" cy="64633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r>
              <a:rPr lang="fr-FR" kern="0" dirty="0" err="1" smtClean="0">
                <a:solidFill>
                  <a:srgbClr val="00338D"/>
                </a:solidFill>
                <a:latin typeface="Arial" charset="0"/>
              </a:rPr>
              <a:t>Wet</a:t>
            </a:r>
            <a:r>
              <a:rPr lang="fr-FR" kern="0" dirty="0" smtClean="0">
                <a:solidFill>
                  <a:srgbClr val="00338D"/>
                </a:solidFill>
                <a:latin typeface="Arial" charset="0"/>
              </a:rPr>
              <a:t> Troposphere Corrections</a:t>
            </a:r>
          </a:p>
          <a:p>
            <a:pPr algn="ctr"/>
            <a:r>
              <a:rPr lang="fr-FR" kern="0" dirty="0" smtClean="0">
                <a:solidFill>
                  <a:srgbClr val="00338D"/>
                </a:solidFill>
                <a:latin typeface="Arial" charset="0"/>
              </a:rPr>
              <a:t>GPD V2.0 / V1.1</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0"/>
          <p:cNvSpPr>
            <a:spLocks noChangeArrowheads="1"/>
          </p:cNvSpPr>
          <p:nvPr/>
        </p:nvSpPr>
        <p:spPr bwMode="auto">
          <a:xfrm>
            <a:off x="0" y="0"/>
            <a:ext cx="9144000" cy="1168400"/>
          </a:xfrm>
          <a:prstGeom prst="rect">
            <a:avLst/>
          </a:prstGeom>
          <a:solidFill>
            <a:srgbClr val="9A9B9C"/>
          </a:solidFill>
          <a:ln w="9525">
            <a:noFill/>
            <a:miter lim="800000"/>
            <a:headEnd/>
            <a:tailEnd/>
          </a:ln>
          <a:effec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endParaRPr>
          </a:p>
        </p:txBody>
      </p:sp>
      <p:pic>
        <p:nvPicPr>
          <p:cNvPr id="10" name="Image 9" descr="logo CLS_08.png"/>
          <p:cNvPicPr/>
          <p:nvPr/>
        </p:nvPicPr>
        <p:blipFill>
          <a:blip r:embed="rId2" cstate="print"/>
          <a:stretch>
            <a:fillRect/>
          </a:stretch>
        </p:blipFill>
        <p:spPr>
          <a:xfrm>
            <a:off x="8025514" y="220413"/>
            <a:ext cx="877807" cy="786193"/>
          </a:xfrm>
          <a:prstGeom prst="rect">
            <a:avLst/>
          </a:prstGeom>
        </p:spPr>
      </p:pic>
      <p:sp>
        <p:nvSpPr>
          <p:cNvPr id="3"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a:buFont typeface="Symbol"/>
              <a:buChar char="Þ"/>
            </a:pPr>
            <a:r>
              <a:rPr lang="en-GB" sz="1400" dirty="0" smtClean="0">
                <a:solidFill>
                  <a:srgbClr val="00338D"/>
                </a:solidFill>
                <a:latin typeface="Arial" pitchFamily="34" charset="0"/>
                <a:cs typeface="Arial" pitchFamily="34" charset="0"/>
              </a:rPr>
              <a:t> There </a:t>
            </a:r>
            <a:r>
              <a:rPr lang="en-GB" sz="1400" smtClean="0">
                <a:solidFill>
                  <a:srgbClr val="00338D"/>
                </a:solidFill>
                <a:latin typeface="Arial" pitchFamily="34" charset="0"/>
                <a:cs typeface="Arial" pitchFamily="34" charset="0"/>
              </a:rPr>
              <a:t>is however a </a:t>
            </a:r>
            <a:r>
              <a:rPr lang="en-GB" sz="1400" dirty="0" smtClean="0">
                <a:solidFill>
                  <a:srgbClr val="00338D"/>
                </a:solidFill>
                <a:latin typeface="Arial" pitchFamily="34" charset="0"/>
                <a:cs typeface="Arial" pitchFamily="34" charset="0"/>
              </a:rPr>
              <a:t>strong impact on the long term evolution at global scale</a:t>
            </a:r>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4899796"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51528" y="249655"/>
            <a:ext cx="8068515" cy="795374"/>
          </a:xfrm>
          <a:prstGeom prst="rect">
            <a:avLst/>
          </a:prstGeom>
        </p:spPr>
        <p:txBody>
          <a:bodyPr/>
          <a:lstStyle/>
          <a:p>
            <a:pPr>
              <a:lnSpc>
                <a:spcPct val="85000"/>
              </a:lnSpc>
              <a:spcBef>
                <a:spcPct val="20000"/>
              </a:spcBef>
              <a:buClr>
                <a:srgbClr val="000066"/>
              </a:buClr>
              <a:defRPr/>
            </a:pPr>
            <a:r>
              <a:rPr lang="en-US" sz="2800" b="1" kern="0" dirty="0" smtClean="0">
                <a:solidFill>
                  <a:schemeClr val="bg1"/>
                </a:solidFill>
                <a:latin typeface="Arial" charset="0"/>
              </a:rPr>
              <a:t>Wet </a:t>
            </a:r>
            <a:r>
              <a:rPr lang="en-US" sz="2800" b="1" kern="0" dirty="0" err="1" smtClean="0">
                <a:solidFill>
                  <a:schemeClr val="bg1"/>
                </a:solidFill>
                <a:latin typeface="Arial" charset="0"/>
              </a:rPr>
              <a:t>tropospheric</a:t>
            </a:r>
            <a:r>
              <a:rPr lang="en-US" sz="2800" b="1" kern="0" dirty="0" smtClean="0">
                <a:solidFill>
                  <a:schemeClr val="bg1"/>
                </a:solidFill>
                <a:latin typeface="Arial" charset="0"/>
              </a:rPr>
              <a:t> correction comparison for TOPEX/Poseidon mission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43875" y="1335470"/>
            <a:ext cx="4466612" cy="5393134"/>
          </a:xfrm>
          <a:prstGeom prst="rect">
            <a:avLst/>
          </a:prstGeom>
        </p:spPr>
        <p:txBody>
          <a:bodyPr/>
          <a:lstStyle/>
          <a:p>
            <a:pPr fontAlgn="base">
              <a:spcBef>
                <a:spcPct val="0"/>
              </a:spcBef>
              <a:spcAft>
                <a:spcPct val="0"/>
              </a:spcAft>
            </a:pPr>
            <a:r>
              <a:rPr lang="en-GB" sz="1400" b="1" dirty="0" smtClean="0">
                <a:solidFill>
                  <a:srgbClr val="00338D"/>
                </a:solidFill>
                <a:latin typeface="Arial" pitchFamily="34" charset="0"/>
                <a:cs typeface="Arial" pitchFamily="34" charset="0"/>
              </a:rPr>
              <a:t>To conclude:</a:t>
            </a:r>
          </a:p>
          <a:p>
            <a:pPr fontAlgn="base">
              <a:spcBef>
                <a:spcPct val="0"/>
              </a:spcBef>
              <a:spcAft>
                <a:spcPct val="0"/>
              </a:spcAft>
            </a:pPr>
            <a:endParaRPr lang="en-GB" sz="1400" dirty="0" smtClean="0">
              <a:solidFill>
                <a:srgbClr val="00338D"/>
              </a:solidFill>
              <a:latin typeface="Arial" pitchFamily="34" charset="0"/>
              <a:cs typeface="Arial" pitchFamily="34" charset="0"/>
            </a:endParaRPr>
          </a:p>
          <a:p>
            <a:pPr fontAlgn="base">
              <a:spcBef>
                <a:spcPct val="0"/>
              </a:spcBef>
              <a:spcAft>
                <a:spcPct val="0"/>
              </a:spcAft>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fontAlgn="base">
              <a:spcBef>
                <a:spcPct val="0"/>
              </a:spcBef>
              <a:spcAft>
                <a:spcPct val="0"/>
              </a:spcAft>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fontAlgn="base">
              <a:spcBef>
                <a:spcPct val="0"/>
              </a:spcBef>
              <a:spcAft>
                <a:spcPct val="0"/>
              </a:spcAft>
              <a:buFont typeface="Symbol"/>
              <a:buChar char="Þ"/>
            </a:pPr>
            <a:r>
              <a:rPr lang="en-GB" sz="1400" dirty="0" smtClean="0">
                <a:solidFill>
                  <a:srgbClr val="00338D"/>
                </a:solidFill>
                <a:latin typeface="Arial" pitchFamily="34" charset="0"/>
                <a:cs typeface="Arial" pitchFamily="34" charset="0"/>
              </a:rPr>
              <a:t>There is however a strong impact on the long term evolution at global scale</a:t>
            </a:r>
          </a:p>
          <a:p>
            <a:pPr lvl="0" fontAlgn="base">
              <a:spcBef>
                <a:spcPct val="0"/>
              </a:spcBef>
              <a:spcAft>
                <a:spcPct val="0"/>
              </a:spcAft>
              <a:buFont typeface="Symbol"/>
              <a:buChar char="Þ"/>
            </a:pPr>
            <a:r>
              <a:rPr lang="en-GB" sz="1400" dirty="0" smtClean="0">
                <a:solidFill>
                  <a:srgbClr val="00338D"/>
                </a:solidFill>
                <a:latin typeface="Arial" pitchFamily="34" charset="0"/>
                <a:cs typeface="Arial" pitchFamily="34" charset="0"/>
              </a:rPr>
              <a:t> The bug over 2008 in the GPD_V1.1 induced by the bug in the “enhancement products” seems attenuated but is still present. This implies a 1.5mm bias on the Global MSL in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product over 2008-2014.</a:t>
            </a:r>
          </a:p>
          <a:p>
            <a:pPr fontAlgn="base">
              <a:spcBef>
                <a:spcPct val="0"/>
              </a:spcBef>
              <a:spcAft>
                <a:spcPct val="0"/>
              </a:spcAft>
              <a:buFont typeface="Symbol"/>
              <a:buChar char="Þ"/>
            </a:pPr>
            <a:endParaRPr lang="en-GB" sz="1600" dirty="0" smtClean="0">
              <a:solidFill>
                <a:srgbClr val="00338D"/>
              </a:solidFill>
              <a:latin typeface="Arial" pitchFamily="34" charset="0"/>
              <a:cs typeface="Arial" pitchFamily="34" charset="0"/>
            </a:endParaRPr>
          </a:p>
          <a:p>
            <a:pPr fontAlgn="base">
              <a:spcBef>
                <a:spcPct val="0"/>
              </a:spcBef>
              <a:spcAft>
                <a:spcPct val="0"/>
              </a:spcAft>
            </a:pPr>
            <a:endParaRPr lang="en-GB" dirty="0" smtClean="0">
              <a:solidFill>
                <a:srgbClr val="00338D"/>
              </a:solidFill>
              <a:latin typeface="Arial" pitchFamily="34" charset="0"/>
              <a:cs typeface="Arial" pitchFamily="34" charset="0"/>
            </a:endParaRPr>
          </a:p>
          <a:p>
            <a:pPr fontAlgn="base">
              <a:spcBef>
                <a:spcPct val="0"/>
              </a:spcBef>
              <a:spcAft>
                <a:spcPct val="0"/>
              </a:spcAft>
            </a:pPr>
            <a:endParaRPr lang="en-GB" dirty="0" smtClean="0">
              <a:solidFill>
                <a:srgbClr val="00338D"/>
              </a:solidFill>
              <a:latin typeface="Arial" pitchFamily="34" charset="0"/>
              <a:cs typeface="Arial" pitchFamily="34" charset="0"/>
            </a:endParaRPr>
          </a:p>
          <a:p>
            <a:pPr algn="ctr" fontAlgn="base">
              <a:lnSpc>
                <a:spcPct val="85000"/>
              </a:lnSpc>
              <a:spcBef>
                <a:spcPct val="20000"/>
              </a:spcBef>
              <a:spcAft>
                <a:spcPct val="0"/>
              </a:spcAft>
              <a:buClr>
                <a:srgbClr val="000066"/>
              </a:buClr>
              <a:buFont typeface="Arial" charset="0"/>
              <a:buNone/>
              <a:defRPr/>
            </a:pPr>
            <a:endParaRPr lang="en-US"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a:p>
            <a:pPr algn="ctr" fontAlgn="base">
              <a:lnSpc>
                <a:spcPct val="85000"/>
              </a:lnSpc>
              <a:spcBef>
                <a:spcPct val="20000"/>
              </a:spcBef>
              <a:spcAft>
                <a:spcPct val="0"/>
              </a:spcAft>
              <a:buClr>
                <a:srgbClr val="000066"/>
              </a:buClr>
              <a:buFont typeface="Arial" charset="0"/>
              <a:buNone/>
              <a:defRPr/>
            </a:pPr>
            <a:endParaRPr lang="en-US" sz="2400" b="1" kern="0" dirty="0" smtClean="0">
              <a:solidFill>
                <a:srgbClr val="00338D"/>
              </a:solidFill>
              <a:latin typeface="Arial" charset="0"/>
            </a:endParaRPr>
          </a:p>
        </p:txBody>
      </p:sp>
      <p:graphicFrame>
        <p:nvGraphicFramePr>
          <p:cNvPr id="6" name="Tableau 5"/>
          <p:cNvGraphicFramePr>
            <a:graphicFrameLocks noGrp="1"/>
          </p:cNvGraphicFramePr>
          <p:nvPr/>
        </p:nvGraphicFramePr>
        <p:xfrm>
          <a:off x="4899792"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176353" y="249655"/>
            <a:ext cx="6143682" cy="795374"/>
          </a:xfrm>
          <a:prstGeom prst="rect">
            <a:avLst/>
          </a:prstGeom>
        </p:spPr>
        <p:txBody>
          <a:bodyPr/>
          <a:lstStyle/>
          <a:p>
            <a:pPr fontAlgn="base">
              <a:lnSpc>
                <a:spcPct val="85000"/>
              </a:lnSpc>
              <a:spcBef>
                <a:spcPct val="20000"/>
              </a:spcBef>
              <a:spcAft>
                <a:spcPct val="0"/>
              </a:spcAft>
              <a:buClr>
                <a:srgbClr val="000066"/>
              </a:buClr>
              <a:defRPr/>
            </a:pPr>
            <a:r>
              <a:rPr lang="en-US" sz="2800" b="1" kern="0" dirty="0" smtClean="0">
                <a:solidFill>
                  <a:srgbClr val="FFFFFF"/>
                </a:solidFill>
                <a:latin typeface="Arial" charset="0"/>
              </a:rPr>
              <a:t>Wet </a:t>
            </a:r>
            <a:r>
              <a:rPr lang="en-US" sz="2800" b="1" kern="0" dirty="0" err="1" smtClean="0">
                <a:solidFill>
                  <a:srgbClr val="FFFFFF"/>
                </a:solidFill>
                <a:latin typeface="Arial" charset="0"/>
              </a:rPr>
              <a:t>tropospheric</a:t>
            </a:r>
            <a:r>
              <a:rPr lang="en-US" sz="2800" b="1" kern="0" dirty="0" smtClean="0">
                <a:solidFill>
                  <a:srgbClr val="FFFFFF"/>
                </a:solidFill>
                <a:latin typeface="Arial" charset="0"/>
              </a:rPr>
              <a:t> correction comparison for Jason-1 mission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a:t>
            </a:r>
          </a:p>
          <a:p>
            <a:pPr>
              <a:buFont typeface="Symbol"/>
              <a:buChar char="Þ"/>
            </a:pPr>
            <a:r>
              <a:rPr lang="en-GB" sz="1400" dirty="0" smtClean="0">
                <a:solidFill>
                  <a:srgbClr val="00338D"/>
                </a:solidFill>
                <a:latin typeface="Arial" pitchFamily="34" charset="0"/>
                <a:cs typeface="Arial" pitchFamily="34" charset="0"/>
              </a:rPr>
              <a:t> There </a:t>
            </a:r>
            <a:r>
              <a:rPr lang="en-GB" sz="1400" smtClean="0">
                <a:solidFill>
                  <a:srgbClr val="00338D"/>
                </a:solidFill>
                <a:latin typeface="Arial" pitchFamily="34" charset="0"/>
                <a:cs typeface="Arial" pitchFamily="34" charset="0"/>
              </a:rPr>
              <a:t>is however a </a:t>
            </a:r>
            <a:r>
              <a:rPr lang="en-GB" sz="1400" dirty="0" smtClean="0">
                <a:solidFill>
                  <a:srgbClr val="00338D"/>
                </a:solidFill>
                <a:latin typeface="Arial" pitchFamily="34" charset="0"/>
                <a:cs typeface="Arial" pitchFamily="34" charset="0"/>
              </a:rPr>
              <a:t>strong impact on the long term evolution at global scale</a:t>
            </a:r>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4899791"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176353" y="249655"/>
            <a:ext cx="614368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Jason-2 mission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brief period.</a:t>
            </a:r>
          </a:p>
          <a:p>
            <a:pPr>
              <a:buFont typeface="Symbol"/>
              <a:buChar char="Þ"/>
            </a:pPr>
            <a:r>
              <a:rPr lang="en-GB" sz="1400" dirty="0" smtClean="0">
                <a:solidFill>
                  <a:srgbClr val="00338D"/>
                </a:solidFill>
                <a:latin typeface="Arial" pitchFamily="34" charset="0"/>
                <a:cs typeface="Arial" pitchFamily="34" charset="0"/>
              </a:rPr>
              <a:t>Main impacts are on the long-term evolutions, at global and </a:t>
            </a:r>
            <a:r>
              <a:rPr lang="en-GB" sz="1400" smtClean="0">
                <a:solidFill>
                  <a:srgbClr val="00338D"/>
                </a:solidFill>
                <a:latin typeface="Arial" pitchFamily="34" charset="0"/>
                <a:cs typeface="Arial" pitchFamily="34" charset="0"/>
              </a:rPr>
              <a:t>regional scales.</a:t>
            </a:r>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4899790"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176353" y="249655"/>
            <a:ext cx="614368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ERS-1 mission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a:t>
            </a:r>
          </a:p>
          <a:p>
            <a:pPr>
              <a:buFont typeface="Symbol"/>
              <a:buChar char="Þ"/>
            </a:pPr>
            <a:r>
              <a:rPr lang="en-GB" sz="1400" dirty="0" smtClean="0">
                <a:solidFill>
                  <a:srgbClr val="00338D"/>
                </a:solidFill>
                <a:latin typeface="Arial" pitchFamily="34" charset="0"/>
                <a:cs typeface="Arial" pitchFamily="34" charset="0"/>
              </a:rPr>
              <a:t> Performances at crossovers are equivalent and the analysis of MSL shows no degradation nor improvement over this period. The improvements are mainly in the Tropical Band</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4899789"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176353" y="249655"/>
            <a:ext cx="614368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ERS-2 mission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GPD_V2.0 correction extension shows performances equivalent to its previous version except for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where it shows improvements</a:t>
            </a:r>
          </a:p>
          <a:p>
            <a:pPr>
              <a:buFont typeface="Symbol"/>
              <a:buChar char="Þ"/>
            </a:pPr>
            <a:r>
              <a:rPr lang="en-GB" sz="1400" dirty="0" smtClean="0">
                <a:solidFill>
                  <a:srgbClr val="00338D"/>
                </a:solidFill>
                <a:latin typeface="Arial" pitchFamily="34" charset="0"/>
                <a:cs typeface="Arial" pitchFamily="34" charset="0"/>
              </a:rPr>
              <a:t> The analysis of MSL shows no degradation nor improvement over this period.</a:t>
            </a:r>
          </a:p>
          <a:p>
            <a:pPr>
              <a:buFont typeface="Symbol"/>
              <a:buChar char="Þ"/>
            </a:pPr>
            <a:r>
              <a:rPr lang="en-GB" sz="1400" dirty="0" smtClean="0">
                <a:solidFill>
                  <a:srgbClr val="00338D"/>
                </a:solidFill>
                <a:latin typeface="Arial" pitchFamily="34" charset="0"/>
                <a:cs typeface="Arial" pitchFamily="34" charset="0"/>
              </a:rPr>
              <a:t>There are however low impacts are on the long-term evolutions, at global and regional scales and strong </a:t>
            </a:r>
            <a:r>
              <a:rPr lang="en-GB" sz="1400" smtClean="0">
                <a:solidFill>
                  <a:srgbClr val="00338D"/>
                </a:solidFill>
                <a:latin typeface="Arial" pitchFamily="34" charset="0"/>
                <a:cs typeface="Arial" pitchFamily="34" charset="0"/>
              </a:rPr>
              <a:t>positive impacts </a:t>
            </a:r>
            <a:r>
              <a:rPr lang="en-GB" sz="1400" dirty="0" smtClean="0">
                <a:solidFill>
                  <a:srgbClr val="00338D"/>
                </a:solidFill>
                <a:latin typeface="Arial" pitchFamily="34" charset="0"/>
                <a:cs typeface="Arial" pitchFamily="34" charset="0"/>
              </a:rPr>
              <a:t>on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4899788" y="1306871"/>
          <a:ext cx="3921809" cy="5172810"/>
        </p:xfrm>
        <a:graphic>
          <a:graphicData uri="http://schemas.openxmlformats.org/drawingml/2006/table">
            <a:tbl>
              <a:tblPr/>
              <a:tblGrid>
                <a:gridCol w="930558"/>
                <a:gridCol w="930558"/>
                <a:gridCol w="2060693"/>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GPD_V2.0</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GPD_V1.1</a:t>
                      </a:r>
                      <a:endParaRPr lang="fr-FR" sz="1000" b="1"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47990" marR="479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2176353" y="249655"/>
            <a:ext cx="614368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Wet </a:t>
            </a:r>
            <a:r>
              <a:rPr lang="en-US" sz="2800" b="1" kern="0" dirty="0" err="1" smtClean="0">
                <a:solidFill>
                  <a:schemeClr val="accent3"/>
                </a:solidFill>
                <a:latin typeface="Arial" charset="0"/>
              </a:rPr>
              <a:t>tropospheric</a:t>
            </a:r>
            <a:r>
              <a:rPr lang="en-US" sz="2800" b="1" kern="0" dirty="0" smtClean="0">
                <a:solidFill>
                  <a:schemeClr val="accent3"/>
                </a:solidFill>
                <a:latin typeface="Arial" charset="0"/>
              </a:rPr>
              <a:t> correction comparison for ENVISAT mission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éférence_x0020_du_x0020_contrat xmlns="24584a92-cfe5-42c0-880b-1dbd08f20e00">ESA Contract No. 4000109872/13/I-NB</Référence_x0020_du_x0020_contra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Powerpoint</_ResourceType>
    <Indice_x0020_édition xmlns="24584a92-cfe5-42c0-880b-1dbd08f20e00" xsi:nil="true"/>
    <Indice_x0020_révision xmlns="24584a92-cfe5-42c0-880b-1dbd08f20e00" xsi:nil="true"/>
  </documentManagement>
</p:properties>
</file>

<file path=customXml/item4.xml><?xml version="1.0" encoding="utf-8"?>
<ct:contentTypeSchema xmlns:ct="http://schemas.microsoft.com/office/2006/metadata/contentType" xmlns:ma="http://schemas.microsoft.com/office/2006/metadata/properties/metaAttributes" ct:_="" ma:_="" ma:contentTypeName="CLS Modèle de note technique en anglais" ma:contentTypeID="0x010100853BD43EC96A9741BFCB5D4135F067140103010500F16B2B01196C184CBAD53B1EDA98B0E3" ma:contentTypeVersion="122" ma:contentTypeDescription="Modèle pour la rédaction d'un note technique" ma:contentTypeScope="" ma:versionID="1bfb5c5a623ce8e18ddcd2a439726288">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bb9a2088dfc2a1ec7e4d83e269156baa"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ma:readOnly="fals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haredContentType xmlns="Microsoft.SharePoint.Taxonomy.ContentTypeSync" SourceId="e67887bc-73e1-46c3-a151-501b31e7815b" ContentTypeId="0x010100853BD43EC96A9741BFCB5D4135F0671401030105" PreviousValue="false"/>
</file>

<file path=customXml/itemProps1.xml><?xml version="1.0" encoding="utf-8"?>
<ds:datastoreItem xmlns:ds="http://schemas.openxmlformats.org/officeDocument/2006/customXml" ds:itemID="{3553617E-E08D-4AEA-801E-00D7DF1826FB}">
  <ds:schemaRefs>
    <ds:schemaRef ds:uri="http://schemas.microsoft.com/sharepoint/events"/>
  </ds:schemaRefs>
</ds:datastoreItem>
</file>

<file path=customXml/itemProps2.xml><?xml version="1.0" encoding="utf-8"?>
<ds:datastoreItem xmlns:ds="http://schemas.openxmlformats.org/officeDocument/2006/customXml" ds:itemID="{C9CDA14D-8B49-4AC2-A92C-0CCB9B5918BB}">
  <ds:schemaRefs>
    <ds:schemaRef ds:uri="http://schemas.microsoft.com/sharepoint/v3/contenttype/forms"/>
  </ds:schemaRefs>
</ds:datastoreItem>
</file>

<file path=customXml/itemProps3.xml><?xml version="1.0" encoding="utf-8"?>
<ds:datastoreItem xmlns:ds="http://schemas.openxmlformats.org/officeDocument/2006/customXml" ds:itemID="{F4A7456E-FA00-49B2-8B98-F23DCF82E2B8}">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4.xml><?xml version="1.0" encoding="utf-8"?>
<ds:datastoreItem xmlns:ds="http://schemas.openxmlformats.org/officeDocument/2006/customXml" ds:itemID="{8CAA96AA-A371-4B7A-867C-60F8540A82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72D0E88A-4F0D-4CC8-9EBC-D9563E1292ED}">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2095</TotalTime>
  <Words>1638</Words>
  <Application>Microsoft Office PowerPoint</Application>
  <PresentationFormat>Affichage à l'écran (4:3)</PresentationFormat>
  <Paragraphs>410</Paragraphs>
  <Slides>17</Slides>
  <Notes>1</Notes>
  <HiddenSlides>0</HiddenSlides>
  <MMClips>0</MMClips>
  <ScaleCrop>false</ScaleCrop>
  <HeadingPairs>
    <vt:vector size="4" baseType="variant">
      <vt:variant>
        <vt:lpstr>Thème</vt:lpstr>
      </vt:variant>
      <vt:variant>
        <vt:i4>6</vt:i4>
      </vt:variant>
      <vt:variant>
        <vt:lpstr>Titres des diapositives</vt:lpstr>
      </vt:variant>
      <vt:variant>
        <vt:i4>17</vt:i4>
      </vt:variant>
    </vt:vector>
  </HeadingPairs>
  <TitlesOfParts>
    <vt:vector size="23" baseType="lpstr">
      <vt:lpstr>Thème Office</vt:lpstr>
      <vt:lpstr>2_Custom Design</vt:lpstr>
      <vt:lpstr>3_Custom Design</vt:lpstr>
      <vt:lpstr>4_Custom Design</vt:lpstr>
      <vt:lpstr>5_Custom Design</vt:lpstr>
      <vt:lpstr>6_Custom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Synthesis of Orbit GFZ solutions / SL_cci V1 </dc:title>
  <dc:creator>Ablain Michael</dc:creator>
  <dc:description/>
  <cp:lastModifiedBy>lzawadzki</cp:lastModifiedBy>
  <cp:revision>85</cp:revision>
  <dcterms:created xsi:type="dcterms:W3CDTF">2015-09-16T13:53:51Z</dcterms:created>
  <dcterms:modified xsi:type="dcterms:W3CDTF">2015-10-06T15:33:03Z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0x010100853BD43EC96A9741BFCB5D4135F067140103010500F16B2B01196C184CBAD53B1EDA98B0E3</vt:lpwstr>
  </property>
  <property fmtid="{D5CDD505-2E9C-101B-9397-08002B2CF9AE}" pid="3" name="Composants">
    <vt:lpwstr/>
  </property>
</Properties>
</file>