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Override PartName="/customXml/itemProps4.xml" ContentType="application/vnd.openxmlformats-officedocument.customXmlProperties+xml"/>
  <Override PartName="/customXml/itemProps5.xml" ContentType="application/vnd.openxmlformats-officedocument.customXml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54" r:id="rId6"/>
  </p:sldMasterIdLst>
  <p:notesMasterIdLst>
    <p:notesMasterId r:id="rId21"/>
  </p:notesMasterIdLst>
  <p:handoutMasterIdLst>
    <p:handoutMasterId r:id="rId22"/>
  </p:handoutMasterIdLst>
  <p:sldIdLst>
    <p:sldId id="484" r:id="rId7"/>
    <p:sldId id="559" r:id="rId8"/>
    <p:sldId id="551" r:id="rId9"/>
    <p:sldId id="590" r:id="rId10"/>
    <p:sldId id="575" r:id="rId11"/>
    <p:sldId id="600" r:id="rId12"/>
    <p:sldId id="601" r:id="rId13"/>
    <p:sldId id="552" r:id="rId14"/>
    <p:sldId id="556" r:id="rId15"/>
    <p:sldId id="572" r:id="rId16"/>
    <p:sldId id="577" r:id="rId17"/>
    <p:sldId id="591" r:id="rId18"/>
    <p:sldId id="602" r:id="rId19"/>
    <p:sldId id="566" r:id="rId20"/>
  </p:sldIdLst>
  <p:sldSz cx="9906000" cy="6858000" type="A4"/>
  <p:notesSz cx="6797675" cy="9926638"/>
  <p:defaultTextStyle>
    <a:defPPr>
      <a:defRPr lang="en-US"/>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blain" initials="m"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36C0A"/>
    <a:srgbClr val="FBD4B4"/>
    <a:srgbClr val="00549F"/>
    <a:srgbClr val="FFCC99"/>
    <a:srgbClr val="FDC82F"/>
    <a:srgbClr val="FDE3F6"/>
    <a:srgbClr val="008542"/>
    <a:srgbClr val="00338D"/>
    <a:srgbClr val="CCFFFF"/>
    <a:srgbClr val="0098DB"/>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Style moyen 4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9114" autoAdjust="0"/>
    <p:restoredTop sz="94625" autoAdjust="0"/>
  </p:normalViewPr>
  <p:slideViewPr>
    <p:cSldViewPr snapToGrid="0">
      <p:cViewPr varScale="1">
        <p:scale>
          <a:sx n="97" d="100"/>
          <a:sy n="97" d="100"/>
        </p:scale>
        <p:origin x="-1596" y="-90"/>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5" d="100"/>
          <a:sy n="55" d="100"/>
        </p:scale>
        <p:origin x="-2958" y="-96"/>
      </p:cViewPr>
      <p:guideLst>
        <p:guide orient="horz" pos="3126"/>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presProps" Target="presProps.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commentAuthors" Target="commentAuthor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8738" name="Rectangle 2"/>
          <p:cNvSpPr>
            <a:spLocks noGrp="1" noChangeArrowheads="1"/>
          </p:cNvSpPr>
          <p:nvPr>
            <p:ph type="hdr" sz="quarter"/>
          </p:nvPr>
        </p:nvSpPr>
        <p:spPr bwMode="auto">
          <a:xfrm>
            <a:off x="0" y="0"/>
            <a:ext cx="2946135" cy="496015"/>
          </a:xfrm>
          <a:prstGeom prst="rect">
            <a:avLst/>
          </a:prstGeom>
          <a:noFill/>
          <a:ln w="9525">
            <a:noFill/>
            <a:miter lim="800000"/>
            <a:headEnd/>
            <a:tailEnd/>
          </a:ln>
        </p:spPr>
        <p:txBody>
          <a:bodyPr vert="horz" wrap="square" lIns="91535" tIns="45767" rIns="91535" bIns="45767" numCol="1" anchor="t" anchorCtr="0" compatLnSpc="1">
            <a:prstTxWarp prst="textNoShape">
              <a:avLst/>
            </a:prstTxWarp>
          </a:bodyPr>
          <a:lstStyle>
            <a:lvl1pPr defTabSz="914522">
              <a:defRPr sz="1200">
                <a:latin typeface="Arial" charset="0"/>
              </a:defRPr>
            </a:lvl1pPr>
          </a:lstStyle>
          <a:p>
            <a:endParaRPr lang="it-IT"/>
          </a:p>
        </p:txBody>
      </p:sp>
      <p:sp>
        <p:nvSpPr>
          <p:cNvPr id="628739" name="Rectangle 3"/>
          <p:cNvSpPr>
            <a:spLocks noGrp="1" noChangeArrowheads="1"/>
          </p:cNvSpPr>
          <p:nvPr>
            <p:ph type="dt" sz="quarter" idx="1"/>
          </p:nvPr>
        </p:nvSpPr>
        <p:spPr bwMode="auto">
          <a:xfrm>
            <a:off x="3849955" y="0"/>
            <a:ext cx="2946135" cy="496015"/>
          </a:xfrm>
          <a:prstGeom prst="rect">
            <a:avLst/>
          </a:prstGeom>
          <a:noFill/>
          <a:ln w="9525">
            <a:noFill/>
            <a:miter lim="800000"/>
            <a:headEnd/>
            <a:tailEnd/>
          </a:ln>
        </p:spPr>
        <p:txBody>
          <a:bodyPr vert="horz" wrap="square" lIns="91535" tIns="45767" rIns="91535" bIns="45767" numCol="1" anchor="t" anchorCtr="0" compatLnSpc="1">
            <a:prstTxWarp prst="textNoShape">
              <a:avLst/>
            </a:prstTxWarp>
          </a:bodyPr>
          <a:lstStyle>
            <a:lvl1pPr algn="r" defTabSz="914522">
              <a:defRPr sz="1200">
                <a:latin typeface="Arial" charset="0"/>
              </a:defRPr>
            </a:lvl1pPr>
          </a:lstStyle>
          <a:p>
            <a:endParaRPr lang="it-IT"/>
          </a:p>
        </p:txBody>
      </p:sp>
      <p:sp>
        <p:nvSpPr>
          <p:cNvPr id="628740" name="Rectangle 4"/>
          <p:cNvSpPr>
            <a:spLocks noGrp="1" noChangeArrowheads="1"/>
          </p:cNvSpPr>
          <p:nvPr>
            <p:ph type="ftr" sz="quarter" idx="2"/>
          </p:nvPr>
        </p:nvSpPr>
        <p:spPr bwMode="auto">
          <a:xfrm>
            <a:off x="0" y="9429039"/>
            <a:ext cx="2946135" cy="496015"/>
          </a:xfrm>
          <a:prstGeom prst="rect">
            <a:avLst/>
          </a:prstGeom>
          <a:noFill/>
          <a:ln w="9525">
            <a:noFill/>
            <a:miter lim="800000"/>
            <a:headEnd/>
            <a:tailEnd/>
          </a:ln>
        </p:spPr>
        <p:txBody>
          <a:bodyPr vert="horz" wrap="square" lIns="91535" tIns="45767" rIns="91535" bIns="45767" numCol="1" anchor="b" anchorCtr="0" compatLnSpc="1">
            <a:prstTxWarp prst="textNoShape">
              <a:avLst/>
            </a:prstTxWarp>
          </a:bodyPr>
          <a:lstStyle>
            <a:lvl1pPr defTabSz="914522">
              <a:defRPr sz="1200">
                <a:latin typeface="Arial" charset="0"/>
              </a:defRPr>
            </a:lvl1pPr>
          </a:lstStyle>
          <a:p>
            <a:endParaRPr lang="it-IT"/>
          </a:p>
        </p:txBody>
      </p:sp>
      <p:sp>
        <p:nvSpPr>
          <p:cNvPr id="628741" name="Rectangle 5"/>
          <p:cNvSpPr>
            <a:spLocks noGrp="1" noChangeArrowheads="1"/>
          </p:cNvSpPr>
          <p:nvPr>
            <p:ph type="sldNum" sz="quarter" idx="3"/>
          </p:nvPr>
        </p:nvSpPr>
        <p:spPr bwMode="auto">
          <a:xfrm>
            <a:off x="3849955" y="9429039"/>
            <a:ext cx="2946135" cy="496015"/>
          </a:xfrm>
          <a:prstGeom prst="rect">
            <a:avLst/>
          </a:prstGeom>
          <a:noFill/>
          <a:ln w="9525">
            <a:noFill/>
            <a:miter lim="800000"/>
            <a:headEnd/>
            <a:tailEnd/>
          </a:ln>
        </p:spPr>
        <p:txBody>
          <a:bodyPr vert="horz" wrap="square" lIns="91535" tIns="45767" rIns="91535" bIns="45767" numCol="1" anchor="b" anchorCtr="0" compatLnSpc="1">
            <a:prstTxWarp prst="textNoShape">
              <a:avLst/>
            </a:prstTxWarp>
          </a:bodyPr>
          <a:lstStyle>
            <a:lvl1pPr algn="r" defTabSz="914522">
              <a:defRPr sz="1200">
                <a:latin typeface="Arial" charset="0"/>
              </a:defRPr>
            </a:lvl1pPr>
          </a:lstStyle>
          <a:p>
            <a:fld id="{3B323AA3-7E86-49BB-9725-1E4B07414E83}" type="slidenum">
              <a:rPr lang="it-IT"/>
              <a:pPr/>
              <a:t>‹N°›</a:t>
            </a:fld>
            <a:endParaRPr 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bwMode="auto">
          <a:xfrm>
            <a:off x="0" y="1"/>
            <a:ext cx="2919179" cy="516616"/>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lvl1pPr defTabSz="882823">
              <a:defRPr sz="1200"/>
            </a:lvl1pPr>
          </a:lstStyle>
          <a:p>
            <a:endParaRPr lang="en-US"/>
          </a:p>
        </p:txBody>
      </p:sp>
      <p:sp>
        <p:nvSpPr>
          <p:cNvPr id="58371" name="Rectangle 3"/>
          <p:cNvSpPr>
            <a:spLocks noGrp="1" noChangeArrowheads="1"/>
          </p:cNvSpPr>
          <p:nvPr>
            <p:ph type="dt" idx="1"/>
          </p:nvPr>
        </p:nvSpPr>
        <p:spPr bwMode="auto">
          <a:xfrm>
            <a:off x="3867397" y="1"/>
            <a:ext cx="2917593" cy="516616"/>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lvl1pPr algn="r" defTabSz="882823">
              <a:defRPr sz="1200"/>
            </a:lvl1pPr>
          </a:lstStyle>
          <a:p>
            <a:fld id="{133E4C13-2E33-430A-90ED-4117EE0F8CA5}" type="datetimeFigureOut">
              <a:rPr lang="en-US"/>
              <a:pPr/>
              <a:t>9/28/2015</a:t>
            </a:fld>
            <a:endParaRPr lang="en-US"/>
          </a:p>
        </p:txBody>
      </p:sp>
      <p:sp>
        <p:nvSpPr>
          <p:cNvPr id="58372" name="Rectangle 4"/>
          <p:cNvSpPr>
            <a:spLocks noGrp="1" noRot="1" noChangeAspect="1" noChangeArrowheads="1" noTextEdit="1"/>
          </p:cNvSpPr>
          <p:nvPr>
            <p:ph type="sldImg" idx="2"/>
          </p:nvPr>
        </p:nvSpPr>
        <p:spPr bwMode="auto">
          <a:xfrm>
            <a:off x="760413" y="738188"/>
            <a:ext cx="5338762" cy="3695700"/>
          </a:xfrm>
          <a:prstGeom prst="rect">
            <a:avLst/>
          </a:prstGeom>
          <a:noFill/>
          <a:ln w="9525">
            <a:solidFill>
              <a:srgbClr val="000000"/>
            </a:solidFill>
            <a:miter lim="800000"/>
            <a:headEnd/>
            <a:tailEnd/>
          </a:ln>
          <a:effectLst/>
        </p:spPr>
      </p:sp>
      <p:sp>
        <p:nvSpPr>
          <p:cNvPr id="58373" name="Rectangle 5"/>
          <p:cNvSpPr>
            <a:spLocks noGrp="1" noChangeArrowheads="1"/>
          </p:cNvSpPr>
          <p:nvPr>
            <p:ph type="body" sz="quarter" idx="3"/>
          </p:nvPr>
        </p:nvSpPr>
        <p:spPr bwMode="auto">
          <a:xfrm>
            <a:off x="875278" y="4730367"/>
            <a:ext cx="5034434" cy="4434025"/>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8374" name="Rectangle 6"/>
          <p:cNvSpPr>
            <a:spLocks noGrp="1" noChangeArrowheads="1"/>
          </p:cNvSpPr>
          <p:nvPr>
            <p:ph type="ftr" sz="quarter" idx="4"/>
          </p:nvPr>
        </p:nvSpPr>
        <p:spPr bwMode="auto">
          <a:xfrm>
            <a:off x="0" y="9460733"/>
            <a:ext cx="2919179" cy="442135"/>
          </a:xfrm>
          <a:prstGeom prst="rect">
            <a:avLst/>
          </a:prstGeom>
          <a:noFill/>
          <a:ln w="9525">
            <a:noFill/>
            <a:miter lim="800000"/>
            <a:headEnd/>
            <a:tailEnd/>
          </a:ln>
          <a:effectLst/>
        </p:spPr>
        <p:txBody>
          <a:bodyPr vert="horz" wrap="square" lIns="88208" tIns="44104" rIns="88208" bIns="44104" numCol="1" anchor="b" anchorCtr="0" compatLnSpc="1">
            <a:prstTxWarp prst="textNoShape">
              <a:avLst/>
            </a:prstTxWarp>
          </a:bodyPr>
          <a:lstStyle>
            <a:lvl1pPr defTabSz="882823">
              <a:defRPr sz="1200"/>
            </a:lvl1pPr>
          </a:lstStyle>
          <a:p>
            <a:endParaRPr lang="en-US"/>
          </a:p>
        </p:txBody>
      </p:sp>
      <p:sp>
        <p:nvSpPr>
          <p:cNvPr id="58375" name="Rectangle 7"/>
          <p:cNvSpPr>
            <a:spLocks noGrp="1" noChangeArrowheads="1"/>
          </p:cNvSpPr>
          <p:nvPr>
            <p:ph type="sldNum" sz="quarter" idx="5"/>
          </p:nvPr>
        </p:nvSpPr>
        <p:spPr bwMode="auto">
          <a:xfrm>
            <a:off x="3867397" y="9460733"/>
            <a:ext cx="2917593" cy="442135"/>
          </a:xfrm>
          <a:prstGeom prst="rect">
            <a:avLst/>
          </a:prstGeom>
          <a:noFill/>
          <a:ln w="9525">
            <a:noFill/>
            <a:miter lim="800000"/>
            <a:headEnd/>
            <a:tailEnd/>
          </a:ln>
          <a:effectLst/>
        </p:spPr>
        <p:txBody>
          <a:bodyPr vert="horz" wrap="square" lIns="88208" tIns="44104" rIns="88208" bIns="44104" numCol="1" anchor="b" anchorCtr="0" compatLnSpc="1">
            <a:prstTxWarp prst="textNoShape">
              <a:avLst/>
            </a:prstTxWarp>
          </a:bodyPr>
          <a:lstStyle>
            <a:lvl1pPr algn="r" defTabSz="882823">
              <a:defRPr sz="1200"/>
            </a:lvl1pPr>
          </a:lstStyle>
          <a:p>
            <a:fld id="{A786D011-E8F0-4D28-A3E1-6A23A132FCB2}" type="slidenum">
              <a:rPr lang="en-US"/>
              <a:pPr/>
              <a:t>‹N°›</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92" name="Rectangle 20"/>
          <p:cNvSpPr>
            <a:spLocks noChangeArrowheads="1"/>
          </p:cNvSpPr>
          <p:nvPr userDrawn="1"/>
        </p:nvSpPr>
        <p:spPr bwMode="auto">
          <a:xfrm>
            <a:off x="0" y="0"/>
            <a:ext cx="9906000" cy="1168400"/>
          </a:xfrm>
          <a:prstGeom prst="rect">
            <a:avLst/>
          </a:prstGeom>
          <a:solidFill>
            <a:schemeClr val="folHlink"/>
          </a:solidFill>
          <a:ln w="9525">
            <a:noFill/>
            <a:miter lim="800000"/>
            <a:headEnd/>
            <a:tailEnd/>
          </a:ln>
          <a:effectLst/>
        </p:spPr>
        <p:txBody>
          <a:bodyPr wrap="none" anchor="ctr"/>
          <a:lstStyle/>
          <a:p>
            <a:endParaRPr lang="fr-FR"/>
          </a:p>
        </p:txBody>
      </p:sp>
      <p:sp>
        <p:nvSpPr>
          <p:cNvPr id="3095" name="Rectangle 6"/>
          <p:cNvSpPr>
            <a:spLocks noGrp="1" noChangeArrowheads="1"/>
          </p:cNvSpPr>
          <p:nvPr>
            <p:ph type="title"/>
          </p:nvPr>
        </p:nvSpPr>
        <p:spPr bwMode="auto">
          <a:xfrm>
            <a:off x="344488" y="150813"/>
            <a:ext cx="8139112" cy="86201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dirty="0" smtClean="0"/>
              <a:t>Click to edit Master title style</a:t>
            </a:r>
          </a:p>
        </p:txBody>
      </p:sp>
      <p:pic>
        <p:nvPicPr>
          <p:cNvPr id="6" name="Image 5" descr="logo CLS_08.png"/>
          <p:cNvPicPr/>
          <p:nvPr userDrawn="1"/>
        </p:nvPicPr>
        <p:blipFill>
          <a:blip r:embed="rId3" cstate="print"/>
          <a:stretch>
            <a:fillRect/>
          </a:stretch>
        </p:blipFill>
        <p:spPr>
          <a:xfrm>
            <a:off x="8694307" y="220372"/>
            <a:ext cx="950958" cy="786193"/>
          </a:xfrm>
          <a:prstGeom prst="rect">
            <a:avLst/>
          </a:prstGeom>
        </p:spPr>
      </p:pic>
    </p:spTree>
  </p:cSld>
  <p:clrMap bg1="lt1" tx1="dk1" bg2="lt2" tx2="dk2" accent1="accent1" accent2="accent2" accent3="accent3" accent4="accent4" accent5="accent5" accent6="accent6" hlink="hlink" folHlink="folHlink"/>
  <p:sldLayoutIdLst>
    <p:sldLayoutId id="2147483903" r:id="rId1"/>
  </p:sldLayoutIdLst>
  <p:timing>
    <p:tnLst>
      <p:par>
        <p:cTn id="1" dur="indefinite" restart="never" nodeType="tmRoot"/>
      </p:par>
    </p:tnLst>
  </p:timing>
  <p:txStyles>
    <p:titleStyle>
      <a:lvl1pPr algn="ctr" rtl="0" eaLnBrk="0" fontAlgn="base" hangingPunct="0">
        <a:spcBef>
          <a:spcPct val="0"/>
        </a:spcBef>
        <a:spcAft>
          <a:spcPct val="0"/>
        </a:spcAft>
        <a:defRPr sz="3600" b="1">
          <a:solidFill>
            <a:schemeClr val="bg1"/>
          </a:solidFill>
          <a:latin typeface="Arial" charset="0"/>
          <a:ea typeface="+mj-ea"/>
          <a:cs typeface="+mj-cs"/>
        </a:defRPr>
      </a:lvl1pPr>
      <a:lvl2pPr algn="ctr" rtl="0" eaLnBrk="0" fontAlgn="base" hangingPunct="0">
        <a:spcBef>
          <a:spcPct val="0"/>
        </a:spcBef>
        <a:spcAft>
          <a:spcPct val="0"/>
        </a:spcAft>
        <a:defRPr sz="3600" b="1">
          <a:solidFill>
            <a:schemeClr val="bg1"/>
          </a:solidFill>
          <a:latin typeface="Arial" charset="0"/>
        </a:defRPr>
      </a:lvl2pPr>
      <a:lvl3pPr algn="ctr" rtl="0" eaLnBrk="0" fontAlgn="base" hangingPunct="0">
        <a:spcBef>
          <a:spcPct val="0"/>
        </a:spcBef>
        <a:spcAft>
          <a:spcPct val="0"/>
        </a:spcAft>
        <a:defRPr sz="3600" b="1">
          <a:solidFill>
            <a:schemeClr val="bg1"/>
          </a:solidFill>
          <a:latin typeface="Arial" charset="0"/>
        </a:defRPr>
      </a:lvl3pPr>
      <a:lvl4pPr algn="ctr" rtl="0" eaLnBrk="0" fontAlgn="base" hangingPunct="0">
        <a:spcBef>
          <a:spcPct val="0"/>
        </a:spcBef>
        <a:spcAft>
          <a:spcPct val="0"/>
        </a:spcAft>
        <a:defRPr sz="3600" b="1">
          <a:solidFill>
            <a:schemeClr val="bg1"/>
          </a:solidFill>
          <a:latin typeface="Arial" charset="0"/>
        </a:defRPr>
      </a:lvl4pPr>
      <a:lvl5pPr algn="ctr" rtl="0" eaLnBrk="0" fontAlgn="base" hangingPunct="0">
        <a:spcBef>
          <a:spcPct val="0"/>
        </a:spcBef>
        <a:spcAft>
          <a:spcPct val="0"/>
        </a:spcAft>
        <a:defRPr sz="3600" b="1">
          <a:solidFill>
            <a:schemeClr val="bg1"/>
          </a:solidFill>
          <a:latin typeface="Arial" charset="0"/>
        </a:defRPr>
      </a:lvl5pPr>
      <a:lvl6pPr marL="457200" algn="l" rtl="0" fontAlgn="base">
        <a:spcBef>
          <a:spcPct val="0"/>
        </a:spcBef>
        <a:spcAft>
          <a:spcPct val="0"/>
        </a:spcAft>
        <a:defRPr b="1">
          <a:solidFill>
            <a:schemeClr val="bg1"/>
          </a:solidFill>
          <a:latin typeface="Verdana" pitchFamily="34" charset="0"/>
        </a:defRPr>
      </a:lvl6pPr>
      <a:lvl7pPr marL="914400" algn="l" rtl="0" fontAlgn="base">
        <a:spcBef>
          <a:spcPct val="0"/>
        </a:spcBef>
        <a:spcAft>
          <a:spcPct val="0"/>
        </a:spcAft>
        <a:defRPr b="1">
          <a:solidFill>
            <a:schemeClr val="bg1"/>
          </a:solidFill>
          <a:latin typeface="Verdana" pitchFamily="34" charset="0"/>
        </a:defRPr>
      </a:lvl7pPr>
      <a:lvl8pPr marL="1371600" algn="l" rtl="0" fontAlgn="base">
        <a:spcBef>
          <a:spcPct val="0"/>
        </a:spcBef>
        <a:spcAft>
          <a:spcPct val="0"/>
        </a:spcAft>
        <a:defRPr b="1">
          <a:solidFill>
            <a:schemeClr val="bg1"/>
          </a:solidFill>
          <a:latin typeface="Verdana" pitchFamily="34" charset="0"/>
        </a:defRPr>
      </a:lvl8pPr>
      <a:lvl9pPr marL="1828800" algn="l" rtl="0" fontAlgn="base">
        <a:spcBef>
          <a:spcPct val="0"/>
        </a:spcBef>
        <a:spcAft>
          <a:spcPct val="0"/>
        </a:spcAft>
        <a:defRPr b="1">
          <a:solidFill>
            <a:schemeClr val="bg1"/>
          </a:solidFill>
          <a:latin typeface="Verdana" pitchFamily="34" charset="0"/>
        </a:defRPr>
      </a:lvl9pPr>
    </p:titleStyle>
    <p:bodyStyle>
      <a:lvl1pPr marL="342900" indent="-342900" algn="l" rtl="0" eaLnBrk="0" fontAlgn="base" hangingPunct="0">
        <a:lnSpc>
          <a:spcPct val="110000"/>
        </a:lnSpc>
        <a:spcBef>
          <a:spcPct val="20000"/>
        </a:spcBef>
        <a:spcAft>
          <a:spcPct val="0"/>
        </a:spcAft>
        <a:buClr>
          <a:srgbClr val="000066"/>
        </a:buClr>
        <a:buChar char="•"/>
        <a:defRPr sz="2800" b="1">
          <a:solidFill>
            <a:srgbClr val="00338D"/>
          </a:solidFill>
          <a:latin typeface="Arial" charset="0"/>
          <a:ea typeface="+mn-ea"/>
          <a:cs typeface="+mn-cs"/>
        </a:defRPr>
      </a:lvl1pPr>
      <a:lvl2pPr marL="1227138"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2pPr>
      <a:lvl3pPr marL="1825625"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3pPr>
      <a:lvl4pPr marL="2424113"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4pPr>
      <a:lvl5pPr marL="3022600"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5pPr>
      <a:lvl6pPr marL="34798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6pPr>
      <a:lvl7pPr marL="39370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7pPr>
      <a:lvl8pPr marL="43942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8pPr>
      <a:lvl9pPr marL="48514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2"/>
          <p:cNvSpPr txBox="1">
            <a:spLocks noChangeArrowheads="1"/>
          </p:cNvSpPr>
          <p:nvPr/>
        </p:nvSpPr>
        <p:spPr>
          <a:xfrm>
            <a:off x="209963" y="1966822"/>
            <a:ext cx="9477375" cy="3499449"/>
          </a:xfrm>
          <a:prstGeom prst="rect">
            <a:avLst/>
          </a:prstGeom>
        </p:spPr>
        <p:txBody>
          <a:bodyPr/>
          <a:lstStyle/>
          <a:p>
            <a:pPr algn="ctr">
              <a:lnSpc>
                <a:spcPct val="85000"/>
              </a:lnSpc>
              <a:spcBef>
                <a:spcPct val="20000"/>
              </a:spcBef>
              <a:buClr>
                <a:srgbClr val="000066"/>
              </a:buClr>
              <a:defRPr/>
            </a:pPr>
            <a:r>
              <a:rPr lang="en-US" sz="3200" b="1" kern="0" dirty="0" smtClean="0">
                <a:solidFill>
                  <a:srgbClr val="00338D"/>
                </a:solidFill>
                <a:latin typeface="Arial" charset="0"/>
              </a:rPr>
              <a:t>Wet </a:t>
            </a:r>
            <a:r>
              <a:rPr lang="en-US" sz="3200" b="1" kern="0" dirty="0" err="1" smtClean="0">
                <a:solidFill>
                  <a:srgbClr val="00338D"/>
                </a:solidFill>
                <a:latin typeface="Arial" charset="0"/>
              </a:rPr>
              <a:t>tropospheric</a:t>
            </a:r>
            <a:r>
              <a:rPr lang="en-US" sz="3200" b="1" kern="0" dirty="0" smtClean="0">
                <a:solidFill>
                  <a:srgbClr val="00338D"/>
                </a:solidFill>
                <a:latin typeface="Arial" charset="0"/>
              </a:rPr>
              <a:t> correction comparison for TOPEX/Poseidon mission between</a:t>
            </a:r>
          </a:p>
          <a:p>
            <a:pPr algn="ctr">
              <a:lnSpc>
                <a:spcPct val="85000"/>
              </a:lnSpc>
              <a:spcBef>
                <a:spcPct val="20000"/>
              </a:spcBef>
              <a:buClr>
                <a:srgbClr val="000066"/>
              </a:buClr>
              <a:defRPr/>
            </a:pPr>
            <a:r>
              <a:rPr lang="en-US" sz="3200" b="1" kern="0" dirty="0" smtClean="0">
                <a:solidFill>
                  <a:srgbClr val="00338D"/>
                </a:solidFill>
                <a:latin typeface="Arial" charset="0"/>
              </a:rPr>
              <a:t>GPD V2.0 (FCUP) and GPD V1.1 corrections</a:t>
            </a:r>
          </a:p>
          <a:p>
            <a:pPr algn="ctr">
              <a:lnSpc>
                <a:spcPct val="85000"/>
              </a:lnSpc>
              <a:spcBef>
                <a:spcPct val="20000"/>
              </a:spcBef>
              <a:buClr>
                <a:srgbClr val="000066"/>
              </a:buClr>
              <a:defRPr/>
            </a:pPr>
            <a:endParaRPr lang="en-US" sz="3200" b="1" kern="0" dirty="0" smtClean="0">
              <a:solidFill>
                <a:srgbClr val="00338D"/>
              </a:solidFill>
              <a:latin typeface="Arial" charset="0"/>
            </a:endParaRPr>
          </a:p>
          <a:p>
            <a:pPr>
              <a:lnSpc>
                <a:spcPct val="85000"/>
              </a:lnSpc>
              <a:spcBef>
                <a:spcPct val="20000"/>
              </a:spcBef>
              <a:buClr>
                <a:srgbClr val="000066"/>
              </a:buClr>
              <a:defRPr/>
            </a:pPr>
            <a:r>
              <a:rPr lang="en-US" sz="1400" b="1" kern="0" dirty="0" smtClean="0">
                <a:solidFill>
                  <a:srgbClr val="00338D"/>
                </a:solidFill>
                <a:latin typeface="Arial" charset="0"/>
              </a:rPr>
              <a:t>The GPD V2.0 correction is referred to as </a:t>
            </a:r>
            <a:r>
              <a:rPr lang="en-US" sz="1400" kern="0" dirty="0" smtClean="0">
                <a:solidFill>
                  <a:srgbClr val="00338D"/>
                </a:solidFill>
                <a:latin typeface="Arial" charset="0"/>
              </a:rPr>
              <a:t>GPD_V2.0 in the following study</a:t>
            </a:r>
          </a:p>
          <a:p>
            <a:pPr>
              <a:lnSpc>
                <a:spcPct val="85000"/>
              </a:lnSpc>
              <a:spcBef>
                <a:spcPct val="20000"/>
              </a:spcBef>
              <a:buClr>
                <a:srgbClr val="000066"/>
              </a:buClr>
              <a:defRPr/>
            </a:pPr>
            <a:r>
              <a:rPr lang="en-US" sz="1400" b="1" kern="0" dirty="0" smtClean="0">
                <a:solidFill>
                  <a:srgbClr val="00338D"/>
                </a:solidFill>
                <a:latin typeface="Arial" charset="0"/>
              </a:rPr>
              <a:t>The GPD V1.1 correction is referred to as </a:t>
            </a:r>
            <a:r>
              <a:rPr lang="en-US" sz="1400" kern="0" dirty="0" smtClean="0">
                <a:solidFill>
                  <a:srgbClr val="00338D"/>
                </a:solidFill>
                <a:latin typeface="Arial" charset="0"/>
              </a:rPr>
              <a:t>GPD_V1.1</a:t>
            </a:r>
            <a:endParaRPr lang="en-US" sz="1200" i="1" kern="0" dirty="0" smtClean="0">
              <a:solidFill>
                <a:srgbClr val="00338D"/>
              </a:solidFill>
              <a:latin typeface="Arial"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r>
              <a:rPr lang="en-US" sz="1600" b="1" kern="0" dirty="0" smtClean="0">
                <a:solidFill>
                  <a:srgbClr val="00338D"/>
                </a:solidFill>
                <a:latin typeface="Arial" charset="0"/>
              </a:rPr>
              <a:t>Lionel Zawadzki, Michael Ablain (CLS)</a:t>
            </a:r>
            <a:endParaRPr kumimoji="0" lang="en-US" sz="16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16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au 9"/>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TOPEX/Poseidon</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GPD_V1.1</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4">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4" name="Rectangle 13"/>
          <p:cNvSpPr/>
          <p:nvPr/>
        </p:nvSpPr>
        <p:spPr>
          <a:xfrm>
            <a:off x="5486398" y="2236003"/>
            <a:ext cx="4212773" cy="1384995"/>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a:t>
            </a:r>
            <a:r>
              <a:rPr lang="en-US" sz="1400" dirty="0" smtClean="0">
                <a:solidFill>
                  <a:srgbClr val="00338D"/>
                </a:solidFill>
                <a:latin typeface="Arial" pitchFamily="34" charset="0"/>
                <a:cs typeface="Arial" pitchFamily="34" charset="0"/>
              </a:rPr>
              <a:t>amplitude differences reach -1mm for annual and semi-annual signals at mid-latitudes, and +1mm in the Tropical band</a:t>
            </a: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It’s not possible to determine which correction is the best one for theses scales</a:t>
            </a:r>
          </a:p>
        </p:txBody>
      </p:sp>
      <p:sp>
        <p:nvSpPr>
          <p:cNvPr id="8"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9" name="Rectangle 12"/>
          <p:cNvSpPr txBox="1">
            <a:spLocks noChangeArrowheads="1"/>
          </p:cNvSpPr>
          <p:nvPr/>
        </p:nvSpPr>
        <p:spPr>
          <a:xfrm>
            <a:off x="5501127" y="1282109"/>
            <a:ext cx="4150659" cy="786177"/>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Low impact detected on Annual and Semi-Annual Signals</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1273181" y="5334469"/>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762000" y="1336031"/>
            <a:ext cx="8469085" cy="738664"/>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amplitude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annual signal</a:t>
            </a:r>
          </a:p>
          <a:p>
            <a:pPr>
              <a:buFont typeface="Symbol"/>
              <a:buChar char="Þ"/>
            </a:pPr>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amplitude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semi-annual signal</a:t>
            </a:r>
          </a:p>
        </p:txBody>
      </p:sp>
      <p:pic>
        <p:nvPicPr>
          <p:cNvPr id="9" name="Image 8" descr="DiffGrids_Ampli6M.png"/>
          <p:cNvPicPr>
            <a:picLocks noChangeAspect="1"/>
          </p:cNvPicPr>
          <p:nvPr/>
        </p:nvPicPr>
        <p:blipFill>
          <a:blip r:embed="rId2" cstate="print"/>
          <a:stretch>
            <a:fillRect/>
          </a:stretch>
        </p:blipFill>
        <p:spPr>
          <a:xfrm>
            <a:off x="5156348" y="3846425"/>
            <a:ext cx="4372962" cy="2908020"/>
          </a:xfrm>
          <a:prstGeom prst="rect">
            <a:avLst/>
          </a:prstGeom>
        </p:spPr>
      </p:pic>
      <p:pic>
        <p:nvPicPr>
          <p:cNvPr id="8" name="Image 7" descr="DiffGrids_Ampli1Y.png"/>
          <p:cNvPicPr>
            <a:picLocks noChangeAspect="1"/>
          </p:cNvPicPr>
          <p:nvPr/>
        </p:nvPicPr>
        <p:blipFill>
          <a:blip r:embed="rId3" cstate="print"/>
          <a:stretch>
            <a:fillRect/>
          </a:stretch>
        </p:blipFill>
        <p:spPr>
          <a:xfrm>
            <a:off x="344747" y="2946584"/>
            <a:ext cx="4254365" cy="2829153"/>
          </a:xfrm>
          <a:prstGeom prst="rect">
            <a:avLst/>
          </a:prstGeom>
        </p:spPr>
      </p:pic>
      <p:sp>
        <p:nvSpPr>
          <p:cNvPr id="11" name="ZoneTexte 10"/>
          <p:cNvSpPr txBox="1"/>
          <p:nvPr/>
        </p:nvSpPr>
        <p:spPr>
          <a:xfrm>
            <a:off x="4968606" y="3404214"/>
            <a:ext cx="4737254" cy="400110"/>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GPD_V2.0 amplitude – SLA </a:t>
            </a:r>
            <a:r>
              <a:rPr lang="fr-FR" sz="1000" dirty="0" err="1" smtClean="0"/>
              <a:t>with</a:t>
            </a:r>
            <a:r>
              <a:rPr lang="fr-FR" sz="1000" dirty="0" smtClean="0"/>
              <a:t> GPD_V1.1 amplitude : </a:t>
            </a:r>
            <a:r>
              <a:rPr lang="fr-FR" sz="1000" dirty="0" err="1" smtClean="0"/>
              <a:t>semi-annual</a:t>
            </a:r>
            <a:r>
              <a:rPr lang="fr-FR" sz="1000" dirty="0" smtClean="0"/>
              <a:t> signal</a:t>
            </a:r>
            <a:endParaRPr lang="fr-FR" sz="1000" dirty="0"/>
          </a:p>
        </p:txBody>
      </p:sp>
      <p:sp>
        <p:nvSpPr>
          <p:cNvPr id="12" name="ZoneTexte 11"/>
          <p:cNvSpPr txBox="1"/>
          <p:nvPr/>
        </p:nvSpPr>
        <p:spPr>
          <a:xfrm>
            <a:off x="152399" y="2465946"/>
            <a:ext cx="4737254" cy="400110"/>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GPD_V2.0 amplitude – SLA </a:t>
            </a:r>
            <a:r>
              <a:rPr lang="fr-FR" sz="1000" dirty="0" err="1" smtClean="0"/>
              <a:t>with</a:t>
            </a:r>
            <a:r>
              <a:rPr lang="fr-FR" sz="1000" dirty="0" smtClean="0"/>
              <a:t> GPD_V1.1 amplitude : </a:t>
            </a:r>
            <a:r>
              <a:rPr lang="fr-FR" sz="1000" dirty="0" err="1" smtClean="0"/>
              <a:t>annual</a:t>
            </a:r>
            <a:r>
              <a:rPr lang="fr-FR" sz="1000" dirty="0" smtClean="0"/>
              <a:t> signal</a:t>
            </a:r>
            <a:endParaRPr lang="fr-FR" sz="1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762000" y="1336031"/>
            <a:ext cx="8469085" cy="1169551"/>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phase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annual signal</a:t>
            </a:r>
            <a:r>
              <a:rPr lang="en-US" sz="1400" dirty="0" smtClean="0">
                <a:solidFill>
                  <a:srgbClr val="00338D"/>
                </a:solidFill>
                <a:latin typeface="Arial" pitchFamily="34" charset="0"/>
                <a:cs typeface="Arial" pitchFamily="34" charset="0"/>
              </a:rPr>
              <a:t>.</a:t>
            </a:r>
          </a:p>
          <a:p>
            <a:pPr>
              <a:buFont typeface="Symbol"/>
              <a:buChar char="Þ"/>
            </a:pPr>
            <a:endParaRPr lang="en-US" sz="1400" b="1"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phase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semi-annual signal</a:t>
            </a:r>
            <a:r>
              <a:rPr lang="en-US" sz="1400" dirty="0" smtClean="0">
                <a:solidFill>
                  <a:srgbClr val="00338D"/>
                </a:solidFill>
                <a:latin typeface="Arial" pitchFamily="34" charset="0"/>
                <a:cs typeface="Arial" pitchFamily="34" charset="0"/>
              </a:rPr>
              <a:t>. </a:t>
            </a:r>
          </a:p>
          <a:p>
            <a:pPr>
              <a:buFont typeface="Symbol"/>
              <a:buChar char="Þ"/>
            </a:pPr>
            <a:endParaRPr lang="en-US" sz="1400" dirty="0" smtClean="0">
              <a:solidFill>
                <a:srgbClr val="00338D"/>
              </a:solidFill>
              <a:latin typeface="Arial" pitchFamily="34" charset="0"/>
              <a:cs typeface="Arial" pitchFamily="34" charset="0"/>
            </a:endParaRPr>
          </a:p>
          <a:p>
            <a:r>
              <a:rPr lang="en-US" sz="1400" dirty="0" smtClean="0">
                <a:solidFill>
                  <a:srgbClr val="00338D"/>
                </a:solidFill>
                <a:latin typeface="Arial" pitchFamily="34" charset="0"/>
                <a:cs typeface="Arial" pitchFamily="34" charset="0"/>
              </a:rPr>
              <a:t>To be noted </a:t>
            </a:r>
            <a:r>
              <a:rPr lang="en-US" sz="1400" u="sng" dirty="0" smtClean="0">
                <a:solidFill>
                  <a:srgbClr val="00338D"/>
                </a:solidFill>
                <a:latin typeface="Arial" pitchFamily="34" charset="0"/>
                <a:cs typeface="Arial" pitchFamily="34" charset="0"/>
              </a:rPr>
              <a:t>a phase value equal to 30° </a:t>
            </a:r>
            <a:r>
              <a:rPr lang="en-US" sz="1400" dirty="0" smtClean="0">
                <a:solidFill>
                  <a:srgbClr val="00338D"/>
                </a:solidFill>
                <a:latin typeface="Arial" pitchFamily="34" charset="0"/>
                <a:cs typeface="Arial" pitchFamily="34" charset="0"/>
              </a:rPr>
              <a:t>corresponds to a period of </a:t>
            </a:r>
            <a:r>
              <a:rPr lang="en-US" sz="1400" u="sng" dirty="0" smtClean="0">
                <a:solidFill>
                  <a:srgbClr val="00338D"/>
                </a:solidFill>
                <a:latin typeface="Arial" pitchFamily="34" charset="0"/>
                <a:cs typeface="Arial" pitchFamily="34" charset="0"/>
              </a:rPr>
              <a:t>one month</a:t>
            </a:r>
          </a:p>
        </p:txBody>
      </p:sp>
      <p:pic>
        <p:nvPicPr>
          <p:cNvPr id="8" name="Image 7" descr="OperVarNc_Phase1Y.png"/>
          <p:cNvPicPr>
            <a:picLocks noChangeAspect="1"/>
          </p:cNvPicPr>
          <p:nvPr/>
        </p:nvPicPr>
        <p:blipFill>
          <a:blip r:embed="rId2" cstate="print"/>
          <a:stretch>
            <a:fillRect/>
          </a:stretch>
        </p:blipFill>
        <p:spPr>
          <a:xfrm>
            <a:off x="704699" y="3337763"/>
            <a:ext cx="3826099" cy="2544356"/>
          </a:xfrm>
          <a:prstGeom prst="rect">
            <a:avLst/>
          </a:prstGeom>
        </p:spPr>
      </p:pic>
      <p:pic>
        <p:nvPicPr>
          <p:cNvPr id="9" name="Image 8" descr="OperVarNc_Phase6M.png"/>
          <p:cNvPicPr>
            <a:picLocks noChangeAspect="1"/>
          </p:cNvPicPr>
          <p:nvPr/>
        </p:nvPicPr>
        <p:blipFill>
          <a:blip r:embed="rId3" cstate="print"/>
          <a:stretch>
            <a:fillRect/>
          </a:stretch>
        </p:blipFill>
        <p:spPr>
          <a:xfrm>
            <a:off x="5431046" y="3917801"/>
            <a:ext cx="4129148" cy="2745884"/>
          </a:xfrm>
          <a:prstGeom prst="rect">
            <a:avLst/>
          </a:prstGeom>
        </p:spPr>
      </p:pic>
      <p:sp>
        <p:nvSpPr>
          <p:cNvPr id="10" name="ZoneTexte 9"/>
          <p:cNvSpPr txBox="1"/>
          <p:nvPr/>
        </p:nvSpPr>
        <p:spPr>
          <a:xfrm>
            <a:off x="5121010" y="3404214"/>
            <a:ext cx="4737254" cy="400110"/>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GPD_V2.0 phase – SLA </a:t>
            </a:r>
            <a:r>
              <a:rPr lang="fr-FR" sz="1000" dirty="0" err="1" smtClean="0"/>
              <a:t>with</a:t>
            </a:r>
            <a:r>
              <a:rPr lang="fr-FR" sz="1000" dirty="0" smtClean="0"/>
              <a:t> GPD_V1.1 phase :    </a:t>
            </a:r>
            <a:r>
              <a:rPr lang="fr-FR" sz="1000" dirty="0" err="1" smtClean="0"/>
              <a:t>semi-annual</a:t>
            </a:r>
            <a:r>
              <a:rPr lang="fr-FR" sz="1000" dirty="0" smtClean="0"/>
              <a:t> signal</a:t>
            </a:r>
            <a:endParaRPr lang="fr-FR" sz="1000" dirty="0"/>
          </a:p>
        </p:txBody>
      </p:sp>
      <p:sp>
        <p:nvSpPr>
          <p:cNvPr id="11" name="ZoneTexte 10"/>
          <p:cNvSpPr txBox="1"/>
          <p:nvPr/>
        </p:nvSpPr>
        <p:spPr>
          <a:xfrm>
            <a:off x="293917" y="2727210"/>
            <a:ext cx="4737254" cy="400110"/>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GPD_V2.0 phase – SLA </a:t>
            </a:r>
            <a:r>
              <a:rPr lang="fr-FR" sz="1000" dirty="0" err="1" smtClean="0"/>
              <a:t>with</a:t>
            </a:r>
            <a:r>
              <a:rPr lang="fr-FR" sz="1000" dirty="0" smtClean="0"/>
              <a:t> GPD_V1.1 phase:   </a:t>
            </a:r>
            <a:r>
              <a:rPr lang="fr-FR" sz="1000" dirty="0" err="1" smtClean="0"/>
              <a:t>annual</a:t>
            </a:r>
            <a:r>
              <a:rPr lang="fr-FR" sz="1000" dirty="0" smtClean="0"/>
              <a:t> signal</a:t>
            </a:r>
            <a:endParaRPr lang="fr-FR" sz="1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050970" y="1706142"/>
            <a:ext cx="4321629" cy="1169551"/>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a:t>
            </a:r>
            <a:r>
              <a:rPr lang="en-US" sz="1400" u="sng" dirty="0" smtClean="0">
                <a:solidFill>
                  <a:srgbClr val="00338D"/>
                </a:solidFill>
                <a:latin typeface="Arial" pitchFamily="34" charset="0"/>
                <a:cs typeface="Arial" pitchFamily="34" charset="0"/>
              </a:rPr>
              <a:t>Mean differences</a:t>
            </a:r>
            <a:r>
              <a:rPr lang="en-US" sz="1400" dirty="0" smtClean="0">
                <a:solidFill>
                  <a:srgbClr val="00338D"/>
                </a:solidFill>
                <a:latin typeface="Arial" pitchFamily="34" charset="0"/>
                <a:cs typeface="Arial" pitchFamily="34" charset="0"/>
              </a:rPr>
              <a:t> between </a:t>
            </a:r>
            <a:r>
              <a:rPr lang="en-US" sz="1400" b="1" dirty="0" smtClean="0">
                <a:solidFill>
                  <a:srgbClr val="00338D"/>
                </a:solidFill>
                <a:latin typeface="Arial" pitchFamily="34" charset="0"/>
                <a:cs typeface="Arial" pitchFamily="34" charset="0"/>
              </a:rPr>
              <a:t>GPD_V2.0</a:t>
            </a:r>
            <a:r>
              <a:rPr lang="en-US" sz="1400" dirty="0" smtClean="0">
                <a:solidFill>
                  <a:srgbClr val="00338D"/>
                </a:solidFill>
                <a:latin typeface="Arial" pitchFamily="34" charset="0"/>
                <a:cs typeface="Arial" pitchFamily="34" charset="0"/>
              </a:rPr>
              <a:t> and </a:t>
            </a:r>
            <a:r>
              <a:rPr lang="en-US" sz="1400" b="1" dirty="0" smtClean="0">
                <a:solidFill>
                  <a:srgbClr val="00338D"/>
                </a:solidFill>
                <a:latin typeface="Arial" pitchFamily="34" charset="0"/>
                <a:cs typeface="Arial" pitchFamily="34" charset="0"/>
              </a:rPr>
              <a:t>GPD_V1.1</a:t>
            </a:r>
            <a:r>
              <a:rPr lang="en-US" sz="1400" dirty="0" smtClean="0">
                <a:solidFill>
                  <a:srgbClr val="00338D"/>
                </a:solidFill>
                <a:latin typeface="Arial" pitchFamily="34" charset="0"/>
                <a:cs typeface="Arial" pitchFamily="34" charset="0"/>
              </a:rPr>
              <a:t> (extension period)</a:t>
            </a:r>
          </a:p>
          <a:p>
            <a:r>
              <a:rPr lang="en-US" sz="1400" dirty="0" smtClean="0">
                <a:solidFill>
                  <a:srgbClr val="00338D"/>
                </a:solidFill>
                <a:latin typeface="Arial" pitchFamily="34" charset="0"/>
                <a:cs typeface="Arial" pitchFamily="34" charset="0"/>
              </a:rPr>
              <a:t>On this map we observe clearly differences in  the tropical band. Considering a global bias, the impact is about 2mm in this area</a:t>
            </a:r>
          </a:p>
        </p:txBody>
      </p:sp>
      <p:sp>
        <p:nvSpPr>
          <p:cNvPr id="7" name="Rectangle 6"/>
          <p:cNvSpPr/>
          <p:nvPr/>
        </p:nvSpPr>
        <p:spPr>
          <a:xfrm>
            <a:off x="468085" y="5298425"/>
            <a:ext cx="4321629" cy="954107"/>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a:t>
            </a:r>
            <a:r>
              <a:rPr lang="en-US" sz="1400" u="sng" dirty="0" smtClean="0">
                <a:solidFill>
                  <a:srgbClr val="00338D"/>
                </a:solidFill>
                <a:latin typeface="Arial" pitchFamily="34" charset="0"/>
                <a:cs typeface="Arial" pitchFamily="34" charset="0"/>
              </a:rPr>
              <a:t>Standard deviation differences</a:t>
            </a:r>
            <a:r>
              <a:rPr lang="en-US" sz="1400" dirty="0" smtClean="0">
                <a:solidFill>
                  <a:srgbClr val="00338D"/>
                </a:solidFill>
                <a:latin typeface="Arial" pitchFamily="34" charset="0"/>
                <a:cs typeface="Arial" pitchFamily="34" charset="0"/>
              </a:rPr>
              <a:t> between </a:t>
            </a:r>
            <a:r>
              <a:rPr lang="en-US" sz="1400" b="1" dirty="0" smtClean="0">
                <a:solidFill>
                  <a:srgbClr val="00338D"/>
                </a:solidFill>
                <a:latin typeface="Arial" pitchFamily="34" charset="0"/>
                <a:cs typeface="Arial" pitchFamily="34" charset="0"/>
              </a:rPr>
              <a:t>GPD_V2.0</a:t>
            </a:r>
            <a:r>
              <a:rPr lang="en-US" sz="1400" dirty="0" smtClean="0">
                <a:solidFill>
                  <a:srgbClr val="00338D"/>
                </a:solidFill>
                <a:latin typeface="Arial" pitchFamily="34" charset="0"/>
                <a:cs typeface="Arial" pitchFamily="34" charset="0"/>
              </a:rPr>
              <a:t> and </a:t>
            </a:r>
            <a:r>
              <a:rPr lang="en-US" sz="1400" b="1" dirty="0" smtClean="0">
                <a:solidFill>
                  <a:srgbClr val="00338D"/>
                </a:solidFill>
                <a:latin typeface="Arial" pitchFamily="34" charset="0"/>
                <a:cs typeface="Arial" pitchFamily="34" charset="0"/>
              </a:rPr>
              <a:t>GPD_V1.1</a:t>
            </a:r>
            <a:r>
              <a:rPr lang="en-US" sz="1400" dirty="0" smtClean="0">
                <a:solidFill>
                  <a:srgbClr val="00338D"/>
                </a:solidFill>
                <a:latin typeface="Arial" pitchFamily="34" charset="0"/>
                <a:cs typeface="Arial" pitchFamily="34" charset="0"/>
              </a:rPr>
              <a:t> (extension period)</a:t>
            </a:r>
          </a:p>
          <a:p>
            <a:r>
              <a:rPr lang="en-US" sz="1400" dirty="0" smtClean="0">
                <a:solidFill>
                  <a:srgbClr val="00338D"/>
                </a:solidFill>
                <a:latin typeface="Arial" pitchFamily="34" charset="0"/>
                <a:cs typeface="Arial" pitchFamily="34" charset="0"/>
              </a:rPr>
              <a:t>On this map we observe differences up to 5mm near coasts, but generally stays below 3mm</a:t>
            </a:r>
          </a:p>
        </p:txBody>
      </p:sp>
      <p:pic>
        <p:nvPicPr>
          <p:cNvPr id="10" name="Image 9" descr="CalculerStatSerieGrilles_MOY.png"/>
          <p:cNvPicPr>
            <a:picLocks noChangeAspect="1"/>
          </p:cNvPicPr>
          <p:nvPr/>
        </p:nvPicPr>
        <p:blipFill>
          <a:blip r:embed="rId2" cstate="print"/>
          <a:stretch>
            <a:fillRect/>
          </a:stretch>
        </p:blipFill>
        <p:spPr>
          <a:xfrm>
            <a:off x="21773" y="1375114"/>
            <a:ext cx="4912039" cy="3266505"/>
          </a:xfrm>
          <a:prstGeom prst="rect">
            <a:avLst/>
          </a:prstGeom>
        </p:spPr>
      </p:pic>
      <p:pic>
        <p:nvPicPr>
          <p:cNvPr id="11" name="Image 10" descr="CalculerStatSerieGrilles_ECT.png"/>
          <p:cNvPicPr>
            <a:picLocks noChangeAspect="1"/>
          </p:cNvPicPr>
          <p:nvPr/>
        </p:nvPicPr>
        <p:blipFill>
          <a:blip r:embed="rId3" cstate="print"/>
          <a:stretch>
            <a:fillRect/>
          </a:stretch>
        </p:blipFill>
        <p:spPr>
          <a:xfrm>
            <a:off x="4950749" y="3378091"/>
            <a:ext cx="4912039" cy="3266505"/>
          </a:xfrm>
          <a:prstGeom prst="rect">
            <a:avLst/>
          </a:prstGeom>
        </p:spPr>
      </p:pic>
      <p:sp>
        <p:nvSpPr>
          <p:cNvPr id="9" name="Rectangle 12"/>
          <p:cNvSpPr txBox="1">
            <a:spLocks noChangeArrowheads="1"/>
          </p:cNvSpPr>
          <p:nvPr/>
        </p:nvSpPr>
        <p:spPr>
          <a:xfrm>
            <a:off x="435430" y="249655"/>
            <a:ext cx="8577942"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Regional statistics between corrections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txBox="1">
            <a:spLocks noChangeArrowheads="1"/>
          </p:cNvSpPr>
          <p:nvPr/>
        </p:nvSpPr>
        <p:spPr>
          <a:xfrm>
            <a:off x="155864" y="1335470"/>
            <a:ext cx="4838830" cy="5393134"/>
          </a:xfrm>
          <a:prstGeom prst="rect">
            <a:avLst/>
          </a:prstGeom>
        </p:spPr>
        <p:txBody>
          <a:bodyPr/>
          <a:lstStyle/>
          <a:p>
            <a:r>
              <a:rPr lang="en-GB" sz="1400" b="1" dirty="0" smtClean="0">
                <a:solidFill>
                  <a:srgbClr val="00338D"/>
                </a:solidFill>
                <a:latin typeface="Arial" pitchFamily="34" charset="0"/>
                <a:cs typeface="Arial" pitchFamily="34" charset="0"/>
              </a:rPr>
              <a:t>To conclude:</a:t>
            </a:r>
          </a:p>
          <a:p>
            <a:endParaRPr lang="en-GB" sz="1400" dirty="0" smtClean="0">
              <a:solidFill>
                <a:srgbClr val="00338D"/>
              </a:solidFill>
              <a:latin typeface="Arial" pitchFamily="34" charset="0"/>
              <a:cs typeface="Arial" pitchFamily="34" charset="0"/>
            </a:endParaRPr>
          </a:p>
          <a:p>
            <a:pPr>
              <a:buFont typeface="Arial" pitchFamily="34" charset="0"/>
              <a:buChar char="•"/>
            </a:pPr>
            <a:r>
              <a:rPr lang="en-GB" sz="1400" dirty="0" smtClean="0">
                <a:solidFill>
                  <a:srgbClr val="00338D"/>
                </a:solidFill>
                <a:latin typeface="Arial" pitchFamily="34" charset="0"/>
                <a:cs typeface="Arial" pitchFamily="34" charset="0"/>
              </a:rPr>
              <a:t>  GPD_V2.0 correction extension shows performances equivalent to its previous version.</a:t>
            </a:r>
          </a:p>
          <a:p>
            <a:pPr>
              <a:buFont typeface="Symbol"/>
              <a:buChar char="Þ"/>
            </a:pPr>
            <a:r>
              <a:rPr lang="en-GB" sz="1400" dirty="0" smtClean="0">
                <a:solidFill>
                  <a:srgbClr val="00338D"/>
                </a:solidFill>
                <a:latin typeface="Arial" pitchFamily="34" charset="0"/>
                <a:cs typeface="Arial" pitchFamily="34" charset="0"/>
              </a:rPr>
              <a:t> Performances at crossovers are equivalent and the analysis of MSL shows no degradation nor improvement over this period. </a:t>
            </a:r>
          </a:p>
          <a:p>
            <a:pPr>
              <a:buFont typeface="Symbol"/>
              <a:buChar char="Þ"/>
            </a:pPr>
            <a:r>
              <a:rPr lang="en-GB" sz="1400" dirty="0" smtClean="0">
                <a:solidFill>
                  <a:srgbClr val="00338D"/>
                </a:solidFill>
                <a:latin typeface="Arial" pitchFamily="34" charset="0"/>
                <a:cs typeface="Arial" pitchFamily="34" charset="0"/>
              </a:rPr>
              <a:t> There </a:t>
            </a:r>
            <a:r>
              <a:rPr lang="en-GB" sz="1400" smtClean="0">
                <a:solidFill>
                  <a:srgbClr val="00338D"/>
                </a:solidFill>
                <a:latin typeface="Arial" pitchFamily="34" charset="0"/>
                <a:cs typeface="Arial" pitchFamily="34" charset="0"/>
              </a:rPr>
              <a:t>is however a </a:t>
            </a:r>
            <a:r>
              <a:rPr lang="en-GB" sz="1400" dirty="0" smtClean="0">
                <a:solidFill>
                  <a:srgbClr val="00338D"/>
                </a:solidFill>
                <a:latin typeface="Arial" pitchFamily="34" charset="0"/>
                <a:cs typeface="Arial" pitchFamily="34" charset="0"/>
              </a:rPr>
              <a:t>strong impact on the long term evolution at global scale</a:t>
            </a:r>
            <a:endParaRPr lang="en-GB" sz="1600"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graphicFrame>
        <p:nvGraphicFramePr>
          <p:cNvPr id="6" name="Tableau 5"/>
          <p:cNvGraphicFramePr>
            <a:graphicFrameLocks noGrp="1"/>
          </p:cNvGraphicFramePr>
          <p:nvPr/>
        </p:nvGraphicFramePr>
        <p:xfrm>
          <a:off x="5308103" y="130687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TOPEX/Poseidon</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GPD_V1.1</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E36C0A"/>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a:txBody>
                    <a:bodyPr/>
                    <a:lstStyle/>
                    <a:p>
                      <a:pPr algn="ctr">
                        <a:spcAft>
                          <a:spcPts val="600"/>
                        </a:spcAft>
                      </a:pPr>
                      <a:r>
                        <a:rPr lang="en-US" sz="1200" dirty="0" err="1">
                          <a:latin typeface="Trebuchet MS"/>
                          <a:ea typeface="Calibri"/>
                          <a:cs typeface="Times New Roman"/>
                        </a:rPr>
                        <a:t>Mesoscale</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
        <p:nvSpPr>
          <p:cNvPr id="5" name="Rectangle 12"/>
          <p:cNvSpPr txBox="1">
            <a:spLocks noChangeArrowheads="1"/>
          </p:cNvSpPr>
          <p:nvPr/>
        </p:nvSpPr>
        <p:spPr>
          <a:xfrm>
            <a:off x="2357716" y="249655"/>
            <a:ext cx="6655655"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Wet </a:t>
            </a:r>
            <a:r>
              <a:rPr lang="en-US" sz="2800" b="1" kern="0" dirty="0" err="1" smtClean="0">
                <a:solidFill>
                  <a:schemeClr val="accent3"/>
                </a:solidFill>
                <a:latin typeface="Arial" charset="0"/>
              </a:rPr>
              <a:t>tropospheric</a:t>
            </a:r>
            <a:r>
              <a:rPr lang="en-US" sz="2800" b="1" kern="0" dirty="0" smtClean="0">
                <a:solidFill>
                  <a:schemeClr val="accent3"/>
                </a:solidFill>
                <a:latin typeface="Arial" charset="0"/>
              </a:rPr>
              <a:t> correction comparison for TOPEX/Poseidon mission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txBox="1">
            <a:spLocks noChangeArrowheads="1"/>
          </p:cNvSpPr>
          <p:nvPr/>
        </p:nvSpPr>
        <p:spPr>
          <a:xfrm>
            <a:off x="199407" y="1219197"/>
            <a:ext cx="9532422" cy="2830289"/>
          </a:xfrm>
          <a:prstGeom prst="rect">
            <a:avLst/>
          </a:prstGeom>
        </p:spPr>
        <p:txBody>
          <a:bodyPr/>
          <a:lstStyle/>
          <a:p>
            <a:r>
              <a:rPr lang="en-GB" sz="1600" b="1" dirty="0" smtClean="0">
                <a:solidFill>
                  <a:srgbClr val="00338D"/>
                </a:solidFill>
                <a:latin typeface="Arial" pitchFamily="34" charset="0"/>
                <a:cs typeface="Arial" pitchFamily="34" charset="0"/>
              </a:rPr>
              <a:t>Introduction:</a:t>
            </a:r>
          </a:p>
          <a:p>
            <a:r>
              <a:rPr lang="en-US" sz="1600" kern="0" dirty="0" smtClean="0">
                <a:solidFill>
                  <a:srgbClr val="00338D"/>
                </a:solidFill>
                <a:latin typeface="Arial" charset="0"/>
              </a:rPr>
              <a:t> </a:t>
            </a:r>
            <a:endParaRPr lang="en-US" sz="1600" dirty="0" smtClean="0">
              <a:solidFill>
                <a:srgbClr val="00338D"/>
              </a:solidFill>
              <a:latin typeface="Arial" pitchFamily="34" charset="0"/>
              <a:cs typeface="Arial" pitchFamily="34" charset="0"/>
            </a:endParaRPr>
          </a:p>
          <a:p>
            <a:pPr>
              <a:buFont typeface="Arial" pitchFamily="34" charset="0"/>
              <a:buChar char="•"/>
            </a:pPr>
            <a:r>
              <a:rPr lang="en-GB" sz="1600" dirty="0" smtClean="0">
                <a:solidFill>
                  <a:srgbClr val="00338D"/>
                </a:solidFill>
                <a:latin typeface="Arial" pitchFamily="34" charset="0"/>
                <a:cs typeface="Arial" pitchFamily="34" charset="0"/>
              </a:rPr>
              <a:t> </a:t>
            </a:r>
            <a:r>
              <a:rPr lang="en-GB" sz="1600" kern="0" dirty="0" smtClean="0">
                <a:solidFill>
                  <a:srgbClr val="00338D"/>
                </a:solidFill>
                <a:latin typeface="Arial" charset="0"/>
              </a:rPr>
              <a:t>We will observe and analyse the impact of the new GPD wet troposphere correction V2.0 by comparison to its previous version V1.1 for TOPEX/Poseidon mission and climate applications</a:t>
            </a:r>
          </a:p>
          <a:p>
            <a:pPr>
              <a:buFont typeface="Arial" pitchFamily="34" charset="0"/>
              <a:buChar char="•"/>
            </a:pPr>
            <a:endParaRPr lang="en-GB" sz="1600" kern="0" dirty="0" smtClean="0">
              <a:solidFill>
                <a:srgbClr val="00338D"/>
              </a:solidFill>
              <a:latin typeface="Arial" charset="0"/>
            </a:endParaRPr>
          </a:p>
          <a:p>
            <a:pPr>
              <a:buFont typeface="Arial" pitchFamily="34" charset="0"/>
              <a:buChar char="•"/>
            </a:pPr>
            <a:r>
              <a:rPr lang="en-GB" sz="1600" kern="0" dirty="0" smtClean="0">
                <a:solidFill>
                  <a:srgbClr val="00338D"/>
                </a:solidFill>
                <a:latin typeface="Arial" charset="0"/>
              </a:rPr>
              <a:t>The main differences between the two corrections are described in the corresponding technical note</a:t>
            </a:r>
          </a:p>
          <a:p>
            <a:pPr>
              <a:buFont typeface="Arial" pitchFamily="34" charset="0"/>
              <a:buChar char="•"/>
            </a:pPr>
            <a:endParaRPr lang="en-GB" sz="1600" kern="0" dirty="0" smtClean="0">
              <a:solidFill>
                <a:srgbClr val="00338D"/>
              </a:solidFill>
              <a:latin typeface="Arial" charset="0"/>
            </a:endParaRPr>
          </a:p>
          <a:p>
            <a:pPr>
              <a:buFont typeface="Arial" pitchFamily="34" charset="0"/>
              <a:buChar char="•"/>
            </a:pPr>
            <a:r>
              <a:rPr lang="en-GB" sz="1600" kern="0" dirty="0" smtClean="0">
                <a:solidFill>
                  <a:srgbClr val="00338D"/>
                </a:solidFill>
                <a:latin typeface="Arial" charset="0"/>
              </a:rPr>
              <a:t> In order to determine the impact of the new wet troposphere correction in terms of climate applications and temporal scales, we will try in this study to indicate for each impact detected if it’s a positive (+) or a negative (-) impact :</a:t>
            </a:r>
            <a:endParaRPr kumimoji="0" lang="en-US" sz="1600"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4" name="Rectangle 12"/>
          <p:cNvSpPr txBox="1">
            <a:spLocks noChangeArrowheads="1"/>
          </p:cNvSpPr>
          <p:nvPr/>
        </p:nvSpPr>
        <p:spPr>
          <a:xfrm>
            <a:off x="1622326" y="249655"/>
            <a:ext cx="7253397"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Wet </a:t>
            </a:r>
            <a:r>
              <a:rPr lang="en-US" sz="2800" b="1" kern="0" dirty="0" err="1" smtClean="0">
                <a:solidFill>
                  <a:schemeClr val="accent3"/>
                </a:solidFill>
                <a:latin typeface="Arial" charset="0"/>
              </a:rPr>
              <a:t>tropospheric</a:t>
            </a:r>
            <a:r>
              <a:rPr lang="en-US" sz="2800" b="1" kern="0" dirty="0" smtClean="0">
                <a:solidFill>
                  <a:schemeClr val="accent3"/>
                </a:solidFill>
                <a:latin typeface="Arial" charset="0"/>
              </a:rPr>
              <a:t> correction comparison for TOPEX/Poseidon mission</a:t>
            </a:r>
          </a:p>
        </p:txBody>
      </p:sp>
      <p:grpSp>
        <p:nvGrpSpPr>
          <p:cNvPr id="12" name="Groupe 11"/>
          <p:cNvGrpSpPr/>
          <p:nvPr/>
        </p:nvGrpSpPr>
        <p:grpSpPr>
          <a:xfrm>
            <a:off x="3474564" y="4760216"/>
            <a:ext cx="2166259" cy="1416239"/>
            <a:chOff x="2362199" y="3907971"/>
            <a:chExt cx="2166259" cy="1416239"/>
          </a:xfrm>
        </p:grpSpPr>
        <p:sp>
          <p:nvSpPr>
            <p:cNvPr id="7" name="ZoneTexte 6"/>
            <p:cNvSpPr txBox="1"/>
            <p:nvPr/>
          </p:nvSpPr>
          <p:spPr>
            <a:xfrm>
              <a:off x="2362200" y="4985656"/>
              <a:ext cx="2166258" cy="338554"/>
            </a:xfrm>
            <a:prstGeom prst="rect">
              <a:avLst/>
            </a:prstGeom>
            <a:noFill/>
            <a:ln>
              <a:solidFill>
                <a:schemeClr val="tx1"/>
              </a:solidFill>
            </a:ln>
          </p:spPr>
          <p:txBody>
            <a:bodyPr wrap="square" rtlCol="0">
              <a:spAutoFit/>
            </a:bodyPr>
            <a:lstStyle/>
            <a:p>
              <a:r>
                <a:rPr lang="fr-FR" sz="1600" b="1" dirty="0" smtClean="0">
                  <a:solidFill>
                    <a:srgbClr val="00338D"/>
                  </a:solidFill>
                  <a:latin typeface="Arial" pitchFamily="34" charset="0"/>
                  <a:cs typeface="Arial" pitchFamily="34" charset="0"/>
                </a:rPr>
                <a:t>No impact </a:t>
              </a:r>
              <a:r>
                <a:rPr lang="fr-FR" sz="1600" b="1" dirty="0" err="1" smtClean="0">
                  <a:solidFill>
                    <a:srgbClr val="00338D"/>
                  </a:solidFill>
                  <a:latin typeface="Arial" pitchFamily="34" charset="0"/>
                  <a:cs typeface="Arial" pitchFamily="34" charset="0"/>
                </a:rPr>
                <a:t>detected</a:t>
              </a:r>
              <a:endParaRPr lang="fr-FR" sz="1600" b="1" dirty="0" smtClean="0">
                <a:solidFill>
                  <a:srgbClr val="00338D"/>
                </a:solidFill>
                <a:latin typeface="Arial" pitchFamily="34" charset="0"/>
                <a:cs typeface="Arial" pitchFamily="34" charset="0"/>
              </a:endParaRPr>
            </a:p>
          </p:txBody>
        </p:sp>
        <p:sp>
          <p:nvSpPr>
            <p:cNvPr id="8" name="ZoneTexte 7"/>
            <p:cNvSpPr txBox="1"/>
            <p:nvPr/>
          </p:nvSpPr>
          <p:spPr>
            <a:xfrm>
              <a:off x="2362199" y="3907971"/>
              <a:ext cx="2166258" cy="338554"/>
            </a:xfrm>
            <a:prstGeom prst="rect">
              <a:avLst/>
            </a:prstGeom>
            <a:solidFill>
              <a:srgbClr val="FBD4B4"/>
            </a:solidFill>
            <a:ln>
              <a:solidFill>
                <a:schemeClr val="tx1"/>
              </a:solidFill>
            </a:ln>
          </p:spPr>
          <p:txBody>
            <a:bodyPr wrap="square" rtlCol="0">
              <a:spAutoFit/>
            </a:bodyPr>
            <a:lstStyle/>
            <a:p>
              <a:r>
                <a:rPr lang="fr-FR" sz="1600" b="1" dirty="0" err="1" smtClean="0">
                  <a:solidFill>
                    <a:srgbClr val="00338D"/>
                  </a:solidFill>
                  <a:latin typeface="Arial" pitchFamily="34" charset="0"/>
                  <a:cs typeface="Arial" pitchFamily="34" charset="0"/>
                </a:rPr>
                <a:t>Low</a:t>
              </a:r>
              <a:r>
                <a:rPr lang="fr-FR" sz="1600" b="1" dirty="0" smtClean="0">
                  <a:solidFill>
                    <a:srgbClr val="00338D"/>
                  </a:solidFill>
                  <a:latin typeface="Arial" pitchFamily="34" charset="0"/>
                  <a:cs typeface="Arial" pitchFamily="34" charset="0"/>
                </a:rPr>
                <a:t> impact</a:t>
              </a:r>
            </a:p>
          </p:txBody>
        </p:sp>
        <p:sp>
          <p:nvSpPr>
            <p:cNvPr id="9" name="ZoneTexte 8"/>
            <p:cNvSpPr txBox="1"/>
            <p:nvPr/>
          </p:nvSpPr>
          <p:spPr>
            <a:xfrm>
              <a:off x="2362199" y="4452256"/>
              <a:ext cx="2166258" cy="338554"/>
            </a:xfrm>
            <a:prstGeom prst="rect">
              <a:avLst/>
            </a:prstGeom>
            <a:solidFill>
              <a:srgbClr val="E36C0A"/>
            </a:solidFill>
            <a:ln>
              <a:solidFill>
                <a:schemeClr val="tx1"/>
              </a:solidFill>
            </a:ln>
          </p:spPr>
          <p:txBody>
            <a:bodyPr wrap="square" rtlCol="0">
              <a:spAutoFit/>
            </a:bodyPr>
            <a:lstStyle/>
            <a:p>
              <a:r>
                <a:rPr lang="fr-FR" sz="1600" b="1" dirty="0" err="1" smtClean="0">
                  <a:solidFill>
                    <a:srgbClr val="00338D"/>
                  </a:solidFill>
                  <a:latin typeface="Arial" pitchFamily="34" charset="0"/>
                  <a:cs typeface="Arial" pitchFamily="34" charset="0"/>
                </a:rPr>
                <a:t>Significant</a:t>
              </a:r>
              <a:r>
                <a:rPr lang="fr-FR" sz="1600" b="1" dirty="0" smtClean="0">
                  <a:solidFill>
                    <a:srgbClr val="00338D"/>
                  </a:solidFill>
                  <a:latin typeface="Arial" pitchFamily="34" charset="0"/>
                  <a:cs typeface="Arial" pitchFamily="34" charset="0"/>
                </a:rPr>
                <a:t> impact</a:t>
              </a: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leau 15"/>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TOPEX/Poseidon</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GPD_V1.1</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dirty="0"/>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E36C0A"/>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5">
                  <a:txBody>
                    <a:bodyPr/>
                    <a:lstStyle/>
                    <a:p>
                      <a:pPr algn="ctr">
                        <a:spcAft>
                          <a:spcPts val="600"/>
                        </a:spcAft>
                      </a:pPr>
                      <a:endParaRPr lang="fr-FR" sz="8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0" name="Rectangle 12"/>
          <p:cNvSpPr txBox="1">
            <a:spLocks noChangeArrowheads="1"/>
          </p:cNvSpPr>
          <p:nvPr/>
        </p:nvSpPr>
        <p:spPr>
          <a:xfrm>
            <a:off x="5468470" y="1292989"/>
            <a:ext cx="4150659" cy="642741"/>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Significant impact detected on Global Mean Sea Level trend</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3" name="Rectangle 12"/>
          <p:cNvSpPr/>
          <p:nvPr/>
        </p:nvSpPr>
        <p:spPr>
          <a:xfrm>
            <a:off x="4780111" y="2212976"/>
            <a:ext cx="4964524" cy="307777"/>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0.15 mm/yr on the Global MSL is significant.</a:t>
            </a:r>
          </a:p>
        </p:txBody>
      </p:sp>
      <p:pic>
        <p:nvPicPr>
          <p:cNvPr id="7" name="Image 6" descr="Log2SVG_MOY_G.png"/>
          <p:cNvPicPr>
            <a:picLocks noChangeAspect="1"/>
          </p:cNvPicPr>
          <p:nvPr/>
        </p:nvPicPr>
        <p:blipFill>
          <a:blip r:embed="rId2" cstate="print"/>
          <a:stretch>
            <a:fillRect/>
          </a:stretch>
        </p:blipFill>
        <p:spPr>
          <a:xfrm>
            <a:off x="4771229" y="3209026"/>
            <a:ext cx="4563013" cy="3030126"/>
          </a:xfrm>
          <a:prstGeom prst="rect">
            <a:avLst/>
          </a:prstGeom>
        </p:spPr>
      </p:pic>
      <p:sp>
        <p:nvSpPr>
          <p:cNvPr id="8" name="Rectangle 7"/>
          <p:cNvSpPr/>
          <p:nvPr/>
        </p:nvSpPr>
        <p:spPr>
          <a:xfrm>
            <a:off x="4753874" y="6056069"/>
            <a:ext cx="4953000" cy="338554"/>
          </a:xfrm>
          <a:prstGeom prst="rect">
            <a:avLst/>
          </a:prstGeom>
        </p:spPr>
        <p:txBody>
          <a:bodyPr>
            <a:spAutoFit/>
          </a:bodyPr>
          <a:lstStyle/>
          <a:p>
            <a:r>
              <a:rPr lang="en-GB" sz="1600" dirty="0" smtClean="0">
                <a:solidFill>
                  <a:srgbClr val="00338D"/>
                </a:solidFill>
                <a:latin typeface="Arial" pitchFamily="34" charset="0"/>
                <a:cs typeface="Arial" pitchFamily="34" charset="0"/>
              </a:rPr>
              <a:t>Temporal evolution of SLA mean calculated </a:t>
            </a:r>
            <a:r>
              <a:rPr lang="en-GB" sz="1600" u="sng" dirty="0" smtClean="0">
                <a:solidFill>
                  <a:srgbClr val="00338D"/>
                </a:solidFill>
                <a:latin typeface="Arial" pitchFamily="34" charset="0"/>
                <a:cs typeface="Arial" pitchFamily="34" charset="0"/>
              </a:rPr>
              <a:t>globally</a:t>
            </a:r>
            <a:r>
              <a:rPr lang="en-GB" sz="1600" dirty="0" smtClean="0">
                <a:solidFill>
                  <a:srgbClr val="00338D"/>
                </a:solidFill>
                <a:latin typeface="Arial" pitchFamily="34" charset="0"/>
                <a:cs typeface="Arial" pitchFamily="34" charset="0"/>
              </a:rPr>
              <a:t>.</a:t>
            </a:r>
            <a:endParaRPr lang="fr-FR" sz="1600" dirty="0"/>
          </a:p>
        </p:txBody>
      </p:sp>
      <p:sp>
        <p:nvSpPr>
          <p:cNvPr id="11" name="Rectangle 10"/>
          <p:cNvSpPr/>
          <p:nvPr/>
        </p:nvSpPr>
        <p:spPr>
          <a:xfrm>
            <a:off x="1283015" y="3102594"/>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au 10"/>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TOPEX/Poseidon</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GPD_V1.1</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4">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5" name="Rectangle 12"/>
          <p:cNvSpPr txBox="1">
            <a:spLocks noChangeArrowheads="1"/>
          </p:cNvSpPr>
          <p:nvPr/>
        </p:nvSpPr>
        <p:spPr>
          <a:xfrm>
            <a:off x="5512014" y="1282044"/>
            <a:ext cx="4150659" cy="699072"/>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No impact detected on Inter annual Signals</a:t>
            </a:r>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pic>
        <p:nvPicPr>
          <p:cNvPr id="8" name="Image 7" descr="CreerPeriodogramme_G_1Y-ref.png"/>
          <p:cNvPicPr>
            <a:picLocks noChangeAspect="1"/>
          </p:cNvPicPr>
          <p:nvPr/>
        </p:nvPicPr>
        <p:blipFill>
          <a:blip r:embed="rId2" cstate="print"/>
          <a:stretch>
            <a:fillRect/>
          </a:stretch>
        </p:blipFill>
        <p:spPr>
          <a:xfrm>
            <a:off x="4807864" y="3142345"/>
            <a:ext cx="4626415" cy="3072228"/>
          </a:xfrm>
          <a:prstGeom prst="rect">
            <a:avLst/>
          </a:prstGeom>
        </p:spPr>
      </p:pic>
      <p:sp>
        <p:nvSpPr>
          <p:cNvPr id="14" name="Rectangle 13"/>
          <p:cNvSpPr/>
          <p:nvPr/>
        </p:nvSpPr>
        <p:spPr>
          <a:xfrm>
            <a:off x="4780111" y="2212976"/>
            <a:ext cx="4964524" cy="523220"/>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The figure below shows the mean difference between the two corrections calculated </a:t>
            </a:r>
            <a:r>
              <a:rPr lang="en-GB" sz="1400" u="sng" dirty="0" smtClean="0">
                <a:solidFill>
                  <a:srgbClr val="00338D"/>
                </a:solidFill>
                <a:latin typeface="Arial" pitchFamily="34" charset="0"/>
                <a:cs typeface="Arial" pitchFamily="34" charset="0"/>
              </a:rPr>
              <a:t>globally</a:t>
            </a:r>
            <a:r>
              <a:rPr lang="en-GB" sz="1400" dirty="0" smtClean="0">
                <a:solidFill>
                  <a:srgbClr val="00338D"/>
                </a:solidFill>
                <a:latin typeface="Arial" pitchFamily="34" charset="0"/>
                <a:cs typeface="Arial" pitchFamily="34" charset="0"/>
              </a:rPr>
              <a:t> by cycle.</a:t>
            </a:r>
          </a:p>
        </p:txBody>
      </p:sp>
      <p:sp>
        <p:nvSpPr>
          <p:cNvPr id="9" name="Rectangle 8"/>
          <p:cNvSpPr/>
          <p:nvPr/>
        </p:nvSpPr>
        <p:spPr>
          <a:xfrm>
            <a:off x="1273181" y="3653197"/>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au 10"/>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TOPEX/Poseidon</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GPD_V1.1</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2">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FFFFF"/>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3">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5" name="Rectangle 12"/>
          <p:cNvSpPr txBox="1">
            <a:spLocks noChangeArrowheads="1"/>
          </p:cNvSpPr>
          <p:nvPr/>
        </p:nvSpPr>
        <p:spPr>
          <a:xfrm>
            <a:off x="5512014" y="1282044"/>
            <a:ext cx="4150659" cy="699072"/>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No impact detected on Annual and Semi-annual Signals</a:t>
            </a:r>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pic>
        <p:nvPicPr>
          <p:cNvPr id="8" name="Image 7" descr="CreerPeriodogramme_G_0-1Y.png"/>
          <p:cNvPicPr>
            <a:picLocks noChangeAspect="1"/>
          </p:cNvPicPr>
          <p:nvPr/>
        </p:nvPicPr>
        <p:blipFill>
          <a:blip r:embed="rId2" cstate="print"/>
          <a:stretch>
            <a:fillRect/>
          </a:stretch>
        </p:blipFill>
        <p:spPr>
          <a:xfrm>
            <a:off x="5878290" y="4397831"/>
            <a:ext cx="3491620" cy="2318654"/>
          </a:xfrm>
          <a:prstGeom prst="rect">
            <a:avLst/>
          </a:prstGeom>
        </p:spPr>
      </p:pic>
      <p:pic>
        <p:nvPicPr>
          <p:cNvPr id="9" name="Image 8" descr="CreerPeriodogramme_G_1Y-ref.png"/>
          <p:cNvPicPr>
            <a:picLocks noChangeAspect="1"/>
          </p:cNvPicPr>
          <p:nvPr/>
        </p:nvPicPr>
        <p:blipFill>
          <a:blip r:embed="rId3" cstate="print"/>
          <a:stretch>
            <a:fillRect/>
          </a:stretch>
        </p:blipFill>
        <p:spPr>
          <a:xfrm>
            <a:off x="5867408" y="2068287"/>
            <a:ext cx="3513008" cy="2332857"/>
          </a:xfrm>
          <a:prstGeom prst="rect">
            <a:avLst/>
          </a:prstGeom>
        </p:spPr>
      </p:pic>
      <p:sp>
        <p:nvSpPr>
          <p:cNvPr id="10" name="Rectangle 9"/>
          <p:cNvSpPr/>
          <p:nvPr/>
        </p:nvSpPr>
        <p:spPr>
          <a:xfrm>
            <a:off x="1273181" y="4193957"/>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au 9"/>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TOPEX/Poseidon</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GPD_V1.1</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5">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fr-FR" sz="2000" b="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
        <p:nvSpPr>
          <p:cNvPr id="5" name="Rectangle 12"/>
          <p:cNvSpPr txBox="1">
            <a:spLocks noChangeArrowheads="1"/>
          </p:cNvSpPr>
          <p:nvPr/>
        </p:nvSpPr>
        <p:spPr>
          <a:xfrm>
            <a:off x="5506572" y="1291170"/>
            <a:ext cx="4150659" cy="755344"/>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No impact detected on a short temporal scale (signals &lt; 2 months):</a:t>
            </a:r>
          </a:p>
          <a:p>
            <a:r>
              <a:rPr lang="en-GB" dirty="0" smtClean="0">
                <a:solidFill>
                  <a:srgbClr val="00338D"/>
                </a:solidFill>
                <a:latin typeface="Arial" pitchFamily="34" charset="0"/>
                <a:cs typeface="Arial" pitchFamily="34" charset="0"/>
              </a:rPr>
              <a:t> </a:t>
            </a:r>
          </a:p>
          <a:p>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6" name="Rectangle 5"/>
          <p:cNvSpPr/>
          <p:nvPr/>
        </p:nvSpPr>
        <p:spPr>
          <a:xfrm>
            <a:off x="4701396" y="1984076"/>
            <a:ext cx="4807996" cy="1815882"/>
          </a:xfrm>
          <a:prstGeom prst="rect">
            <a:avLst/>
          </a:prstGeom>
        </p:spPr>
        <p:txBody>
          <a:bodyPr wrap="square">
            <a:spAutoFit/>
          </a:bodyPr>
          <a:lstStyle/>
          <a:p>
            <a:endParaRPr lang="en-US" sz="1400" dirty="0" smtClean="0">
              <a:solidFill>
                <a:srgbClr val="00338D"/>
              </a:solidFill>
              <a:latin typeface="Arial" pitchFamily="34" charset="0"/>
              <a:cs typeface="Arial" pitchFamily="34" charset="0"/>
            </a:endParaRP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Crossovers Variance Differences are generally positive but inferior to 0.1 cm²</a:t>
            </a: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The map of SSH crossovers Variance Differences shows that the low degradations are mainly at mid-latitudes, below 50°.</a:t>
            </a:r>
          </a:p>
        </p:txBody>
      </p:sp>
      <p:sp>
        <p:nvSpPr>
          <p:cNvPr id="7"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err="1" smtClean="0">
                <a:ln>
                  <a:noFill/>
                </a:ln>
                <a:solidFill>
                  <a:schemeClr val="accent3"/>
                </a:solidFill>
                <a:effectLst/>
                <a:uLnTx/>
                <a:uFillTx/>
                <a:latin typeface="Arial" charset="0"/>
                <a:ea typeface="+mn-ea"/>
                <a:cs typeface="+mn-cs"/>
              </a:rPr>
              <a:t>Mesoscale</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8" name="Rectangle 7"/>
          <p:cNvSpPr/>
          <p:nvPr/>
        </p:nvSpPr>
        <p:spPr>
          <a:xfrm>
            <a:off x="1273181" y="5885061"/>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 10" descr="OperSVG.png"/>
          <p:cNvPicPr>
            <a:picLocks noChangeAspect="1"/>
          </p:cNvPicPr>
          <p:nvPr/>
        </p:nvPicPr>
        <p:blipFill>
          <a:blip r:embed="rId2" cstate="print"/>
          <a:stretch>
            <a:fillRect/>
          </a:stretch>
        </p:blipFill>
        <p:spPr>
          <a:xfrm>
            <a:off x="5041745" y="3638672"/>
            <a:ext cx="4731980" cy="3142330"/>
          </a:xfrm>
          <a:prstGeom prst="rect">
            <a:avLst/>
          </a:prstGeom>
        </p:spPr>
      </p:pic>
      <p:sp>
        <p:nvSpPr>
          <p:cNvPr id="4"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err="1" smtClean="0">
                <a:ln>
                  <a:noFill/>
                </a:ln>
                <a:solidFill>
                  <a:schemeClr val="accent3"/>
                </a:solidFill>
                <a:effectLst/>
                <a:uLnTx/>
                <a:uFillTx/>
                <a:latin typeface="Arial" charset="0"/>
                <a:ea typeface="+mn-ea"/>
                <a:cs typeface="+mn-cs"/>
              </a:rPr>
              <a:t>Mesoscale</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5421085" y="1363348"/>
            <a:ext cx="4321629" cy="1815882"/>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Variance differences of Sea Surface Height </a:t>
            </a:r>
            <a:r>
              <a:rPr lang="en-US" sz="1400" u="sng" dirty="0" smtClean="0">
                <a:solidFill>
                  <a:srgbClr val="00338D"/>
                </a:solidFill>
                <a:latin typeface="Arial" pitchFamily="34" charset="0"/>
                <a:cs typeface="Arial" pitchFamily="34" charset="0"/>
              </a:rPr>
              <a:t>at crossovers </a:t>
            </a:r>
            <a:r>
              <a:rPr lang="en-US" sz="1400" dirty="0" smtClean="0">
                <a:solidFill>
                  <a:srgbClr val="00338D"/>
                </a:solidFill>
                <a:latin typeface="Arial" pitchFamily="34" charset="0"/>
                <a:cs typeface="Arial" pitchFamily="34" charset="0"/>
              </a:rPr>
              <a:t>between the GPD_V2.0 and GPD_V1.1 corrections (over all the period):</a:t>
            </a:r>
          </a:p>
          <a:p>
            <a:pPr>
              <a:buFontTx/>
              <a:buChar char="-"/>
            </a:pPr>
            <a:r>
              <a:rPr lang="en-US" sz="1400" dirty="0" smtClean="0">
                <a:solidFill>
                  <a:srgbClr val="00338D"/>
                </a:solidFill>
                <a:latin typeface="Arial" pitchFamily="34" charset="0"/>
                <a:cs typeface="Arial" pitchFamily="34" charset="0"/>
              </a:rPr>
              <a:t> Low degradations between ±20 and ±50° latitudes (+0.2 cm²)</a:t>
            </a:r>
          </a:p>
          <a:p>
            <a:pPr>
              <a:buFontTx/>
              <a:buChar char="-"/>
            </a:pPr>
            <a:endParaRPr lang="en-US" sz="1400" dirty="0" smtClean="0">
              <a:solidFill>
                <a:srgbClr val="00338D"/>
              </a:solidFill>
              <a:latin typeface="Arial" pitchFamily="34" charset="0"/>
              <a:cs typeface="Arial" pitchFamily="34" charset="0"/>
            </a:endParaRPr>
          </a:p>
          <a:p>
            <a:endParaRPr lang="en-US" sz="1400" dirty="0" smtClean="0">
              <a:solidFill>
                <a:srgbClr val="00338D"/>
              </a:solidFill>
              <a:latin typeface="Arial" pitchFamily="34" charset="0"/>
              <a:cs typeface="Arial" pitchFamily="34" charset="0"/>
            </a:endParaRPr>
          </a:p>
          <a:p>
            <a:pPr>
              <a:buFont typeface="Symbol"/>
              <a:buChar char="Þ"/>
            </a:pPr>
            <a:endParaRPr lang="en-US" sz="1400" dirty="0" smtClean="0">
              <a:solidFill>
                <a:srgbClr val="00338D"/>
              </a:solidFill>
              <a:latin typeface="Arial" pitchFamily="34" charset="0"/>
              <a:cs typeface="Arial" pitchFamily="34" charset="0"/>
            </a:endParaRPr>
          </a:p>
        </p:txBody>
      </p:sp>
      <p:sp>
        <p:nvSpPr>
          <p:cNvPr id="8" name="Rectangle 7"/>
          <p:cNvSpPr/>
          <p:nvPr/>
        </p:nvSpPr>
        <p:spPr>
          <a:xfrm>
            <a:off x="655401" y="4966519"/>
            <a:ext cx="4321629" cy="954107"/>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Temporal evolution of Variance differences of Sea Surface Height </a:t>
            </a:r>
            <a:r>
              <a:rPr lang="en-US" sz="1400" u="sng" dirty="0" smtClean="0">
                <a:solidFill>
                  <a:srgbClr val="00338D"/>
                </a:solidFill>
                <a:latin typeface="Arial" pitchFamily="34" charset="0"/>
                <a:cs typeface="Arial" pitchFamily="34" charset="0"/>
              </a:rPr>
              <a:t>at crossovers </a:t>
            </a:r>
            <a:r>
              <a:rPr lang="en-US" sz="1400" dirty="0" smtClean="0">
                <a:solidFill>
                  <a:srgbClr val="00338D"/>
                </a:solidFill>
                <a:latin typeface="Arial" pitchFamily="34" charset="0"/>
                <a:cs typeface="Arial" pitchFamily="34" charset="0"/>
              </a:rPr>
              <a:t>between two GPD corrections :</a:t>
            </a:r>
          </a:p>
          <a:p>
            <a:pPr>
              <a:buFontTx/>
              <a:buChar char="-"/>
            </a:pPr>
            <a:r>
              <a:rPr lang="en-US" sz="1400" dirty="0" smtClean="0">
                <a:solidFill>
                  <a:srgbClr val="00338D"/>
                </a:solidFill>
                <a:latin typeface="Arial" pitchFamily="34" charset="0"/>
                <a:cs typeface="Arial" pitchFamily="34" charset="0"/>
              </a:rPr>
              <a:t> No significant impact over all the period</a:t>
            </a:r>
          </a:p>
        </p:txBody>
      </p:sp>
      <p:pic>
        <p:nvPicPr>
          <p:cNvPr id="9" name="Image 8" descr="DiffGrids.png"/>
          <p:cNvPicPr>
            <a:picLocks noChangeAspect="1"/>
          </p:cNvPicPr>
          <p:nvPr/>
        </p:nvPicPr>
        <p:blipFill>
          <a:blip r:embed="rId3" cstate="print"/>
          <a:stretch>
            <a:fillRect/>
          </a:stretch>
        </p:blipFill>
        <p:spPr>
          <a:xfrm>
            <a:off x="294599" y="1379192"/>
            <a:ext cx="4850962" cy="320972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au 12"/>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TOPEX/Poseidon</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GPD_V1.1</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3">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FFFFF"/>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0" name="Rectangle 12"/>
          <p:cNvSpPr txBox="1">
            <a:spLocks noChangeArrowheads="1"/>
          </p:cNvSpPr>
          <p:nvPr/>
        </p:nvSpPr>
        <p:spPr>
          <a:xfrm>
            <a:off x="5475513" y="1292990"/>
            <a:ext cx="4229313" cy="742639"/>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Low impact detected on Regional Mean Sea Level</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9" name="Rectangle 8"/>
          <p:cNvSpPr/>
          <p:nvPr/>
        </p:nvSpPr>
        <p:spPr>
          <a:xfrm>
            <a:off x="4721038" y="2315775"/>
            <a:ext cx="4877441" cy="523220"/>
          </a:xfrm>
          <a:prstGeom prst="rect">
            <a:avLst/>
          </a:prstGeom>
          <a:solidFill>
            <a:schemeClr val="bg1"/>
          </a:solidFill>
        </p:spPr>
        <p:txBody>
          <a:bodyPr wrap="square">
            <a:spAutoFit/>
          </a:bodyPr>
          <a:lstStyle/>
          <a:p>
            <a:pPr algn="just">
              <a:buFont typeface="Symbol"/>
              <a:buChar char="Þ"/>
            </a:pPr>
            <a:r>
              <a:rPr lang="en-US" sz="1400" dirty="0" smtClean="0">
                <a:solidFill>
                  <a:srgbClr val="00338D"/>
                </a:solidFill>
                <a:latin typeface="Arial" pitchFamily="34" charset="0"/>
                <a:cs typeface="Arial" pitchFamily="34" charset="0"/>
              </a:rPr>
              <a:t> We observe a low negative impact (~ -0.1 mm/yr) globally</a:t>
            </a:r>
          </a:p>
        </p:txBody>
      </p:sp>
      <p:sp>
        <p:nvSpPr>
          <p:cNvPr id="11"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1273181" y="4764213"/>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5" name="Rectangle 4"/>
          <p:cNvSpPr/>
          <p:nvPr/>
        </p:nvSpPr>
        <p:spPr>
          <a:xfrm>
            <a:off x="382436" y="1345269"/>
            <a:ext cx="4741653" cy="954107"/>
          </a:xfrm>
          <a:prstGeom prst="rect">
            <a:avLst/>
          </a:prstGeom>
        </p:spPr>
        <p:txBody>
          <a:bodyPr wrap="square">
            <a:spAutoFit/>
          </a:bodyPr>
          <a:lstStyle/>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between two GPD corrections (over all the period)</a:t>
            </a:r>
          </a:p>
          <a:p>
            <a:endParaRPr lang="en-US" sz="1400" b="1" dirty="0" smtClean="0">
              <a:solidFill>
                <a:srgbClr val="00338D"/>
              </a:solidFill>
              <a:latin typeface="Arial" pitchFamily="34" charset="0"/>
              <a:cs typeface="Arial" pitchFamily="34" charset="0"/>
            </a:endParaRPr>
          </a:p>
        </p:txBody>
      </p:sp>
      <p:pic>
        <p:nvPicPr>
          <p:cNvPr id="6" name="Image 5" descr="DiffGrids.png"/>
          <p:cNvPicPr>
            <a:picLocks noChangeAspect="1"/>
          </p:cNvPicPr>
          <p:nvPr/>
        </p:nvPicPr>
        <p:blipFill>
          <a:blip r:embed="rId2" cstate="print"/>
          <a:stretch>
            <a:fillRect/>
          </a:stretch>
        </p:blipFill>
        <p:spPr>
          <a:xfrm>
            <a:off x="1622266" y="2363384"/>
            <a:ext cx="6453589" cy="4291636"/>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2_Custom Design">
  <a:themeElements>
    <a:clrScheme name="1_Default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fontScheme name="2_Custom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ustom Desig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2_Custom Desig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2_Custom Desig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spe:Receivers xmlns:spe="http://schemas.microsoft.com/sharepoint/events"/>
</file>

<file path=customXml/item2.xml><?xml version="1.0" encoding="utf-8"?>
<?mso-contentType ?>
<SharedContentType xmlns="Microsoft.SharePoint.Taxonomy.ContentTypeSync" SourceId="e67887bc-73e1-46c3-a151-501b31e7815b" ContentTypeId="0x010100853BD43EC96A9741BFCB5D4135F0671401030104" PreviousValue="false"/>
</file>

<file path=customXml/item3.xml><?xml version="1.0" encoding="utf-8"?>
<ct:contentTypeSchema xmlns:ct="http://schemas.microsoft.com/office/2006/metadata/contentType" xmlns:ma="http://schemas.microsoft.com/office/2006/metadata/properties/metaAttributes" ct:_="" ma:_="" ma:contentTypeName="CLS Modèle de note technique en français" ma:contentTypeID="0x010100853BD43EC96A9741BFCB5D4135F0671401030104008EECD3FC9B44294AA39BBFD7D9D398E0" ma:contentTypeVersion="87" ma:contentTypeDescription="Modèle pour la rédaction d'un note technique" ma:contentTypeScope="" ma:versionID="2994dec074e2b20dfa08a69d570d61ea">
  <xsd:schema xmlns:xsd="http://www.w3.org/2001/XMLSchema" xmlns:xs="http://www.w3.org/2001/XMLSchema" xmlns:p="http://schemas.microsoft.com/office/2006/metadata/properties" xmlns:ns1="http://schemas.microsoft.com/sharepoint/v3" xmlns:ns2="24584a92-cfe5-42c0-880b-1dbd08f20e00" xmlns:ns3="http://schemas.microsoft.com/sharepoint/v3/fields" targetNamespace="http://schemas.microsoft.com/office/2006/metadata/properties" ma:root="true" ma:fieldsID="c6ba8f940f0f69f10ed0f708d9c70891" ns1:_="" ns2:_="" ns3:_="">
    <xsd:import namespace="http://schemas.microsoft.com/sharepoint/v3"/>
    <xsd:import namespace="24584a92-cfe5-42c0-880b-1dbd08f20e00"/>
    <xsd:import namespace="http://schemas.microsoft.com/sharepoint/v3/fields"/>
    <xsd:element name="properties">
      <xsd:complexType>
        <xsd:sequence>
          <xsd:element name="documentManagement">
            <xsd:complexType>
              <xsd:all>
                <xsd:element ref="ns2:TaxCatchAll" minOccurs="0"/>
                <xsd:element ref="ns2:TaxCatchAllLabel" minOccurs="0"/>
                <xsd:element ref="ns1:Language" minOccurs="0"/>
                <xsd:element ref="ns2:Date_x0020_version" minOccurs="0"/>
                <xsd:element ref="ns2:Co-auteur" minOccurs="0"/>
                <xsd:element ref="ns2:Référence" minOccurs="0"/>
                <xsd:element ref="ns2:Indice_x0020_édition" minOccurs="0"/>
                <xsd:element ref="ns2:Indice_x0020_révision" minOccurs="0"/>
                <xsd:element ref="ns2:Destinataires" minOccurs="0"/>
                <xsd:element ref="ns3:_Publisher" minOccurs="0"/>
                <xsd:element ref="ns3:_Source" minOccurs="0"/>
                <xsd:element ref="ns2:Référence_x0020_du_x0020_contrat" minOccurs="0"/>
                <xsd:element ref="ns2:Référence_x0020_externe" minOccurs="0"/>
                <xsd:element ref="ns2:Nomenclature" minOccurs="0"/>
                <xsd:element ref="ns2:a1c7a85153334bb0955c2f9598d080be" minOccurs="0"/>
                <xsd:element ref="ns2:vérificateurs" minOccurs="0"/>
                <xsd:element ref="ns2:Approbateurs" minOccurs="0"/>
                <xsd:element ref="ns3:_Status" minOccurs="0"/>
                <xsd:element ref="ns3:_ResourceType" minOccurs="0"/>
                <xsd:element ref="ns2:Commentaires_relectur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0" nillable="true" ma:displayName="Langue" ma:format="Dropdown" ma:internalName="Language" ma:readOnly="false">
      <xsd:simpleType>
        <xsd:union memberTypes="dms:Text">
          <xsd:simpleType>
            <xsd:restriction base="dms:Choice">
              <xsd:enumeration value="Arabe (Arabie saoudite)"/>
              <xsd:enumeration value="Bulgare (Bulgarie)"/>
              <xsd:enumeration value="Chinois (R.A.S. de Hong Kong)"/>
              <xsd:enumeration value="Chinois (République populaire de Chine)"/>
              <xsd:enumeration value="Chinois (Taïwan)"/>
              <xsd:enumeration value="Croate (Croatie)"/>
              <xsd:enumeration value="Tchèque (République tchèque)"/>
              <xsd:enumeration value="Danois (Danemark)"/>
              <xsd:enumeration value="Néerlandais (Pays-Bas)"/>
              <xsd:enumeration value="Anglais"/>
              <xsd:enumeration value="Estonien (Estonie)"/>
              <xsd:enumeration value="Finnois (Finlande)"/>
              <xsd:enumeration value="Français (France)"/>
              <xsd:enumeration value="Allemand (Allemagne)"/>
              <xsd:enumeration value="Grec (Grèce)"/>
              <xsd:enumeration value="Hébreu (Israël)"/>
              <xsd:enumeration value="Hindi (Inde)"/>
              <xsd:enumeration value="Hongrois (Hongrie)"/>
              <xsd:enumeration value="Indonésien (Indonésie)"/>
              <xsd:enumeration value="Italien (Italie)"/>
              <xsd:enumeration value="Japonais (Japon)"/>
              <xsd:enumeration value="Coréen (Corée)"/>
              <xsd:enumeration value="Letton (Lettonie)"/>
              <xsd:enumeration value="Lituanien (Lituanie)"/>
              <xsd:enumeration value="Malais (Malaisie)"/>
              <xsd:enumeration value="Norvégien (Bokmal) (Norvège)"/>
              <xsd:enumeration value="Polonais (Pologne)"/>
              <xsd:enumeration value="Portugais (Brésil)"/>
              <xsd:enumeration value="Portugais (Portugal)"/>
              <xsd:enumeration value="Roumain (Roumanie)"/>
              <xsd:enumeration value="Russe (Russie)"/>
              <xsd:enumeration value="Serbe (Latin, Serbie)"/>
              <xsd:enumeration value="Slovaque (Slovaquie)"/>
              <xsd:enumeration value="Slovène (Slovénie)"/>
              <xsd:enumeration value="Espagnol (Espagne)"/>
              <xsd:enumeration value="Suédois (Suède)"/>
              <xsd:enumeration value="Thaï (Thaïlande)"/>
              <xsd:enumeration value="Turc (Turquie)"/>
              <xsd:enumeration value="Ukrainien (Ukraine)"/>
              <xsd:enumeration value="Ourdou (République islamique du Pakistan)"/>
              <xsd:enumeration value="Vietnamien (Vietnam)"/>
            </xsd:restriction>
          </xsd:simpleType>
        </xsd:union>
      </xsd:simpleType>
    </xsd:element>
  </xsd:schema>
  <xsd:schema xmlns:xsd="http://www.w3.org/2001/XMLSchema" xmlns:xs="http://www.w3.org/2001/XMLSchema" xmlns:dms="http://schemas.microsoft.com/office/2006/documentManagement/types" xmlns:pc="http://schemas.microsoft.com/office/infopath/2007/PartnerControls" targetNamespace="24584a92-cfe5-42c0-880b-1dbd08f20e00" elementFormDefault="qualified">
    <xsd:import namespace="http://schemas.microsoft.com/office/2006/documentManagement/types"/>
    <xsd:import namespace="http://schemas.microsoft.com/office/infopath/2007/PartnerControls"/>
    <xsd:element name="TaxCatchAll" ma:index="8" nillable="true" ma:displayName="Colonne Attraper tout de Taxonomie" ma:description="" ma:hidden="true" ma:list="{09c5871d-9491-4c58-a5e0-63c6d25eefc8}" ma:internalName="TaxCatchAll" ma:showField="CatchAllData" ma:web="b1fe1201-8f0c-4fed-a6a3-d40f2e111e85">
      <xsd:complexType>
        <xsd:complexContent>
          <xsd:extension base="dms:MultiChoiceLookup">
            <xsd:sequence>
              <xsd:element name="Value" type="dms:Lookup" maxOccurs="unbounded" minOccurs="0" nillable="true"/>
            </xsd:sequence>
          </xsd:extension>
        </xsd:complexContent>
      </xsd:complexType>
    </xsd:element>
    <xsd:element name="TaxCatchAllLabel" ma:index="9" nillable="true" ma:displayName="Colonne Attraper tout de Taxonomie1" ma:description="" ma:hidden="true" ma:list="{09c5871d-9491-4c58-a5e0-63c6d25eefc8}" ma:internalName="TaxCatchAllLabel" ma:readOnly="true" ma:showField="CatchAllDataLabel" ma:web="b1fe1201-8f0c-4fed-a6a3-d40f2e111e85">
      <xsd:complexType>
        <xsd:complexContent>
          <xsd:extension base="dms:MultiChoiceLookup">
            <xsd:sequence>
              <xsd:element name="Value" type="dms:Lookup" maxOccurs="unbounded" minOccurs="0" nillable="true"/>
            </xsd:sequence>
          </xsd:extension>
        </xsd:complexContent>
      </xsd:complexType>
    </xsd:element>
    <xsd:element name="Date_x0020_version" ma:index="14" nillable="true" ma:displayName="Date version" ma:format="DateOnly" ma:internalName="Date_x0020_version">
      <xsd:simpleType>
        <xsd:restriction base="dms:DateTime"/>
      </xsd:simpleType>
    </xsd:element>
    <xsd:element name="Co-auteur" ma:index="15" nillable="true" ma:displayName="Co-auteur" ma:internalName="Co_x002d_auteur">
      <xsd:simpleType>
        <xsd:restriction base="dms:Text">
          <xsd:maxLength value="255"/>
        </xsd:restriction>
      </xsd:simpleType>
    </xsd:element>
    <xsd:element name="Référence" ma:index="16" nillable="true" ma:displayName="Référence" ma:internalName="R_x00e9_f_x00e9_rence">
      <xsd:simpleType>
        <xsd:restriction base="dms:Text">
          <xsd:maxLength value="255"/>
        </xsd:restriction>
      </xsd:simpleType>
    </xsd:element>
    <xsd:element name="Indice_x0020_édition" ma:index="17" nillable="true" ma:displayName="Indice édition" ma:internalName="Indice_x0020__x00e9_dition">
      <xsd:simpleType>
        <xsd:restriction base="dms:Text">
          <xsd:maxLength value="255"/>
        </xsd:restriction>
      </xsd:simpleType>
    </xsd:element>
    <xsd:element name="Indice_x0020_révision" ma:index="18" nillable="true" ma:displayName="Indice révision" ma:internalName="Indice_x0020_r_x00e9_vision">
      <xsd:simpleType>
        <xsd:restriction base="dms:Text">
          <xsd:maxLength value="255"/>
        </xsd:restriction>
      </xsd:simpleType>
    </xsd:element>
    <xsd:element name="Destinataires" ma:index="19" nillable="true" ma:displayName="Destinataires" ma:internalName="Destinataires">
      <xsd:simpleType>
        <xsd:restriction base="dms:Text">
          <xsd:maxLength value="255"/>
        </xsd:restriction>
      </xsd:simpleType>
    </xsd:element>
    <xsd:element name="Référence_x0020_du_x0020_contrat" ma:index="22" nillable="true" ma:displayName="Référence du contrat" ma:internalName="R_x00e9_f_x00e9_rence_x0020_du_x0020_contrat">
      <xsd:simpleType>
        <xsd:restriction base="dms:Text">
          <xsd:maxLength value="255"/>
        </xsd:restriction>
      </xsd:simpleType>
    </xsd:element>
    <xsd:element name="Référence_x0020_externe" ma:index="23" nillable="true" ma:displayName="Référence externe" ma:internalName="R_x00e9_f_x00e9_rence_x0020_externe">
      <xsd:simpleType>
        <xsd:restriction base="dms:Text">
          <xsd:maxLength value="255"/>
        </xsd:restriction>
      </xsd:simpleType>
    </xsd:element>
    <xsd:element name="Nomenclature" ma:index="24" nillable="true" ma:displayName="Nomenclature" ma:internalName="Nomenclature">
      <xsd:simpleType>
        <xsd:restriction base="dms:Text">
          <xsd:maxLength value="255"/>
        </xsd:restriction>
      </xsd:simpleType>
    </xsd:element>
    <xsd:element name="a1c7a85153334bb0955c2f9598d080be" ma:index="25" nillable="true" ma:taxonomy="true" ma:internalName="a1c7a85153334bb0955c2f9598d080be" ma:taxonomyFieldName="Composants" ma:displayName="Composants" ma:default="" ma:fieldId="{a1c7a851-5333-4bb0-955c-2f9598d080be}" ma:taxonomyMulti="true" ma:sspId="e67887bc-73e1-46c3-a151-501b31e7815b" ma:termSetId="271a31bc-27ff-4c6f-b48c-4f87cf342eff" ma:anchorId="00000000-0000-0000-0000-000000000000" ma:open="true" ma:isKeyword="false">
      <xsd:complexType>
        <xsd:sequence>
          <xsd:element ref="pc:Terms" minOccurs="0" maxOccurs="1"/>
        </xsd:sequence>
      </xsd:complexType>
    </xsd:element>
    <xsd:element name="vérificateurs" ma:index="27" nillable="true" ma:displayName="Vérificateurs" ma:internalName="v_x00e9_rificateurs">
      <xsd:simpleType>
        <xsd:restriction base="dms:Text">
          <xsd:maxLength value="255"/>
        </xsd:restriction>
      </xsd:simpleType>
    </xsd:element>
    <xsd:element name="Approbateurs" ma:index="28" nillable="true" ma:displayName="Approbateurs" ma:internalName="Approbateurs">
      <xsd:simpleType>
        <xsd:restriction base="dms:Text">
          <xsd:maxLength value="255"/>
        </xsd:restriction>
      </xsd:simpleType>
    </xsd:element>
    <xsd:element name="Commentaires_relecture" ma:index="31" nillable="true" ma:displayName="Commentaires_relecture" ma:internalName="Commentaires_relectur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Publisher" ma:index="20" nillable="true" ma:displayName="Éditeur" ma:default="CLS" ma:description="Personne, organisation ou service qui a publié la ressource" ma:internalName="_Publisher">
      <xsd:complexType>
        <xsd:complexContent>
          <xsd:extension base="dms:MultiChoice">
            <xsd:sequence>
              <xsd:element name="Value" maxOccurs="unbounded" minOccurs="0" nillable="true">
                <xsd:simpleType>
                  <xsd:restriction base="dms:Choice">
                    <xsd:enumeration value="CLS"/>
                    <xsd:enumeration value="CGI"/>
                    <xsd:enumeration value="DTU Space"/>
                    <xsd:enumeration value="ECMWF"/>
                    <xsd:enumeration value="ESA"/>
                    <xsd:enumeration value="ESRIN"/>
                    <xsd:enumeration value="FCUP"/>
                    <xsd:enumeration value="GFZ"/>
                    <xsd:enumeration value="isardSAT"/>
                    <xsd:enumeration value="LEGOS"/>
                    <xsd:enumeration value="NERSC"/>
                    <xsd:enumeration value="NOC"/>
                    <xsd:enumeration value="PML"/>
                    <xsd:enumeration value="University of Hamburg"/>
                  </xsd:restriction>
                </xsd:simpleType>
              </xsd:element>
            </xsd:sequence>
          </xsd:extension>
        </xsd:complexContent>
      </xsd:complexType>
    </xsd:element>
    <xsd:element name="_Source" ma:index="21" nillable="true" ma:displayName="Source" ma:description="Références à des ressources dont la ressource est dérivée" ma:internalName="_Source">
      <xsd:simpleType>
        <xsd:restriction base="dms:Note">
          <xsd:maxLength value="255"/>
        </xsd:restriction>
      </xsd:simpleType>
    </xsd:element>
    <xsd:element name="_Status" ma:index="29" nillable="true" ma:displayName="État" ma:default="En travail" ma:format="Dropdown" ma:internalName="_Status">
      <xsd:simpleType>
        <xsd:restriction base="dms:Choice">
          <xsd:enumeration value="En travail"/>
          <xsd:enumeration value="A revoir"/>
          <xsd:enumeration value="Publié"/>
        </xsd:restriction>
      </xsd:simpleType>
    </xsd:element>
    <xsd:element name="_ResourceType" ma:index="30" nillable="true" ma:displayName="Type de ressource" ma:default="Specification" ma:description="Jeu de catégories, fonctions, genres ou niveau d'agrégation" ma:format="Dropdown" ma:indexed="true" ma:internalName="_ResourceType">
      <xsd:simpleType>
        <xsd:restriction base="dms:Choice">
          <xsd:enumeration value="Specification"/>
          <xsd:enumeration value="Report"/>
          <xsd:enumeration value="Powerpoint"/>
          <xsd:enumeration value="Acceptance document"/>
          <xsd:enumeration value="Design document"/>
          <xsd:enumeration value="Manual"/>
          <xsd:enumeration value="Memorandum"/>
          <xsd:enumeration value="Technical Note"/>
          <xsd:enumeration value="Tests Document"/>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12" ma:displayName="Auteur"/>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ma:index="11" ma:displayName="Commentaires"/>
        <xsd:element name="keywords" minOccurs="0" maxOccurs="1" type="xsd:string"/>
        <xsd:element ref="dc:language" minOccurs="0" maxOccurs="1"/>
        <xsd:element name="category" minOccurs="0" maxOccurs="1" type="xsd:string" ma:index="13" ma:displayName="Catégorie"/>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État"/>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Language xmlns="http://schemas.microsoft.com/sharepoint/v3" xsi:nil="true"/>
    <Co-auteur xmlns="24584a92-cfe5-42c0-880b-1dbd08f20e00" xsi:nil="true"/>
    <_Source xmlns="http://schemas.microsoft.com/sharepoint/v3/fields" xsi:nil="true"/>
    <Commentaires_relecture xmlns="24584a92-cfe5-42c0-880b-1dbd08f20e00" xsi:nil="true"/>
    <Nomenclature xmlns="24584a92-cfe5-42c0-880b-1dbd08f20e00" xsi:nil="true"/>
    <_Publisher xmlns="http://schemas.microsoft.com/sharepoint/v3/fields">
      <Value>CLS</Value>
    </_Publisher>
    <_Status xmlns="http://schemas.microsoft.com/sharepoint/v3/fields">En travail</_Status>
    <TaxCatchAll xmlns="24584a92-cfe5-42c0-880b-1dbd08f20e00"/>
    <Référence xmlns="24584a92-cfe5-42c0-880b-1dbd08f20e00" xsi:nil="true"/>
    <a1c7a85153334bb0955c2f9598d080be xmlns="24584a92-cfe5-42c0-880b-1dbd08f20e00">
      <Terms xmlns="http://schemas.microsoft.com/office/infopath/2007/PartnerControls"/>
    </a1c7a85153334bb0955c2f9598d080be>
    <Date_x0020_version xmlns="24584a92-cfe5-42c0-880b-1dbd08f20e00" xsi:nil="true"/>
    <Destinataires xmlns="24584a92-cfe5-42c0-880b-1dbd08f20e00" xsi:nil="true"/>
    <Référence_x0020_externe xmlns="24584a92-cfe5-42c0-880b-1dbd08f20e00" xsi:nil="true"/>
    <vérificateurs xmlns="24584a92-cfe5-42c0-880b-1dbd08f20e00" xsi:nil="true"/>
    <Approbateurs xmlns="24584a92-cfe5-42c0-880b-1dbd08f20e00" xsi:nil="true"/>
    <_ResourceType xmlns="http://schemas.microsoft.com/sharepoint/v3/fields">Technical Note</_ResourceType>
    <Référence_x0020_du_x0020_contrat xmlns="24584a92-cfe5-42c0-880b-1dbd08f20e00">ESA Contract No. 4000109872/13/I-NB</Référence_x0020_du_x0020_contrat>
    <Indice_x0020_édition xmlns="24584a92-cfe5-42c0-880b-1dbd08f20e00" xsi:nil="true"/>
    <Indice_x0020_révision xmlns="24584a92-cfe5-42c0-880b-1dbd08f20e00" xsi:nil="true"/>
  </documentManagement>
</p:properties>
</file>

<file path=customXml/item5.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715BABC-57CD-476C-A385-E3C00A2236D6}">
  <ds:schemaRefs>
    <ds:schemaRef ds:uri="http://schemas.microsoft.com/sharepoint/events"/>
  </ds:schemaRefs>
</ds:datastoreItem>
</file>

<file path=customXml/itemProps2.xml><?xml version="1.0" encoding="utf-8"?>
<ds:datastoreItem xmlns:ds="http://schemas.openxmlformats.org/officeDocument/2006/customXml" ds:itemID="{FCB9DFDA-79FA-4055-848E-2D5ED4458393}">
  <ds:schemaRefs>
    <ds:schemaRef ds:uri="Microsoft.SharePoint.Taxonomy.ContentTypeSync"/>
  </ds:schemaRefs>
</ds:datastoreItem>
</file>

<file path=customXml/itemProps3.xml><?xml version="1.0" encoding="utf-8"?>
<ds:datastoreItem xmlns:ds="http://schemas.openxmlformats.org/officeDocument/2006/customXml" ds:itemID="{76575520-B383-4D54-8204-3EE49D9E685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4584a92-cfe5-42c0-880b-1dbd08f20e00"/>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9E0A1007-7F0A-42B9-94DC-38BDE2D0EE64}">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microsoft.com/sharepoint/v3"/>
    <ds:schemaRef ds:uri="24584a92-cfe5-42c0-880b-1dbd08f20e00"/>
    <ds:schemaRef ds:uri="http://schemas.microsoft.com/sharepoint/v3/fields"/>
    <ds:schemaRef ds:uri="http://schemas.openxmlformats.org/package/2006/metadata/core-properties"/>
    <ds:schemaRef ds:uri="http://schemas.microsoft.com/office/infopath/2007/PartnerControls"/>
  </ds:schemaRefs>
</ds:datastoreItem>
</file>

<file path=customXml/itemProps5.xml><?xml version="1.0" encoding="utf-8"?>
<ds:datastoreItem xmlns:ds="http://schemas.openxmlformats.org/officeDocument/2006/customXml" ds:itemID="{33E54029-4DCD-4956-9CE8-BF0CA6ACAD5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7443</TotalTime>
  <Words>1050</Words>
  <Application>Microsoft Office PowerPoint</Application>
  <PresentationFormat>Format A4 (210 x 297 mm)</PresentationFormat>
  <Paragraphs>222</Paragraphs>
  <Slides>14</Slides>
  <Notes>1</Notes>
  <HiddenSlides>0</HiddenSlides>
  <MMClips>0</MMClips>
  <ScaleCrop>false</ScaleCrop>
  <HeadingPairs>
    <vt:vector size="4" baseType="variant">
      <vt:variant>
        <vt:lpstr>Thème</vt:lpstr>
      </vt:variant>
      <vt:variant>
        <vt:i4>1</vt:i4>
      </vt:variant>
      <vt:variant>
        <vt:lpstr>Titres des diapositives</vt:lpstr>
      </vt:variant>
      <vt:variant>
        <vt:i4>14</vt:i4>
      </vt:variant>
    </vt:vector>
  </HeadingPairs>
  <TitlesOfParts>
    <vt:vector size="15" baseType="lpstr">
      <vt:lpstr>2_Custom Design</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vector>
  </TitlesOfParts>
  <Company>IconMedialab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 of Wet Troposphere Correction GPD vs REF on Envisat mission</dc:title>
  <dc:creator>Ablain Michael</dc:creator>
  <dc:description/>
  <cp:lastModifiedBy>lzawadzki</cp:lastModifiedBy>
  <cp:revision>1197</cp:revision>
  <cp:lastPrinted>2008-08-26T16:26:23Z</cp:lastPrinted>
  <dcterms:created xsi:type="dcterms:W3CDTF">2011-01-18T09:37:25Z</dcterms:created>
  <dcterms:modified xsi:type="dcterms:W3CDTF">2015-09-28T13:38:45Z</dcterms:modified>
  <cp:category>SL-CCI</cp:category>
  <cp:contentStatus>Publié</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0x010100853BD43EC96A9741BFCB5D4135F0671401030104008EECD3FC9B44294AA39BBFD7D9D398E0</vt:lpwstr>
  </property>
  <property fmtid="{D5CDD505-2E9C-101B-9397-08002B2CF9AE}" pid="3" name="Composants">
    <vt:lpwstr/>
  </property>
</Properties>
</file>