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114" autoAdjust="0"/>
    <p:restoredTop sz="94625" autoAdjust="0"/>
  </p:normalViewPr>
  <p:slideViewPr>
    <p:cSldViewPr snapToGrid="0">
      <p:cViewPr varScale="1">
        <p:scale>
          <a:sx n="97" d="100"/>
          <a:sy n="97" d="100"/>
        </p:scale>
        <p:origin x="-1596"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9/28/2015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Wet </a:t>
            </a:r>
            <a:r>
              <a:rPr lang="en-US" sz="3200" b="1" kern="0" dirty="0" err="1" smtClean="0">
                <a:solidFill>
                  <a:srgbClr val="00338D"/>
                </a:solidFill>
                <a:latin typeface="Arial" charset="0"/>
              </a:rPr>
              <a:t>tropospheric</a:t>
            </a:r>
            <a:r>
              <a:rPr lang="en-US" sz="3200" b="1" kern="0" dirty="0" smtClean="0">
                <a:solidFill>
                  <a:srgbClr val="00338D"/>
                </a:solidFill>
                <a:latin typeface="Arial" charset="0"/>
              </a:rPr>
              <a:t> correction comparison for ERS-1 mission between</a:t>
            </a:r>
          </a:p>
          <a:p>
            <a:pPr algn="ctr">
              <a:lnSpc>
                <a:spcPct val="85000"/>
              </a:lnSpc>
              <a:spcBef>
                <a:spcPct val="20000"/>
              </a:spcBef>
              <a:buClr>
                <a:srgbClr val="000066"/>
              </a:buClr>
              <a:defRPr/>
            </a:pPr>
            <a:r>
              <a:rPr lang="en-US" sz="3200" b="1" kern="0" dirty="0" smtClean="0">
                <a:solidFill>
                  <a:srgbClr val="00338D"/>
                </a:solidFill>
                <a:latin typeface="Arial" charset="0"/>
              </a:rPr>
              <a:t>GPD V2.0 (FCUP) and GPD V1.1 corrections</a:t>
            </a: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GPD V2.0 correction is referred to as </a:t>
            </a:r>
            <a:r>
              <a:rPr lang="en-US" sz="1400" kern="0" dirty="0" smtClean="0">
                <a:solidFill>
                  <a:srgbClr val="00338D"/>
                </a:solidFill>
                <a:latin typeface="Arial" charset="0"/>
              </a:rPr>
              <a:t>GPD_V2.0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GPD V1.1 correction is referred to as </a:t>
            </a:r>
            <a:r>
              <a:rPr lang="en-US" sz="1400" kern="0" dirty="0" smtClean="0">
                <a:solidFill>
                  <a:srgbClr val="00338D"/>
                </a:solidFill>
                <a:latin typeface="Arial" charset="0"/>
              </a:rPr>
              <a:t>GPD_V1.1</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246769"/>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high latitudes, </a:t>
            </a:r>
            <a:r>
              <a:rPr lang="en-US" sz="1400" dirty="0" smtClean="0">
                <a:solidFill>
                  <a:srgbClr val="00338D"/>
                </a:solidFill>
                <a:latin typeface="Arial" pitchFamily="34" charset="0"/>
                <a:cs typeface="Arial" pitchFamily="34" charset="0"/>
              </a:rPr>
              <a:t>amplitude differences reach 5cm for annual and 2cm for semi-annual signal (see figures on next slide),</a:t>
            </a:r>
          </a:p>
          <a:p>
            <a:pPr>
              <a:buFont typeface="Symbol"/>
              <a:buChar char="Þ"/>
            </a:pPr>
            <a:r>
              <a:rPr lang="en-US" sz="1400" dirty="0" smtClean="0">
                <a:solidFill>
                  <a:srgbClr val="00338D"/>
                </a:solidFill>
                <a:latin typeface="Arial" pitchFamily="34" charset="0"/>
                <a:cs typeface="Arial" pitchFamily="34" charset="0"/>
              </a:rPr>
              <a:t>At lower latitudes, the amplitude differences do not exceed 0.5 cm. </a:t>
            </a:r>
          </a:p>
          <a:p>
            <a:pPr>
              <a:buFont typeface="Symbol"/>
              <a:buChar char="Þ"/>
            </a:pPr>
            <a:r>
              <a:rPr lang="en-US" sz="1400" dirty="0" smtClean="0">
                <a:solidFill>
                  <a:srgbClr val="00338D"/>
                </a:solidFill>
                <a:latin typeface="Arial" pitchFamily="34" charset="0"/>
                <a:cs typeface="Arial" pitchFamily="34" charset="0"/>
              </a:rPr>
              <a:t> The impact on the phase reaches 20 days locally</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It’s not possible to determine which correction is the best one for theses scales</a:t>
            </a: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smtClean="0">
                <a:solidFill>
                  <a:srgbClr val="00338D"/>
                </a:solidFill>
                <a:latin typeface="Arial" pitchFamily="34" charset="0"/>
                <a:cs typeface="Arial" pitchFamily="34" charset="0"/>
              </a:rPr>
              <a:t>Low impact </a:t>
            </a:r>
            <a:r>
              <a:rPr lang="en-GB" dirty="0" smtClean="0">
                <a:solidFill>
                  <a:srgbClr val="00338D"/>
                </a:solidFill>
                <a:latin typeface="Arial" pitchFamily="34" charset="0"/>
                <a:cs typeface="Arial" pitchFamily="34" charset="0"/>
              </a:rPr>
              <a:t>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7" y="3846425"/>
            <a:ext cx="4372965" cy="2908021"/>
          </a:xfrm>
          <a:prstGeom prst="rect">
            <a:avLst/>
          </a:prstGeom>
        </p:spPr>
      </p:pic>
      <p:pic>
        <p:nvPicPr>
          <p:cNvPr id="8" name="Image 7" descr="DiffGrids_Ampli1Y.png"/>
          <p:cNvPicPr>
            <a:picLocks noChangeAspect="1"/>
          </p:cNvPicPr>
          <p:nvPr/>
        </p:nvPicPr>
        <p:blipFill>
          <a:blip r:embed="rId3" cstate="print"/>
          <a:stretch>
            <a:fillRect/>
          </a:stretch>
        </p:blipFill>
        <p:spPr>
          <a:xfrm>
            <a:off x="344746" y="2946584"/>
            <a:ext cx="4254368" cy="2829154"/>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amplitude – SLA </a:t>
            </a:r>
            <a:r>
              <a:rPr lang="fr-FR" sz="1000" dirty="0" err="1" smtClean="0"/>
              <a:t>with</a:t>
            </a:r>
            <a:r>
              <a:rPr lang="fr-FR" sz="1000" dirty="0" smtClean="0"/>
              <a:t> GPD_V1.1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8" y="3337763"/>
            <a:ext cx="3826102" cy="2544357"/>
          </a:xfrm>
          <a:prstGeom prst="rect">
            <a:avLst/>
          </a:prstGeom>
        </p:spPr>
      </p:pic>
      <p:pic>
        <p:nvPicPr>
          <p:cNvPr id="9" name="Image 8" descr="OperVarNc_Phase6M.png"/>
          <p:cNvPicPr>
            <a:picLocks noChangeAspect="1"/>
          </p:cNvPicPr>
          <p:nvPr/>
        </p:nvPicPr>
        <p:blipFill>
          <a:blip r:embed="rId3" cstate="print"/>
          <a:stretch>
            <a:fillRect/>
          </a:stretch>
        </p:blipFill>
        <p:spPr>
          <a:xfrm>
            <a:off x="5431045" y="3917801"/>
            <a:ext cx="4129151" cy="2745885"/>
          </a:xfrm>
          <a:prstGeom prst="rect">
            <a:avLst/>
          </a:prstGeom>
        </p:spPr>
      </p:pic>
      <p:sp>
        <p:nvSpPr>
          <p:cNvPr id="10" name="ZoneTexte 9"/>
          <p:cNvSpPr txBox="1"/>
          <p:nvPr/>
        </p:nvSpPr>
        <p:spPr>
          <a:xfrm>
            <a:off x="5121010"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GPD_V2.0 phase – SLA </a:t>
            </a:r>
            <a:r>
              <a:rPr lang="fr-FR" sz="1000" dirty="0" err="1" smtClean="0"/>
              <a:t>with</a:t>
            </a:r>
            <a:r>
              <a:rPr lang="fr-FR" sz="1000" dirty="0" smtClean="0"/>
              <a:t> GPD_V1.1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in  the tropical band. Considering a global bias, the impact is about 5mm in this area</a:t>
            </a:r>
          </a:p>
        </p:txBody>
      </p:sp>
      <p:sp>
        <p:nvSpPr>
          <p:cNvPr id="7" name="Rectangle 6"/>
          <p:cNvSpPr/>
          <p:nvPr/>
        </p:nvSpPr>
        <p:spPr>
          <a:xfrm>
            <a:off x="468085" y="5298425"/>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GPD_V2.0</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GPD_V1.1</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up </a:t>
            </a:r>
            <a:r>
              <a:rPr lang="en-US" sz="1400" smtClean="0">
                <a:solidFill>
                  <a:srgbClr val="00338D"/>
                </a:solidFill>
                <a:latin typeface="Arial" pitchFamily="34" charset="0"/>
                <a:cs typeface="Arial" pitchFamily="34" charset="0"/>
              </a:rPr>
              <a:t>to 1cm</a:t>
            </a:r>
            <a:endParaRPr lang="en-US" sz="1400" dirty="0" smtClean="0">
              <a:solidFill>
                <a:srgbClr val="00338D"/>
              </a:solidFill>
              <a:latin typeface="Arial" pitchFamily="34" charset="0"/>
              <a:cs typeface="Arial" pitchFamily="34" charset="0"/>
            </a:endParaRPr>
          </a:p>
        </p:txBody>
      </p:sp>
      <p:pic>
        <p:nvPicPr>
          <p:cNvPr id="10" name="Image 9" descr="CalculerStatSerieGrilles_MOY.png"/>
          <p:cNvPicPr>
            <a:picLocks noChangeAspect="1"/>
          </p:cNvPicPr>
          <p:nvPr/>
        </p:nvPicPr>
        <p:blipFill>
          <a:blip r:embed="rId2" cstate="print"/>
          <a:stretch>
            <a:fillRect/>
          </a:stretch>
        </p:blipFill>
        <p:spPr>
          <a:xfrm>
            <a:off x="21773" y="1375114"/>
            <a:ext cx="4912040" cy="3266507"/>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40" cy="3266506"/>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this brief period.</a:t>
            </a:r>
          </a:p>
          <a:p>
            <a:pPr>
              <a:buFont typeface="Symbol"/>
              <a:buChar char="Þ"/>
            </a:pPr>
            <a:r>
              <a:rPr lang="en-GB" sz="1400" dirty="0" smtClean="0">
                <a:solidFill>
                  <a:srgbClr val="00338D"/>
                </a:solidFill>
                <a:latin typeface="Arial" pitchFamily="34" charset="0"/>
                <a:cs typeface="Arial" pitchFamily="34" charset="0"/>
              </a:rPr>
              <a:t>Main impacts are on the long-term evolutions, at global and </a:t>
            </a:r>
            <a:r>
              <a:rPr lang="en-GB" sz="1400" smtClean="0">
                <a:solidFill>
                  <a:srgbClr val="00338D"/>
                </a:solidFill>
                <a:latin typeface="Arial" pitchFamily="34" charset="0"/>
                <a:cs typeface="Arial" pitchFamily="34" charset="0"/>
              </a:rPr>
              <a:t>regional scales.</a:t>
            </a:r>
            <a:endParaRPr lang="en-GB" sz="1400" dirty="0" smtClean="0">
              <a:solidFill>
                <a:srgbClr val="00338D"/>
              </a:solidFill>
              <a:latin typeface="Arial" pitchFamily="34" charset="0"/>
              <a:cs typeface="Arial" pitchFamily="34" charset="0"/>
            </a:endParaRP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ERS-1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new GPD wet troposphere correction V2.0 by comparison to its previous version V1.1 for ERS-1 mission and climate applications</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smtClean="0">
                <a:solidFill>
                  <a:srgbClr val="00338D"/>
                </a:solidFill>
                <a:latin typeface="Arial" charset="0"/>
              </a:rPr>
              <a:t>The main differences between the two corrections are described in the corresponding technical note</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new wet troposphere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ERS-1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0.2 mm/yr on the Global MSL is significant.</a:t>
            </a:r>
          </a:p>
          <a:p>
            <a:r>
              <a:rPr lang="en-GB" sz="1400" dirty="0" smtClean="0">
                <a:solidFill>
                  <a:srgbClr val="00338D"/>
                </a:solidFill>
                <a:latin typeface="Arial" pitchFamily="34" charset="0"/>
                <a:cs typeface="Arial" pitchFamily="34" charset="0"/>
              </a:rPr>
              <a:t>(see figure on next slide)</a:t>
            </a:r>
          </a:p>
        </p:txBody>
      </p:sp>
      <p:pic>
        <p:nvPicPr>
          <p:cNvPr id="7" name="Image 6" descr="Log2SVG_MOY_G.png"/>
          <p:cNvPicPr>
            <a:picLocks noChangeAspect="1"/>
          </p:cNvPicPr>
          <p:nvPr/>
        </p:nvPicPr>
        <p:blipFill>
          <a:blip r:embed="rId2" cstate="print"/>
          <a:stretch>
            <a:fillRect/>
          </a:stretch>
        </p:blipFill>
        <p:spPr>
          <a:xfrm>
            <a:off x="4771228" y="3209026"/>
            <a:ext cx="4563016" cy="3030127"/>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6" cy="3072230"/>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89" y="4397831"/>
            <a:ext cx="3491623" cy="2318655"/>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7" y="2068287"/>
            <a:ext cx="3513011" cy="2332858"/>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negative at the beginning of the period, then positive (see figures on next slide) between 0 and 1 cm². It is not possible to assess which correction is the best.</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 improvements are mainly in the Tropical band, but there are degradations at higher latitudes.</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4" y="3638672"/>
            <a:ext cx="4731982" cy="3142332"/>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GPD_V2.0 and GPD_V1.1 corrections (over all the period):</a:t>
            </a:r>
          </a:p>
          <a:p>
            <a:pPr>
              <a:buFontTx/>
              <a:buChar char="-"/>
            </a:pPr>
            <a:r>
              <a:rPr lang="en-US" sz="1400" dirty="0" smtClean="0">
                <a:solidFill>
                  <a:srgbClr val="00338D"/>
                </a:solidFill>
                <a:latin typeface="Arial" pitchFamily="34" charset="0"/>
                <a:cs typeface="Arial" pitchFamily="34" charset="0"/>
              </a:rPr>
              <a:t> Improvement near the Equator (-1 to -2 cm²)</a:t>
            </a:r>
          </a:p>
          <a:p>
            <a:pPr>
              <a:buFontTx/>
              <a:buChar char="-"/>
            </a:pPr>
            <a:r>
              <a:rPr lang="en-US" sz="1400" dirty="0" smtClean="0">
                <a:solidFill>
                  <a:srgbClr val="00338D"/>
                </a:solidFill>
                <a:latin typeface="Arial" pitchFamily="34" charset="0"/>
                <a:cs typeface="Arial" pitchFamily="34" charset="0"/>
              </a:rPr>
              <a:t> Degradations at higher latitudes (+1 cm²)</a:t>
            </a:r>
          </a:p>
          <a:p>
            <a:pPr>
              <a:buFontTx/>
              <a:buChar char="-"/>
            </a:pPr>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GPD corrections :</a:t>
            </a:r>
          </a:p>
          <a:p>
            <a:pPr>
              <a:buFontTx/>
              <a:buChar char="-"/>
            </a:pPr>
            <a:r>
              <a:rPr lang="en-US" sz="1400" dirty="0" smtClean="0">
                <a:solidFill>
                  <a:srgbClr val="00338D"/>
                </a:solidFill>
                <a:latin typeface="Arial" pitchFamily="34" charset="0"/>
                <a:cs typeface="Arial" pitchFamily="34" charset="0"/>
              </a:rPr>
              <a:t> Low impact over all the period</a:t>
            </a:r>
          </a:p>
        </p:txBody>
      </p:sp>
      <p:pic>
        <p:nvPicPr>
          <p:cNvPr id="9" name="Image 8" descr="DiffGrids.png"/>
          <p:cNvPicPr>
            <a:picLocks noChangeAspect="1"/>
          </p:cNvPicPr>
          <p:nvPr/>
        </p:nvPicPr>
        <p:blipFill>
          <a:blip r:embed="rId3" cstate="print"/>
          <a:stretch>
            <a:fillRect/>
          </a:stretch>
        </p:blipFill>
        <p:spPr>
          <a:xfrm>
            <a:off x="294598" y="1379192"/>
            <a:ext cx="4850965" cy="320972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954107"/>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impact (~ -0.2 mm/yr) globally, except for a positive difference in the Pacific Tropical band.</a:t>
            </a:r>
          </a:p>
          <a:p>
            <a:pPr algn="just">
              <a:buFont typeface="Symbol"/>
              <a:buChar char="Þ"/>
            </a:pPr>
            <a:r>
              <a:rPr lang="en-US" sz="1400" dirty="0" smtClean="0">
                <a:solidFill>
                  <a:srgbClr val="00338D"/>
                </a:solidFill>
                <a:latin typeface="Arial" pitchFamily="34" charset="0"/>
                <a:cs typeface="Arial" pitchFamily="34" charset="0"/>
              </a:rPr>
              <a:t> In the coastal areas, the impact is very significant, with differences on the regional trend between [-3,3mm/yr]</a:t>
            </a: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GPD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90" cy="429163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customXml/itemProps5.xml><?xml version="1.0" encoding="utf-8"?>
<ds:datastoreItem xmlns:ds="http://schemas.openxmlformats.org/officeDocument/2006/customXml" ds:itemID="{33E54029-4DCD-4956-9CE8-BF0CA6ACAD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7488</TotalTime>
  <Words>1146</Words>
  <Application>Microsoft Office PowerPoint</Application>
  <PresentationFormat>Format A4 (210 x 297 mm)</PresentationFormat>
  <Paragraphs>228</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1193</cp:revision>
  <cp:lastPrinted>2008-08-26T16:26:23Z</cp:lastPrinted>
  <dcterms:created xsi:type="dcterms:W3CDTF">2011-01-18T09:37:25Z</dcterms:created>
  <dcterms:modified xsi:type="dcterms:W3CDTF">2015-09-28T13:32:11Z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