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36C0A"/>
    <a:srgbClr val="FBD4B4"/>
    <a:srgbClr val="00549F"/>
    <a:srgbClr val="FFCC99"/>
    <a:srgbClr val="FDC82F"/>
    <a:srgbClr val="FDE3F6"/>
    <a:srgbClr val="008542"/>
    <a:srgbClr val="00338D"/>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9114" autoAdjust="0"/>
    <p:restoredTop sz="94625" autoAdjust="0"/>
  </p:normalViewPr>
  <p:slideViewPr>
    <p:cSldViewPr snapToGrid="0">
      <p:cViewPr varScale="1">
        <p:scale>
          <a:sx n="97" d="100"/>
          <a:sy n="97" d="100"/>
        </p:scale>
        <p:origin x="-1596" y="-9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9/28/2015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Wet </a:t>
            </a:r>
            <a:r>
              <a:rPr lang="en-US" sz="3200" b="1" kern="0" dirty="0" err="1" smtClean="0">
                <a:solidFill>
                  <a:srgbClr val="00338D"/>
                </a:solidFill>
                <a:latin typeface="Arial" charset="0"/>
              </a:rPr>
              <a:t>tropospheric</a:t>
            </a:r>
            <a:r>
              <a:rPr lang="en-US" sz="3200" b="1" kern="0" dirty="0" smtClean="0">
                <a:solidFill>
                  <a:srgbClr val="00338D"/>
                </a:solidFill>
                <a:latin typeface="Arial" charset="0"/>
              </a:rPr>
              <a:t> correction comparison for Jason-1 mission between</a:t>
            </a:r>
          </a:p>
          <a:p>
            <a:pPr algn="ctr">
              <a:lnSpc>
                <a:spcPct val="85000"/>
              </a:lnSpc>
              <a:spcBef>
                <a:spcPct val="20000"/>
              </a:spcBef>
              <a:buClr>
                <a:srgbClr val="000066"/>
              </a:buClr>
              <a:defRPr/>
            </a:pPr>
            <a:r>
              <a:rPr lang="en-US" sz="3200" b="1" kern="0" dirty="0" smtClean="0">
                <a:solidFill>
                  <a:srgbClr val="00338D"/>
                </a:solidFill>
                <a:latin typeface="Arial" charset="0"/>
              </a:rPr>
              <a:t>GPD V2.0 (FCUP) and GPD V1.1 corrections</a:t>
            </a: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GPD V2.0 correction is referred to as </a:t>
            </a:r>
            <a:r>
              <a:rPr lang="en-US" sz="1400" kern="0" dirty="0" smtClean="0">
                <a:solidFill>
                  <a:srgbClr val="00338D"/>
                </a:solidFill>
                <a:latin typeface="Arial" charset="0"/>
              </a:rPr>
              <a:t>GPD_V2.0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GPD V1.1 correction is referred to as </a:t>
            </a:r>
            <a:r>
              <a:rPr lang="en-US" sz="1400" kern="0" dirty="0" smtClean="0">
                <a:solidFill>
                  <a:srgbClr val="00338D"/>
                </a:solidFill>
                <a:latin typeface="Arial" charset="0"/>
              </a:rPr>
              <a:t>GPD_V1.1</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1384995"/>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t>
            </a:r>
            <a:r>
              <a:rPr lang="en-US" sz="1400" dirty="0" smtClean="0">
                <a:solidFill>
                  <a:srgbClr val="00338D"/>
                </a:solidFill>
                <a:latin typeface="Arial" pitchFamily="34" charset="0"/>
                <a:cs typeface="Arial" pitchFamily="34" charset="0"/>
              </a:rPr>
              <a:t>amplitude differences reach -1mm for annual and semi-annual signals at mid-latitudes, and +1mm in the Tropical band</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It’s not possible to determine which correction is the best one for theses scales</a:t>
            </a: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5334469"/>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8" y="3846425"/>
            <a:ext cx="4372962" cy="2908020"/>
          </a:xfrm>
          <a:prstGeom prst="rect">
            <a:avLst/>
          </a:prstGeom>
        </p:spPr>
      </p:pic>
      <p:pic>
        <p:nvPicPr>
          <p:cNvPr id="8" name="Image 7" descr="DiffGrids_Ampli1Y.png"/>
          <p:cNvPicPr>
            <a:picLocks noChangeAspect="1"/>
          </p:cNvPicPr>
          <p:nvPr/>
        </p:nvPicPr>
        <p:blipFill>
          <a:blip r:embed="rId3" cstate="print"/>
          <a:stretch>
            <a:fillRect/>
          </a:stretch>
        </p:blipFill>
        <p:spPr>
          <a:xfrm>
            <a:off x="344747" y="2946584"/>
            <a:ext cx="4254365" cy="2829153"/>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amplitude – SLA </a:t>
            </a:r>
            <a:r>
              <a:rPr lang="fr-FR" sz="1000" dirty="0" err="1" smtClean="0"/>
              <a:t>with</a:t>
            </a:r>
            <a:r>
              <a:rPr lang="fr-FR" sz="1000" dirty="0" smtClean="0"/>
              <a:t> GPD_V1.1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amplitude – SLA </a:t>
            </a:r>
            <a:r>
              <a:rPr lang="fr-FR" sz="1000" dirty="0" err="1" smtClean="0"/>
              <a:t>with</a:t>
            </a:r>
            <a:r>
              <a:rPr lang="fr-FR" sz="1000" dirty="0" smtClean="0"/>
              <a:t> GPD_V1.1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699" y="3337763"/>
            <a:ext cx="3826099" cy="2544356"/>
          </a:xfrm>
          <a:prstGeom prst="rect">
            <a:avLst/>
          </a:prstGeom>
        </p:spPr>
      </p:pic>
      <p:pic>
        <p:nvPicPr>
          <p:cNvPr id="9" name="Image 8" descr="OperVarNc_Phase6M.png"/>
          <p:cNvPicPr>
            <a:picLocks noChangeAspect="1"/>
          </p:cNvPicPr>
          <p:nvPr/>
        </p:nvPicPr>
        <p:blipFill>
          <a:blip r:embed="rId3" cstate="print"/>
          <a:stretch>
            <a:fillRect/>
          </a:stretch>
        </p:blipFill>
        <p:spPr>
          <a:xfrm>
            <a:off x="5431046" y="3917801"/>
            <a:ext cx="4129148" cy="2745884"/>
          </a:xfrm>
          <a:prstGeom prst="rect">
            <a:avLst/>
          </a:prstGeom>
        </p:spPr>
      </p:pic>
      <p:sp>
        <p:nvSpPr>
          <p:cNvPr id="10" name="ZoneTexte 9"/>
          <p:cNvSpPr txBox="1"/>
          <p:nvPr/>
        </p:nvSpPr>
        <p:spPr>
          <a:xfrm>
            <a:off x="5121010"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phase – SLA </a:t>
            </a:r>
            <a:r>
              <a:rPr lang="fr-FR" sz="1000" dirty="0" err="1" smtClean="0"/>
              <a:t>with</a:t>
            </a:r>
            <a:r>
              <a:rPr lang="fr-FR" sz="1000" dirty="0" smtClean="0"/>
              <a:t> GPD_V1.1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phase – SLA </a:t>
            </a:r>
            <a:r>
              <a:rPr lang="fr-FR" sz="1000" dirty="0" err="1" smtClean="0"/>
              <a:t>with</a:t>
            </a:r>
            <a:r>
              <a:rPr lang="fr-FR" sz="1000" dirty="0" smtClean="0"/>
              <a:t> GPD_V1.1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GPD_V2.0</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GPD_V1.1</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clearly differences in  the tropical band. Considering a global bias, the impact is about 2mm in this area</a:t>
            </a:r>
          </a:p>
        </p:txBody>
      </p:sp>
      <p:sp>
        <p:nvSpPr>
          <p:cNvPr id="7" name="Rectangle 6"/>
          <p:cNvSpPr/>
          <p:nvPr/>
        </p:nvSpPr>
        <p:spPr>
          <a:xfrm>
            <a:off x="468085" y="5298425"/>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GPD_V2.0</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GPD_V1.1</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differences up to 5mm near coasts, but generally stays below 2mm</a:t>
            </a:r>
          </a:p>
        </p:txBody>
      </p:sp>
      <p:pic>
        <p:nvPicPr>
          <p:cNvPr id="10" name="Image 9" descr="CalculerStatSerieGrilles_MOY.png"/>
          <p:cNvPicPr>
            <a:picLocks noChangeAspect="1"/>
          </p:cNvPicPr>
          <p:nvPr/>
        </p:nvPicPr>
        <p:blipFill>
          <a:blip r:embed="rId2" cstate="print"/>
          <a:stretch>
            <a:fillRect/>
          </a:stretch>
        </p:blipFill>
        <p:spPr>
          <a:xfrm>
            <a:off x="21773" y="1375114"/>
            <a:ext cx="4912039" cy="3266505"/>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49" y="3378091"/>
            <a:ext cx="4912039" cy="3266505"/>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corrections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GPD_V2.0 correction extension shows performances equivalent to its previous version.</a:t>
            </a:r>
          </a:p>
          <a:p>
            <a:pPr>
              <a:buFont typeface="Symbol"/>
              <a:buChar char="Þ"/>
            </a:pPr>
            <a:r>
              <a:rPr lang="en-GB" sz="1400" dirty="0" smtClean="0">
                <a:solidFill>
                  <a:srgbClr val="00338D"/>
                </a:solidFill>
                <a:latin typeface="Arial" pitchFamily="34" charset="0"/>
                <a:cs typeface="Arial" pitchFamily="34" charset="0"/>
              </a:rPr>
              <a:t> Performances at crossovers are equivalent and the analysis of MSL shows no degradation nor improvement over this period. </a:t>
            </a:r>
          </a:p>
          <a:p>
            <a:pPr>
              <a:buFont typeface="Symbol"/>
              <a:buChar char="Þ"/>
            </a:pPr>
            <a:r>
              <a:rPr lang="en-GB" sz="1400" dirty="0" smtClean="0">
                <a:solidFill>
                  <a:srgbClr val="00338D"/>
                </a:solidFill>
                <a:latin typeface="Arial" pitchFamily="34" charset="0"/>
                <a:cs typeface="Arial" pitchFamily="34" charset="0"/>
              </a:rPr>
              <a:t> The bug over 2008 in the GPD_V1.1 induced by the bug in the “enhancement products” seems attenuated but is still </a:t>
            </a:r>
            <a:r>
              <a:rPr lang="en-GB" sz="1400" smtClean="0">
                <a:solidFill>
                  <a:srgbClr val="00338D"/>
                </a:solidFill>
                <a:latin typeface="Arial" pitchFamily="34" charset="0"/>
                <a:cs typeface="Arial" pitchFamily="34" charset="0"/>
              </a:rPr>
              <a:t>present</a:t>
            </a:r>
            <a:r>
              <a:rPr lang="en-GB" sz="1400" smtClean="0">
                <a:solidFill>
                  <a:srgbClr val="00338D"/>
                </a:solidFill>
                <a:latin typeface="Arial" pitchFamily="34" charset="0"/>
                <a:cs typeface="Arial" pitchFamily="34" charset="0"/>
              </a:rPr>
              <a:t>.</a:t>
            </a:r>
            <a:endParaRPr lang="en-GB" sz="1400" dirty="0" smtClean="0">
              <a:solidFill>
                <a:srgbClr val="00338D"/>
              </a:solidFill>
              <a:latin typeface="Arial" pitchFamily="34" charset="0"/>
              <a:cs typeface="Arial" pitchFamily="34" charset="0"/>
            </a:endParaRPr>
          </a:p>
          <a:p>
            <a:pPr>
              <a:buFont typeface="Symbol"/>
              <a:buChar char="Þ"/>
            </a:pPr>
            <a:r>
              <a:rPr lang="en-GB" sz="1400" dirty="0" smtClean="0">
                <a:solidFill>
                  <a:srgbClr val="00338D"/>
                </a:solidFill>
                <a:latin typeface="Arial" pitchFamily="34" charset="0"/>
                <a:cs typeface="Arial" pitchFamily="34" charset="0"/>
              </a:rPr>
              <a:t> There is however a strong impact on the long term evolution at global scale</a:t>
            </a:r>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en-US" sz="2000" dirty="0" smtClean="0">
                          <a:latin typeface="Trebuchet MS"/>
                          <a:ea typeface="Calibri"/>
                          <a:cs typeface="Times New Roman"/>
                        </a:rPr>
                        <a:t>+</a:t>
                      </a: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Jason-1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new GPD wet troposphere correction V2.0 by comparison to its previous version V1.1 for Jason-1 mission and climate applications</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smtClean="0">
                <a:solidFill>
                  <a:srgbClr val="00338D"/>
                </a:solidFill>
                <a:latin typeface="Arial" charset="0"/>
              </a:rPr>
              <a:t>The main differences between the two corrections are described in the corresponding technical note</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new wet troposphere correction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Jason-1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30777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0.15 mm/yr on the Global MSL is significant.</a:t>
            </a:r>
          </a:p>
        </p:txBody>
      </p:sp>
      <p:pic>
        <p:nvPicPr>
          <p:cNvPr id="7" name="Image 6" descr="Log2SVG_MOY_G.png"/>
          <p:cNvPicPr>
            <a:picLocks noChangeAspect="1"/>
          </p:cNvPicPr>
          <p:nvPr/>
        </p:nvPicPr>
        <p:blipFill>
          <a:blip r:embed="rId2" cstate="print"/>
          <a:stretch>
            <a:fillRect/>
          </a:stretch>
        </p:blipFill>
        <p:spPr>
          <a:xfrm>
            <a:off x="4771229" y="3209026"/>
            <a:ext cx="4563013" cy="3030126"/>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83015" y="310259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en-US" sz="2000" dirty="0" smtClean="0">
                          <a:latin typeface="Trebuchet MS"/>
                          <a:ea typeface="Calibri"/>
                          <a:cs typeface="Times New Roman"/>
                        </a:rPr>
                        <a:t>+</a:t>
                      </a:r>
                      <a:r>
                        <a:rPr lang="en-US" sz="2000" baseline="0" dirty="0" smtClean="0">
                          <a:latin typeface="Trebuchet MS"/>
                          <a:ea typeface="Calibri"/>
                          <a:cs typeface="Times New Roman"/>
                        </a:rPr>
                        <a:t> </a:t>
                      </a:r>
                      <a:r>
                        <a:rPr lang="en-US" sz="1400" baseline="0" dirty="0" smtClean="0">
                          <a:latin typeface="Trebuchet MS"/>
                          <a:ea typeface="Calibri"/>
                          <a:cs typeface="Times New Roman"/>
                        </a:rPr>
                        <a:t>(jump reduction 2008)</a:t>
                      </a:r>
                      <a:endParaRPr lang="en-US" sz="14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4" y="3604449"/>
            <a:ext cx="4626415" cy="3072228"/>
          </a:xfrm>
          <a:prstGeom prst="rect">
            <a:avLst/>
          </a:prstGeom>
        </p:spPr>
      </p:pic>
      <p:sp>
        <p:nvSpPr>
          <p:cNvPr id="14" name="Rectangle 13"/>
          <p:cNvSpPr/>
          <p:nvPr/>
        </p:nvSpPr>
        <p:spPr>
          <a:xfrm>
            <a:off x="4780111" y="2212976"/>
            <a:ext cx="4964524" cy="1384995"/>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corrections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a:t>
            </a:r>
          </a:p>
          <a:p>
            <a:pPr>
              <a:buFont typeface="Symbol"/>
              <a:buChar char="Þ"/>
            </a:pPr>
            <a:r>
              <a:rPr lang="en-GB" sz="1400" dirty="0" smtClean="0">
                <a:solidFill>
                  <a:srgbClr val="00338D"/>
                </a:solidFill>
                <a:latin typeface="Arial" pitchFamily="34" charset="0"/>
                <a:cs typeface="Arial" pitchFamily="34" charset="0"/>
              </a:rPr>
              <a:t>A significant impact is visible from Summer 2008  to Winter 2009, which is a correction of a bug in GPD V1.1 (see dedicated note). To be confirmed, but the impact should be about 0.8mm, and here only ~0.4mm is detected</a:t>
            </a:r>
          </a:p>
        </p:txBody>
      </p:sp>
      <p:sp>
        <p:nvSpPr>
          <p:cNvPr id="9" name="Rectangle 8"/>
          <p:cNvSpPr/>
          <p:nvPr/>
        </p:nvSpPr>
        <p:spPr>
          <a:xfrm>
            <a:off x="1273181" y="365319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Annual and Semi-annual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5878290" y="4397831"/>
            <a:ext cx="3491620" cy="2318654"/>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5867408" y="2068287"/>
            <a:ext cx="3513008" cy="2332857"/>
          </a:xfrm>
          <a:prstGeom prst="rect">
            <a:avLst/>
          </a:prstGeom>
        </p:spPr>
      </p:pic>
      <p:sp>
        <p:nvSpPr>
          <p:cNvPr id="10" name="Rectangle 9"/>
          <p:cNvSpPr/>
          <p:nvPr/>
        </p:nvSpPr>
        <p:spPr>
          <a:xfrm>
            <a:off x="1273181" y="419395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1815882"/>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generally positive but inferior to 0.1 cm²</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 low degradations are mainly at mid-latitudes, below 50°.</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73181" y="5885061"/>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5" y="3638672"/>
            <a:ext cx="4731980" cy="3142330"/>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815882"/>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GPD_V2.0 and GPD_V1.1 corrections (over all the period):</a:t>
            </a:r>
          </a:p>
          <a:p>
            <a:pPr>
              <a:buFontTx/>
              <a:buChar char="-"/>
            </a:pPr>
            <a:r>
              <a:rPr lang="en-US" sz="1400" dirty="0" smtClean="0">
                <a:solidFill>
                  <a:srgbClr val="00338D"/>
                </a:solidFill>
                <a:latin typeface="Arial" pitchFamily="34" charset="0"/>
                <a:cs typeface="Arial" pitchFamily="34" charset="0"/>
              </a:rPr>
              <a:t> Low degradations between ±20 and ±50° latitudes (+0.2 cm²)</a:t>
            </a:r>
          </a:p>
          <a:p>
            <a:pPr>
              <a:buFontTx/>
              <a:buChar char="-"/>
            </a:pPr>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GPD corrections :</a:t>
            </a:r>
          </a:p>
          <a:p>
            <a:pPr>
              <a:buFontTx/>
              <a:buChar char="-"/>
            </a:pPr>
            <a:r>
              <a:rPr lang="en-US" sz="1400" dirty="0" smtClean="0">
                <a:solidFill>
                  <a:srgbClr val="00338D"/>
                </a:solidFill>
                <a:latin typeface="Arial" pitchFamily="34" charset="0"/>
                <a:cs typeface="Arial" pitchFamily="34" charset="0"/>
              </a:rPr>
              <a:t> No significant impact over all the period</a:t>
            </a:r>
          </a:p>
        </p:txBody>
      </p:sp>
      <p:pic>
        <p:nvPicPr>
          <p:cNvPr id="9" name="Image 8" descr="DiffGrids.png"/>
          <p:cNvPicPr>
            <a:picLocks noChangeAspect="1"/>
          </p:cNvPicPr>
          <p:nvPr/>
        </p:nvPicPr>
        <p:blipFill>
          <a:blip r:embed="rId3" cstate="print"/>
          <a:stretch>
            <a:fillRect/>
          </a:stretch>
        </p:blipFill>
        <p:spPr>
          <a:xfrm>
            <a:off x="294599" y="1379192"/>
            <a:ext cx="4850962" cy="320972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523220"/>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low impact (~ +0.1 mm/yr) globally, and up to 0.2mm/yr in coastal areas.</a:t>
            </a: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4764213"/>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GPD corrections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6" y="2363384"/>
            <a:ext cx="6453589" cy="429163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Props1.xml><?xml version="1.0" encoding="utf-8"?>
<ds:datastoreItem xmlns:ds="http://schemas.openxmlformats.org/officeDocument/2006/customXml" ds:itemID="{76575520-B383-4D54-8204-3EE49D9E68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CB9DFDA-79FA-4055-848E-2D5ED4458393}">
  <ds:schemaRefs>
    <ds:schemaRef ds:uri="Microsoft.SharePoint.Taxonomy.ContentTypeSync"/>
  </ds:schemaRefs>
</ds:datastoreItem>
</file>

<file path=customXml/itemProps3.xml><?xml version="1.0" encoding="utf-8"?>
<ds:datastoreItem xmlns:ds="http://schemas.openxmlformats.org/officeDocument/2006/customXml" ds:itemID="{7715BABC-57CD-476C-A385-E3C00A2236D6}">
  <ds:schemaRefs>
    <ds:schemaRef ds:uri="http://schemas.microsoft.com/sharepoint/events"/>
  </ds:schemaRefs>
</ds:datastoreItem>
</file>

<file path=customXml/itemProps4.xml><?xml version="1.0" encoding="utf-8"?>
<ds:datastoreItem xmlns:ds="http://schemas.openxmlformats.org/officeDocument/2006/customXml" ds:itemID="{33E54029-4DCD-4956-9CE8-BF0CA6ACAD57}">
  <ds:schemaRefs>
    <ds:schemaRef ds:uri="http://schemas.microsoft.com/sharepoint/v3/contenttype/forms"/>
  </ds:schemaRefs>
</ds:datastoreItem>
</file>

<file path=customXml/itemProps5.xml><?xml version="1.0" encoding="utf-8"?>
<ds:datastoreItem xmlns:ds="http://schemas.openxmlformats.org/officeDocument/2006/customXml" ds:itemID="{9E0A1007-7F0A-42B9-94DC-38BDE2D0EE64}">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7451</TotalTime>
  <Words>1136</Words>
  <Application>Microsoft Office PowerPoint</Application>
  <PresentationFormat>Format A4 (210 x 297 mm)</PresentationFormat>
  <Paragraphs>226</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lzawadzki</cp:lastModifiedBy>
  <cp:revision>1201</cp:revision>
  <cp:lastPrinted>2008-08-26T16:26:23Z</cp:lastPrinted>
  <dcterms:created xsi:type="dcterms:W3CDTF">2011-01-18T09:37:25Z</dcterms:created>
  <dcterms:modified xsi:type="dcterms:W3CDTF">2015-09-28T14:51:32Z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