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19"/>
  </p:notesMasterIdLst>
  <p:handoutMasterIdLst>
    <p:handoutMasterId r:id="rId20"/>
  </p:handoutMasterIdLst>
  <p:sldIdLst>
    <p:sldId id="484" r:id="rId7"/>
    <p:sldId id="559" r:id="rId8"/>
    <p:sldId id="551" r:id="rId9"/>
    <p:sldId id="590" r:id="rId10"/>
    <p:sldId id="575" r:id="rId11"/>
    <p:sldId id="600" r:id="rId12"/>
    <p:sldId id="601" r:id="rId13"/>
    <p:sldId id="552" r:id="rId14"/>
    <p:sldId id="556" r:id="rId15"/>
    <p:sldId id="572" r:id="rId16"/>
    <p:sldId id="602" r:id="rId17"/>
    <p:sldId id="566" r:id="rId18"/>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9114" autoAdjust="0"/>
    <p:restoredTop sz="94625" autoAdjust="0"/>
  </p:normalViewPr>
  <p:slideViewPr>
    <p:cSldViewPr snapToGrid="0">
      <p:cViewPr varScale="1">
        <p:scale>
          <a:sx n="97" d="100"/>
          <a:sy n="97" d="100"/>
        </p:scale>
        <p:origin x="-1596"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10/12/2015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Wet </a:t>
            </a:r>
            <a:r>
              <a:rPr lang="en-US" sz="3200" b="1" kern="0" dirty="0" err="1" smtClean="0">
                <a:solidFill>
                  <a:srgbClr val="00338D"/>
                </a:solidFill>
                <a:latin typeface="Arial" charset="0"/>
              </a:rPr>
              <a:t>tropospheric</a:t>
            </a:r>
            <a:r>
              <a:rPr lang="en-US" sz="3200" b="1" kern="0" dirty="0" smtClean="0">
                <a:solidFill>
                  <a:srgbClr val="00338D"/>
                </a:solidFill>
                <a:latin typeface="Arial" charset="0"/>
              </a:rPr>
              <a:t> correction comparison for SARAL/</a:t>
            </a:r>
            <a:r>
              <a:rPr lang="en-US" sz="3200" b="1" kern="0" dirty="0" err="1" smtClean="0">
                <a:solidFill>
                  <a:srgbClr val="00338D"/>
                </a:solidFill>
                <a:latin typeface="Arial" charset="0"/>
              </a:rPr>
              <a:t>AltiKa</a:t>
            </a:r>
            <a:r>
              <a:rPr lang="en-US" sz="3200" b="1" kern="0" dirty="0" smtClean="0">
                <a:solidFill>
                  <a:srgbClr val="00338D"/>
                </a:solidFill>
                <a:latin typeface="Arial" charset="0"/>
              </a:rPr>
              <a:t> mission between</a:t>
            </a:r>
          </a:p>
          <a:p>
            <a:pPr algn="ctr">
              <a:lnSpc>
                <a:spcPct val="85000"/>
              </a:lnSpc>
              <a:spcBef>
                <a:spcPct val="20000"/>
              </a:spcBef>
              <a:buClr>
                <a:srgbClr val="000066"/>
              </a:buClr>
              <a:defRPr/>
            </a:pPr>
            <a:r>
              <a:rPr lang="en-US" sz="3200" b="1" kern="0" dirty="0" smtClean="0">
                <a:solidFill>
                  <a:srgbClr val="00338D"/>
                </a:solidFill>
                <a:latin typeface="Arial" charset="0"/>
              </a:rPr>
              <a:t>GPD V2.0 (FCUP) and Radiometer corrections</a:t>
            </a: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GPD V2.0 correction is referred to as </a:t>
            </a:r>
            <a:r>
              <a:rPr lang="en-US" sz="1400" kern="0" dirty="0" smtClean="0">
                <a:solidFill>
                  <a:srgbClr val="00338D"/>
                </a:solidFill>
                <a:latin typeface="Arial" charset="0"/>
              </a:rPr>
              <a:t>GPD_V2.0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Radiometer correction is referred to as </a:t>
            </a:r>
            <a:r>
              <a:rPr lang="en-US" sz="1400" kern="0" dirty="0" smtClean="0">
                <a:solidFill>
                  <a:srgbClr val="00338D"/>
                </a:solidFill>
                <a:latin typeface="Arial" charset="0"/>
              </a:rPr>
              <a:t>RAD</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SARAL/</a:t>
                      </a:r>
                      <a:r>
                        <a:rPr lang="en-US" sz="1200" dirty="0" err="1" smtClean="0">
                          <a:latin typeface="Trebuchet MS"/>
                          <a:ea typeface="Times New Roman"/>
                          <a:cs typeface="Times New Roman"/>
                        </a:rPr>
                        <a:t>AltiKa</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RAD</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Trebuchet MS"/>
                          <a:ea typeface="Calibri"/>
                          <a:cs typeface="Times New Roman"/>
                        </a:rPr>
                        <a:t>Period too short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detectable </a:t>
            </a:r>
            <a:r>
              <a:rPr lang="en-GB" dirty="0" smtClean="0">
                <a:solidFill>
                  <a:srgbClr val="00338D"/>
                </a:solidFill>
                <a:latin typeface="Arial" pitchFamily="34" charset="0"/>
                <a:cs typeface="Arial" pitchFamily="34" charset="0"/>
              </a:rPr>
              <a:t>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RAD</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a:t>
            </a:r>
            <a:r>
              <a:rPr lang="en-US" sz="1400" dirty="0" smtClean="0">
                <a:solidFill>
                  <a:srgbClr val="00338D"/>
                </a:solidFill>
                <a:latin typeface="Arial" pitchFamily="34" charset="0"/>
                <a:cs typeface="Arial" pitchFamily="34" charset="0"/>
              </a:rPr>
              <a:t>differences </a:t>
            </a:r>
            <a:r>
              <a:rPr lang="en-US" sz="1400" dirty="0" smtClean="0">
                <a:solidFill>
                  <a:srgbClr val="00338D"/>
                </a:solidFill>
                <a:latin typeface="Arial" pitchFamily="34" charset="0"/>
                <a:cs typeface="Arial" pitchFamily="34" charset="0"/>
              </a:rPr>
              <a:t>in  the tropical </a:t>
            </a:r>
            <a:r>
              <a:rPr lang="en-US" sz="1400" dirty="0" smtClean="0">
                <a:solidFill>
                  <a:srgbClr val="00338D"/>
                </a:solidFill>
                <a:latin typeface="Arial" pitchFamily="34" charset="0"/>
                <a:cs typeface="Arial" pitchFamily="34" charset="0"/>
              </a:rPr>
              <a:t>band (about 1cm) and at the highest latitudes (about 2cm).</a:t>
            </a:r>
            <a:endParaRPr lang="en-US" sz="1400" dirty="0" smtClean="0">
              <a:solidFill>
                <a:srgbClr val="00338D"/>
              </a:solidFill>
              <a:latin typeface="Arial" pitchFamily="34" charset="0"/>
              <a:cs typeface="Arial" pitchFamily="34" charset="0"/>
            </a:endParaRP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RAD</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up to </a:t>
            </a:r>
            <a:r>
              <a:rPr lang="en-US" sz="1400" dirty="0" smtClean="0">
                <a:solidFill>
                  <a:srgbClr val="00338D"/>
                </a:solidFill>
                <a:latin typeface="Arial" pitchFamily="34" charset="0"/>
                <a:cs typeface="Arial" pitchFamily="34" charset="0"/>
              </a:rPr>
              <a:t>2 cm near coasts and at the highest latitudes</a:t>
            </a:r>
            <a:endParaRPr lang="en-US" sz="1400" dirty="0" smtClean="0">
              <a:solidFill>
                <a:srgbClr val="00338D"/>
              </a:solidFill>
              <a:latin typeface="Arial" pitchFamily="34" charset="0"/>
              <a:cs typeface="Arial" pitchFamily="34" charset="0"/>
            </a:endParaRP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6"/>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6"/>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 except for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where it shows improvements</a:t>
            </a:r>
          </a:p>
          <a:p>
            <a:pPr>
              <a:buFont typeface="Symbol"/>
              <a:buChar char="Þ"/>
            </a:pPr>
            <a:r>
              <a:rPr lang="en-GB" sz="1400" dirty="0" smtClean="0">
                <a:solidFill>
                  <a:srgbClr val="00338D"/>
                </a:solidFill>
                <a:latin typeface="Arial" pitchFamily="34" charset="0"/>
                <a:cs typeface="Arial" pitchFamily="34" charset="0"/>
              </a:rPr>
              <a:t> The analysis of MSL shows no degradation nor improvement over this period.</a:t>
            </a:r>
          </a:p>
          <a:p>
            <a:pPr>
              <a:buFont typeface="Symbol"/>
              <a:buChar char="Þ"/>
            </a:pPr>
            <a:r>
              <a:rPr lang="en-GB" sz="1400" dirty="0" smtClean="0">
                <a:solidFill>
                  <a:srgbClr val="00338D"/>
                </a:solidFill>
                <a:latin typeface="Arial" pitchFamily="34" charset="0"/>
                <a:cs typeface="Arial" pitchFamily="34" charset="0"/>
              </a:rPr>
              <a:t>There are however low impacts are on the long-term evolutions, at global and regional scales and strong </a:t>
            </a:r>
            <a:r>
              <a:rPr lang="en-GB" sz="1400" smtClean="0">
                <a:solidFill>
                  <a:srgbClr val="00338D"/>
                </a:solidFill>
                <a:latin typeface="Arial" pitchFamily="34" charset="0"/>
                <a:cs typeface="Arial" pitchFamily="34" charset="0"/>
              </a:rPr>
              <a:t>positive impacts </a:t>
            </a:r>
            <a:r>
              <a:rPr lang="en-GB" sz="1400" dirty="0" smtClean="0">
                <a:solidFill>
                  <a:srgbClr val="00338D"/>
                </a:solidFill>
                <a:latin typeface="Arial" pitchFamily="34" charset="0"/>
                <a:cs typeface="Arial" pitchFamily="34" charset="0"/>
              </a:rPr>
              <a:t>on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SARAL/</a:t>
                      </a:r>
                      <a:r>
                        <a:rPr lang="en-US" sz="1200" dirty="0" err="1" smtClean="0">
                          <a:latin typeface="Trebuchet MS"/>
                          <a:ea typeface="Times New Roman"/>
                          <a:cs typeface="Times New Roman"/>
                        </a:rPr>
                        <a:t>AltiKa</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RAD</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Trebuchet MS"/>
                          <a:ea typeface="Calibri"/>
                          <a:cs typeface="Times New Roman"/>
                        </a:rPr>
                        <a:t>Period too short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Trebuchet MS"/>
                          <a:ea typeface="Calibri"/>
                          <a:cs typeface="Times New Roman"/>
                        </a:rPr>
                        <a:t>Period too short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Trebuchet MS"/>
                          <a:ea typeface="Calibri"/>
                          <a:cs typeface="Times New Roman"/>
                        </a:rPr>
                        <a:t>Period too short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Trebuchet MS"/>
                          <a:ea typeface="Calibri"/>
                          <a:cs typeface="Times New Roman"/>
                        </a:rPr>
                        <a:t>Period too short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Trebuchet MS"/>
                          <a:ea typeface="Calibri"/>
                          <a:cs typeface="Times New Roman"/>
                        </a:rPr>
                        <a:t>Period too short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1563330" y="249655"/>
            <a:ext cx="74500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SARAL/</a:t>
            </a:r>
            <a:r>
              <a:rPr lang="en-US" sz="2800" b="1" kern="0" dirty="0" err="1" smtClean="0">
                <a:solidFill>
                  <a:schemeClr val="accent3"/>
                </a:solidFill>
                <a:latin typeface="Arial" charset="0"/>
              </a:rPr>
              <a:t>AltiKa</a:t>
            </a:r>
            <a:r>
              <a:rPr lang="en-US" sz="2800" b="1" kern="0" dirty="0" smtClean="0">
                <a:solidFill>
                  <a:schemeClr val="accent3"/>
                </a:solidFill>
                <a:latin typeface="Arial" charset="0"/>
              </a:rPr>
              <a:t>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new GPD wet troposphere correction V2.0 by comparison to the instrument correction for SARAL/</a:t>
            </a:r>
            <a:r>
              <a:rPr lang="en-GB" sz="1600" kern="0" dirty="0" err="1" smtClean="0">
                <a:solidFill>
                  <a:srgbClr val="00338D"/>
                </a:solidFill>
                <a:latin typeface="Arial" charset="0"/>
              </a:rPr>
              <a:t>AltiKa</a:t>
            </a:r>
            <a:r>
              <a:rPr lang="en-GB" sz="1600" kern="0" dirty="0" smtClean="0">
                <a:solidFill>
                  <a:srgbClr val="00338D"/>
                </a:solidFill>
                <a:latin typeface="Arial" charset="0"/>
              </a:rPr>
              <a:t> mission and climate applications</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The main differences between the two corrections are described in the corresponding technical note</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new wet troposphere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SARAL/</a:t>
            </a:r>
            <a:r>
              <a:rPr lang="en-US" sz="2800" b="1" kern="0" dirty="0" err="1" smtClean="0">
                <a:solidFill>
                  <a:schemeClr val="accent3"/>
                </a:solidFill>
                <a:latin typeface="Arial" charset="0"/>
              </a:rPr>
              <a:t>AltiKa</a:t>
            </a:r>
            <a:r>
              <a:rPr lang="en-US" sz="2800" b="1" kern="0" dirty="0" smtClean="0">
                <a:solidFill>
                  <a:schemeClr val="accent3"/>
                </a:solidFill>
                <a:latin typeface="Arial" charset="0"/>
              </a:rPr>
              <a:t>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SARAL/</a:t>
                      </a:r>
                      <a:r>
                        <a:rPr lang="en-US" sz="1200" dirty="0" err="1" smtClean="0">
                          <a:latin typeface="Trebuchet MS"/>
                          <a:ea typeface="Times New Roman"/>
                          <a:cs typeface="Times New Roman"/>
                        </a:rPr>
                        <a:t>AltiKa</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RAD</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0.2 mm/yr on the Global MSL is not significant over such a short period</a:t>
            </a:r>
          </a:p>
        </p:txBody>
      </p:sp>
      <p:pic>
        <p:nvPicPr>
          <p:cNvPr id="7" name="Image 6" descr="Log2SVG_MOY_G.png"/>
          <p:cNvPicPr>
            <a:picLocks noChangeAspect="1"/>
          </p:cNvPicPr>
          <p:nvPr/>
        </p:nvPicPr>
        <p:blipFill>
          <a:blip r:embed="rId2" cstate="print"/>
          <a:stretch>
            <a:fillRect/>
          </a:stretch>
        </p:blipFill>
        <p:spPr>
          <a:xfrm>
            <a:off x="4771229" y="3209026"/>
            <a:ext cx="4563014"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SARAL/</a:t>
                      </a:r>
                      <a:r>
                        <a:rPr lang="en-US" sz="1200" dirty="0" err="1" smtClean="0">
                          <a:latin typeface="Trebuchet MS"/>
                          <a:ea typeface="Times New Roman"/>
                          <a:cs typeface="Times New Roman"/>
                        </a:rPr>
                        <a:t>AltiKa</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RAD</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1050" dirty="0" smtClean="0">
                          <a:latin typeface="Trebuchet MS"/>
                          <a:ea typeface="Calibri"/>
                          <a:cs typeface="Times New Roman"/>
                        </a:rPr>
                        <a:t>Period too short</a:t>
                      </a:r>
                      <a:endParaRPr lang="en-US" sz="105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9"/>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SARAL/</a:t>
                      </a:r>
                      <a:r>
                        <a:rPr lang="en-US" sz="1200" dirty="0" err="1" smtClean="0">
                          <a:latin typeface="Trebuchet MS"/>
                          <a:ea typeface="Times New Roman"/>
                          <a:cs typeface="Times New Roman"/>
                        </a:rPr>
                        <a:t>AltiKa</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RAD</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1050" dirty="0" smtClean="0">
                          <a:latin typeface="Trebuchet MS"/>
                          <a:ea typeface="Calibri"/>
                          <a:cs typeface="Times New Roman"/>
                        </a:rPr>
                        <a:t>Period too short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19297" y="2785341"/>
            <a:ext cx="3491621" cy="2318654"/>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SARAL/</a:t>
                      </a:r>
                      <a:r>
                        <a:rPr lang="en-US" sz="1200" dirty="0" err="1" smtClean="0">
                          <a:latin typeface="Trebuchet MS"/>
                          <a:ea typeface="Times New Roman"/>
                          <a:cs typeface="Times New Roman"/>
                        </a:rPr>
                        <a:t>AltiKa</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RAD</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a:t>
            </a:r>
            <a:r>
              <a:rPr lang="en-GB" dirty="0" smtClean="0">
                <a:solidFill>
                  <a:srgbClr val="00338D"/>
                </a:solidFill>
                <a:latin typeface="Arial" pitchFamily="34" charset="0"/>
                <a:cs typeface="Arial" pitchFamily="34" charset="0"/>
              </a:rPr>
              <a:t>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negative over all the period (see figures on next slide) between </a:t>
            </a:r>
            <a:r>
              <a:rPr lang="en-US" sz="1400" dirty="0" smtClean="0">
                <a:solidFill>
                  <a:srgbClr val="00338D"/>
                </a:solidFill>
                <a:latin typeface="Arial" pitchFamily="34" charset="0"/>
                <a:cs typeface="Arial" pitchFamily="34" charset="0"/>
              </a:rPr>
              <a:t>0 </a:t>
            </a:r>
            <a:r>
              <a:rPr lang="en-US" sz="1400" dirty="0" smtClean="0">
                <a:solidFill>
                  <a:srgbClr val="00338D"/>
                </a:solidFill>
                <a:latin typeface="Arial" pitchFamily="34" charset="0"/>
                <a:cs typeface="Arial" pitchFamily="34" charset="0"/>
              </a:rPr>
              <a:t>and </a:t>
            </a:r>
            <a:r>
              <a:rPr lang="en-US" sz="1400" dirty="0" smtClean="0">
                <a:solidFill>
                  <a:srgbClr val="00338D"/>
                </a:solidFill>
                <a:latin typeface="Arial" pitchFamily="34" charset="0"/>
                <a:cs typeface="Arial" pitchFamily="34" charset="0"/>
              </a:rPr>
              <a:t>-0.6 </a:t>
            </a:r>
            <a:r>
              <a:rPr lang="en-US" sz="1400" dirty="0" smtClean="0">
                <a:solidFill>
                  <a:srgbClr val="00338D"/>
                </a:solidFill>
                <a:latin typeface="Arial" pitchFamily="34" charset="0"/>
                <a:cs typeface="Arial" pitchFamily="34" charset="0"/>
              </a:rPr>
              <a:t>cm².  The GPD V2.0 is </a:t>
            </a:r>
            <a:r>
              <a:rPr lang="en-US" sz="1400" dirty="0" smtClean="0">
                <a:solidFill>
                  <a:srgbClr val="00338D"/>
                </a:solidFill>
                <a:latin typeface="Arial" pitchFamily="34" charset="0"/>
                <a:cs typeface="Arial" pitchFamily="34" charset="0"/>
              </a:rPr>
              <a:t>thus</a:t>
            </a:r>
            <a:r>
              <a:rPr lang="en-US" sz="1400" dirty="0" smtClean="0">
                <a:solidFill>
                  <a:srgbClr val="00338D"/>
                </a:solidFill>
                <a:latin typeface="Arial" pitchFamily="34" charset="0"/>
                <a:cs typeface="Arial" pitchFamily="34" charset="0"/>
              </a:rPr>
              <a:t> a small </a:t>
            </a:r>
            <a:r>
              <a:rPr lang="en-US" sz="1400" dirty="0" smtClean="0">
                <a:solidFill>
                  <a:srgbClr val="00338D"/>
                </a:solidFill>
                <a:latin typeface="Arial" pitchFamily="34" charset="0"/>
                <a:cs typeface="Arial" pitchFamily="34" charset="0"/>
              </a:rPr>
              <a:t>improvement at </a:t>
            </a:r>
            <a:r>
              <a:rPr lang="en-US" sz="1400" dirty="0" err="1" smtClean="0">
                <a:solidFill>
                  <a:srgbClr val="00338D"/>
                </a:solidFill>
                <a:latin typeface="Arial" pitchFamily="34" charset="0"/>
                <a:cs typeface="Arial" pitchFamily="34" charset="0"/>
              </a:rPr>
              <a:t>mesoscale</a:t>
            </a:r>
            <a:r>
              <a:rPr lang="en-US" sz="1400" dirty="0" smtClean="0">
                <a:solidFill>
                  <a:srgbClr val="00338D"/>
                </a:solidFill>
                <a:latin typeface="Arial" pitchFamily="34" charset="0"/>
                <a:cs typeface="Arial" pitchFamily="34" charset="0"/>
              </a:rPr>
              <a: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 improvements are mainly </a:t>
            </a:r>
            <a:r>
              <a:rPr lang="en-US" sz="1400" dirty="0" smtClean="0">
                <a:solidFill>
                  <a:srgbClr val="00338D"/>
                </a:solidFill>
                <a:latin typeface="Arial" pitchFamily="34" charset="0"/>
                <a:cs typeface="Arial" pitchFamily="34" charset="0"/>
              </a:rPr>
              <a:t>outside the </a:t>
            </a:r>
            <a:r>
              <a:rPr lang="en-US" sz="1400" dirty="0" smtClean="0">
                <a:solidFill>
                  <a:srgbClr val="00338D"/>
                </a:solidFill>
                <a:latin typeface="Arial" pitchFamily="34" charset="0"/>
                <a:cs typeface="Arial" pitchFamily="34" charset="0"/>
              </a:rPr>
              <a:t>Tropical band</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600438"/>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GPD_V2.0 and RAD corrections (over all the period):</a:t>
            </a:r>
          </a:p>
          <a:p>
            <a:pPr>
              <a:buFontTx/>
              <a:buChar char="-"/>
            </a:pP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degradation </a:t>
            </a:r>
            <a:r>
              <a:rPr lang="en-US" sz="1400" dirty="0" smtClean="0">
                <a:solidFill>
                  <a:srgbClr val="00338D"/>
                </a:solidFill>
                <a:latin typeface="Arial" pitchFamily="34" charset="0"/>
                <a:cs typeface="Arial" pitchFamily="34" charset="0"/>
              </a:rPr>
              <a:t>near the Equator </a:t>
            </a:r>
            <a:r>
              <a:rPr lang="en-US" sz="1400" dirty="0" smtClean="0">
                <a:solidFill>
                  <a:srgbClr val="00338D"/>
                </a:solidFill>
                <a:latin typeface="Arial" pitchFamily="34" charset="0"/>
                <a:cs typeface="Arial" pitchFamily="34" charset="0"/>
              </a:rPr>
              <a:t>(~+2 cm²</a:t>
            </a:r>
            <a:r>
              <a:rPr lang="en-US" sz="1400" dirty="0" smtClean="0">
                <a:solidFill>
                  <a:srgbClr val="00338D"/>
                </a:solidFill>
                <a:latin typeface="Arial" pitchFamily="34" charset="0"/>
                <a:cs typeface="Arial" pitchFamily="34" charset="0"/>
              </a:rPr>
              <a:t>)</a:t>
            </a:r>
          </a:p>
          <a:p>
            <a:pPr>
              <a:buFontTx/>
              <a:buChar char="-"/>
            </a:pP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a:t>
            </a:r>
            <a:r>
              <a:rPr lang="en-US" sz="1400" dirty="0" smtClean="0">
                <a:solidFill>
                  <a:srgbClr val="00338D"/>
                </a:solidFill>
                <a:latin typeface="Arial" pitchFamily="34" charset="0"/>
                <a:cs typeface="Arial" pitchFamily="34" charset="0"/>
              </a:rPr>
              <a:t>WTC </a:t>
            </a:r>
            <a:r>
              <a:rPr lang="en-US" sz="1400" dirty="0" smtClean="0">
                <a:solidFill>
                  <a:srgbClr val="00338D"/>
                </a:solidFill>
                <a:latin typeface="Arial" pitchFamily="34" charset="0"/>
                <a:cs typeface="Arial" pitchFamily="34" charset="0"/>
              </a:rPr>
              <a:t>corrections :</a:t>
            </a:r>
          </a:p>
          <a:p>
            <a:pPr>
              <a:buFontTx/>
              <a:buChar char="-"/>
            </a:pPr>
            <a:r>
              <a:rPr lang="en-US" sz="1400" dirty="0" smtClean="0">
                <a:solidFill>
                  <a:srgbClr val="00338D"/>
                </a:solidFill>
                <a:latin typeface="Arial" pitchFamily="34" charset="0"/>
                <a:cs typeface="Arial" pitchFamily="34" charset="0"/>
              </a:rPr>
              <a:t> Low impact: between 0 and 60mm²</a:t>
            </a:r>
            <a:endParaRPr lang="en-US" sz="1400" dirty="0" smtClean="0">
              <a:solidFill>
                <a:srgbClr val="00338D"/>
              </a:solidFill>
              <a:latin typeface="Arial" pitchFamily="34" charset="0"/>
              <a:cs typeface="Arial" pitchFamily="34" charset="0"/>
            </a:endParaRPr>
          </a:p>
        </p:txBody>
      </p:sp>
      <p:pic>
        <p:nvPicPr>
          <p:cNvPr id="9" name="Image 8" descr="DiffGrids.png"/>
          <p:cNvPicPr>
            <a:picLocks noChangeAspect="1"/>
          </p:cNvPicPr>
          <p:nvPr/>
        </p:nvPicPr>
        <p:blipFill>
          <a:blip r:embed="rId3" cstate="print"/>
          <a:stretch>
            <a:fillRect/>
          </a:stretch>
        </p:blipFill>
        <p:spPr>
          <a:xfrm>
            <a:off x="294599" y="1379192"/>
            <a:ext cx="4850963"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SARAL/</a:t>
                      </a:r>
                      <a:r>
                        <a:rPr lang="en-US" sz="1200" dirty="0" err="1" smtClean="0">
                          <a:latin typeface="Trebuchet MS"/>
                          <a:ea typeface="Times New Roman"/>
                          <a:cs typeface="Times New Roman"/>
                        </a:rPr>
                        <a:t>AltiKa</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RAD</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Trebuchet MS"/>
                          <a:ea typeface="Calibri"/>
                          <a:cs typeface="Times New Roman"/>
                        </a:rPr>
                        <a:t>Period too short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a:t>
            </a:r>
            <a:r>
              <a:rPr lang="en-GB" dirty="0" smtClean="0">
                <a:solidFill>
                  <a:srgbClr val="00338D"/>
                </a:solidFill>
                <a:latin typeface="Arial" pitchFamily="34" charset="0"/>
                <a:cs typeface="Arial" pitchFamily="34" charset="0"/>
              </a:rPr>
              <a:t>impact </a:t>
            </a:r>
            <a:r>
              <a:rPr lang="en-GB" dirty="0" smtClean="0">
                <a:solidFill>
                  <a:srgbClr val="00338D"/>
                </a:solidFill>
                <a:latin typeface="Arial" pitchFamily="34" charset="0"/>
                <a:cs typeface="Arial" pitchFamily="34" charset="0"/>
              </a:rPr>
              <a:t>detectable </a:t>
            </a:r>
            <a:r>
              <a:rPr lang="en-GB" dirty="0" smtClean="0">
                <a:solidFill>
                  <a:srgbClr val="00338D"/>
                </a:solidFill>
                <a:latin typeface="Arial" pitchFamily="34" charset="0"/>
                <a:cs typeface="Arial" pitchFamily="34" charset="0"/>
              </a:rPr>
              <a:t>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307777"/>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Period too short</a:t>
            </a: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a:t>
            </a:r>
            <a:r>
              <a:rPr lang="en-US" sz="1400" dirty="0" smtClean="0">
                <a:solidFill>
                  <a:srgbClr val="00338D"/>
                </a:solidFill>
                <a:latin typeface="Arial" pitchFamily="34" charset="0"/>
                <a:cs typeface="Arial" pitchFamily="34" charset="0"/>
              </a:rPr>
              <a:t>WTC corrections </a:t>
            </a:r>
            <a:r>
              <a:rPr lang="en-US" sz="1400" dirty="0" smtClean="0">
                <a:solidFill>
                  <a:srgbClr val="00338D"/>
                </a:solidFill>
                <a:latin typeface="Arial" pitchFamily="34" charset="0"/>
                <a:cs typeface="Arial" pitchFamily="34" charset="0"/>
              </a:rPr>
              <a:t>(over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7649</TotalTime>
  <Words>936</Words>
  <Application>Microsoft Office PowerPoint</Application>
  <PresentationFormat>Format A4 (210 x 297 mm)</PresentationFormat>
  <Paragraphs>217</Paragraphs>
  <Slides>12</Slides>
  <Notes>1</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1215</cp:revision>
  <cp:lastPrinted>2008-08-26T16:26:23Z</cp:lastPrinted>
  <dcterms:created xsi:type="dcterms:W3CDTF">2011-01-18T09:37:25Z</dcterms:created>
  <dcterms:modified xsi:type="dcterms:W3CDTF">2015-10-12T15:07:48Z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