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customXml/itemProps5.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54" r:id="rId6"/>
  </p:sldMasterIdLst>
  <p:notesMasterIdLst>
    <p:notesMasterId r:id="rId21"/>
  </p:notesMasterIdLst>
  <p:handoutMasterIdLst>
    <p:handoutMasterId r:id="rId22"/>
  </p:handoutMasterIdLst>
  <p:sldIdLst>
    <p:sldId id="484" r:id="rId7"/>
    <p:sldId id="559" r:id="rId8"/>
    <p:sldId id="551" r:id="rId9"/>
    <p:sldId id="590" r:id="rId10"/>
    <p:sldId id="575" r:id="rId11"/>
    <p:sldId id="600" r:id="rId12"/>
    <p:sldId id="601" r:id="rId13"/>
    <p:sldId id="552" r:id="rId14"/>
    <p:sldId id="556" r:id="rId15"/>
    <p:sldId id="572" r:id="rId16"/>
    <p:sldId id="577" r:id="rId17"/>
    <p:sldId id="591" r:id="rId18"/>
    <p:sldId id="602" r:id="rId19"/>
    <p:sldId id="566" r:id="rId20"/>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blain"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BD4B4"/>
    <a:srgbClr val="E36C0A"/>
    <a:srgbClr val="00549F"/>
    <a:srgbClr val="FFCC99"/>
    <a:srgbClr val="FDC82F"/>
    <a:srgbClr val="FDE3F6"/>
    <a:srgbClr val="008542"/>
    <a:srgbClr val="00338D"/>
    <a:srgbClr val="CCFFFF"/>
    <a:srgbClr val="0098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9114" autoAdjust="0"/>
    <p:restoredTop sz="94625" autoAdjust="0"/>
  </p:normalViewPr>
  <p:slideViewPr>
    <p:cSldViewPr snapToGrid="0">
      <p:cViewPr varScale="1">
        <p:scale>
          <a:sx n="97" d="100"/>
          <a:sy n="97" d="100"/>
        </p:scale>
        <p:origin x="-1596" y="-9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2958"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defTabSz="914522">
              <a:defRPr sz="1200">
                <a:latin typeface="Arial" charset="0"/>
              </a:defRPr>
            </a:lvl1pPr>
          </a:lstStyle>
          <a:p>
            <a:endParaRPr lang="it-IT"/>
          </a:p>
        </p:txBody>
      </p:sp>
      <p:sp>
        <p:nvSpPr>
          <p:cNvPr id="628739" name="Rectangle 3"/>
          <p:cNvSpPr>
            <a:spLocks noGrp="1" noChangeArrowheads="1"/>
          </p:cNvSpPr>
          <p:nvPr>
            <p:ph type="dt" sz="quarter" idx="1"/>
          </p:nvPr>
        </p:nvSpPr>
        <p:spPr bwMode="auto">
          <a:xfrm>
            <a:off x="3849955"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algn="r" defTabSz="914522">
              <a:defRPr sz="1200">
                <a:latin typeface="Arial" charset="0"/>
              </a:defRPr>
            </a:lvl1pPr>
          </a:lstStyle>
          <a:p>
            <a:endParaRPr lang="it-IT"/>
          </a:p>
        </p:txBody>
      </p:sp>
      <p:sp>
        <p:nvSpPr>
          <p:cNvPr id="628740" name="Rectangle 4"/>
          <p:cNvSpPr>
            <a:spLocks noGrp="1" noChangeArrowheads="1"/>
          </p:cNvSpPr>
          <p:nvPr>
            <p:ph type="ftr" sz="quarter" idx="2"/>
          </p:nvPr>
        </p:nvSpPr>
        <p:spPr bwMode="auto">
          <a:xfrm>
            <a:off x="0"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defTabSz="914522">
              <a:defRPr sz="1200">
                <a:latin typeface="Arial" charset="0"/>
              </a:defRPr>
            </a:lvl1pPr>
          </a:lstStyle>
          <a:p>
            <a:endParaRPr lang="it-IT"/>
          </a:p>
        </p:txBody>
      </p:sp>
      <p:sp>
        <p:nvSpPr>
          <p:cNvPr id="628741" name="Rectangle 5"/>
          <p:cNvSpPr>
            <a:spLocks noGrp="1" noChangeArrowheads="1"/>
          </p:cNvSpPr>
          <p:nvPr>
            <p:ph type="sldNum" sz="quarter" idx="3"/>
          </p:nvPr>
        </p:nvSpPr>
        <p:spPr bwMode="auto">
          <a:xfrm>
            <a:off x="3849955"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algn="r" defTabSz="914522">
              <a:defRPr sz="1200">
                <a:latin typeface="Arial" charset="0"/>
              </a:defRPr>
            </a:lvl1pPr>
          </a:lstStyle>
          <a:p>
            <a:fld id="{3B323AA3-7E86-49BB-9725-1E4B07414E83}"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1"/>
            <a:ext cx="2919179"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defTabSz="882823">
              <a:defRPr sz="1200"/>
            </a:lvl1pPr>
          </a:lstStyle>
          <a:p>
            <a:endParaRPr lang="en-US"/>
          </a:p>
        </p:txBody>
      </p:sp>
      <p:sp>
        <p:nvSpPr>
          <p:cNvPr id="58371" name="Rectangle 3"/>
          <p:cNvSpPr>
            <a:spLocks noGrp="1" noChangeArrowheads="1"/>
          </p:cNvSpPr>
          <p:nvPr>
            <p:ph type="dt" idx="1"/>
          </p:nvPr>
        </p:nvSpPr>
        <p:spPr bwMode="auto">
          <a:xfrm>
            <a:off x="3867397" y="1"/>
            <a:ext cx="2917593"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algn="r" defTabSz="882823">
              <a:defRPr sz="1200"/>
            </a:lvl1pPr>
          </a:lstStyle>
          <a:p>
            <a:fld id="{133E4C13-2E33-430A-90ED-4117EE0F8CA5}" type="datetimeFigureOut">
              <a:rPr lang="en-US"/>
              <a:pPr/>
              <a:t>9/28/2015</a:t>
            </a:fld>
            <a:endParaRPr lang="en-US"/>
          </a:p>
        </p:txBody>
      </p:sp>
      <p:sp>
        <p:nvSpPr>
          <p:cNvPr id="58372" name="Rectangle 4"/>
          <p:cNvSpPr>
            <a:spLocks noGrp="1" noRot="1" noChangeAspect="1" noChangeArrowheads="1" noTextEdit="1"/>
          </p:cNvSpPr>
          <p:nvPr>
            <p:ph type="sldImg" idx="2"/>
          </p:nvPr>
        </p:nvSpPr>
        <p:spPr bwMode="auto">
          <a:xfrm>
            <a:off x="760413" y="738188"/>
            <a:ext cx="5338762" cy="3695700"/>
          </a:xfrm>
          <a:prstGeom prst="rect">
            <a:avLst/>
          </a:prstGeom>
          <a:noFill/>
          <a:ln w="9525">
            <a:solidFill>
              <a:srgbClr val="000000"/>
            </a:solidFill>
            <a:miter lim="800000"/>
            <a:headEnd/>
            <a:tailEnd/>
          </a:ln>
          <a:effectLst/>
        </p:spPr>
      </p:sp>
      <p:sp>
        <p:nvSpPr>
          <p:cNvPr id="58373" name="Rectangle 5"/>
          <p:cNvSpPr>
            <a:spLocks noGrp="1" noChangeArrowheads="1"/>
          </p:cNvSpPr>
          <p:nvPr>
            <p:ph type="body" sz="quarter" idx="3"/>
          </p:nvPr>
        </p:nvSpPr>
        <p:spPr bwMode="auto">
          <a:xfrm>
            <a:off x="875278" y="4730367"/>
            <a:ext cx="5034434" cy="4434025"/>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374" name="Rectangle 6"/>
          <p:cNvSpPr>
            <a:spLocks noGrp="1" noChangeArrowheads="1"/>
          </p:cNvSpPr>
          <p:nvPr>
            <p:ph type="ftr" sz="quarter" idx="4"/>
          </p:nvPr>
        </p:nvSpPr>
        <p:spPr bwMode="auto">
          <a:xfrm>
            <a:off x="0" y="9460733"/>
            <a:ext cx="2919179"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defTabSz="882823">
              <a:defRPr sz="1200"/>
            </a:lvl1pPr>
          </a:lstStyle>
          <a:p>
            <a:endParaRPr lang="en-US"/>
          </a:p>
        </p:txBody>
      </p:sp>
      <p:sp>
        <p:nvSpPr>
          <p:cNvPr id="58375" name="Rectangle 7"/>
          <p:cNvSpPr>
            <a:spLocks noGrp="1" noChangeArrowheads="1"/>
          </p:cNvSpPr>
          <p:nvPr>
            <p:ph type="sldNum" sz="quarter" idx="5"/>
          </p:nvPr>
        </p:nvSpPr>
        <p:spPr bwMode="auto">
          <a:xfrm>
            <a:off x="3867397" y="9460733"/>
            <a:ext cx="2917593"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algn="r" defTabSz="882823">
              <a:defRPr sz="1200"/>
            </a:lvl1pPr>
          </a:lstStyle>
          <a:p>
            <a:fld id="{A786D011-E8F0-4D28-A3E1-6A23A132FCB2}" type="slidenum">
              <a:rPr lang="en-US"/>
              <a:pPr/>
              <a:t>‹N°›</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userDrawn="1"/>
        </p:nvSpPr>
        <p:spPr bwMode="auto">
          <a:xfrm>
            <a:off x="0" y="0"/>
            <a:ext cx="9906000" cy="1168400"/>
          </a:xfrm>
          <a:prstGeom prst="rect">
            <a:avLst/>
          </a:prstGeom>
          <a:solidFill>
            <a:schemeClr val="folHlink"/>
          </a:solidFill>
          <a:ln w="9525">
            <a:noFill/>
            <a:miter lim="800000"/>
            <a:headEnd/>
            <a:tailEnd/>
          </a:ln>
          <a:effectLst/>
        </p:spPr>
        <p:txBody>
          <a:bodyPr wrap="none" anchor="ctr"/>
          <a:lstStyle/>
          <a:p>
            <a:endParaRPr lang="fr-FR"/>
          </a:p>
        </p:txBody>
      </p:sp>
      <p:sp>
        <p:nvSpPr>
          <p:cNvPr id="3095" name="Rectangle 6"/>
          <p:cNvSpPr>
            <a:spLocks noGrp="1" noChangeArrowheads="1"/>
          </p:cNvSpPr>
          <p:nvPr>
            <p:ph type="title"/>
          </p:nvPr>
        </p:nvSpPr>
        <p:spPr bwMode="auto">
          <a:xfrm>
            <a:off x="344488" y="150813"/>
            <a:ext cx="8139112"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userDrawn="1"/>
        </p:nvPicPr>
        <p:blipFill>
          <a:blip r:embed="rId3" cstate="print"/>
          <a:stretch>
            <a:fillRect/>
          </a:stretch>
        </p:blipFill>
        <p:spPr>
          <a:xfrm>
            <a:off x="8694307" y="220372"/>
            <a:ext cx="950958" cy="786193"/>
          </a:xfrm>
          <a:prstGeom prst="rect">
            <a:avLst/>
          </a:prstGeom>
        </p:spPr>
      </p:pic>
    </p:spTree>
  </p:cSld>
  <p:clrMap bg1="lt1" tx1="dk1" bg2="lt2" tx2="dk2" accent1="accent1" accent2="accent2" accent3="accent3" accent4="accent4" accent5="accent5" accent6="accent6" hlink="hlink" folHlink="folHlink"/>
  <p:sldLayoutIdLst>
    <p:sldLayoutId id="2147483903"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a:xfrm>
            <a:off x="209963" y="1966822"/>
            <a:ext cx="9477375" cy="3499449"/>
          </a:xfrm>
          <a:prstGeom prst="rect">
            <a:avLst/>
          </a:prstGeom>
        </p:spPr>
        <p:txBody>
          <a:bodyPr/>
          <a:lstStyle/>
          <a:p>
            <a:pPr algn="ctr">
              <a:lnSpc>
                <a:spcPct val="85000"/>
              </a:lnSpc>
              <a:spcBef>
                <a:spcPct val="20000"/>
              </a:spcBef>
              <a:buClr>
                <a:srgbClr val="000066"/>
              </a:buClr>
              <a:defRPr/>
            </a:pPr>
            <a:r>
              <a:rPr lang="en-US" sz="3200" b="1" kern="0" dirty="0" smtClean="0">
                <a:solidFill>
                  <a:srgbClr val="00338D"/>
                </a:solidFill>
                <a:latin typeface="Arial" charset="0"/>
              </a:rPr>
              <a:t>Wet </a:t>
            </a:r>
            <a:r>
              <a:rPr lang="en-US" sz="3200" b="1" kern="0" dirty="0" err="1" smtClean="0">
                <a:solidFill>
                  <a:srgbClr val="00338D"/>
                </a:solidFill>
                <a:latin typeface="Arial" charset="0"/>
              </a:rPr>
              <a:t>tropospheric</a:t>
            </a:r>
            <a:r>
              <a:rPr lang="en-US" sz="3200" b="1" kern="0" dirty="0" smtClean="0">
                <a:solidFill>
                  <a:srgbClr val="00338D"/>
                </a:solidFill>
                <a:latin typeface="Arial" charset="0"/>
              </a:rPr>
              <a:t> correction comparison for ENVISAT mission between</a:t>
            </a:r>
          </a:p>
          <a:p>
            <a:pPr algn="ctr">
              <a:lnSpc>
                <a:spcPct val="85000"/>
              </a:lnSpc>
              <a:spcBef>
                <a:spcPct val="20000"/>
              </a:spcBef>
              <a:buClr>
                <a:srgbClr val="000066"/>
              </a:buClr>
              <a:defRPr/>
            </a:pPr>
            <a:r>
              <a:rPr lang="en-US" sz="3200" b="1" kern="0" dirty="0" smtClean="0">
                <a:solidFill>
                  <a:srgbClr val="00338D"/>
                </a:solidFill>
                <a:latin typeface="Arial" charset="0"/>
              </a:rPr>
              <a:t>GPD V2.0 (FCUP) and GPD V1.1 corrections</a:t>
            </a:r>
          </a:p>
          <a:p>
            <a:pPr algn="ctr">
              <a:lnSpc>
                <a:spcPct val="85000"/>
              </a:lnSpc>
              <a:spcBef>
                <a:spcPct val="20000"/>
              </a:spcBef>
              <a:buClr>
                <a:srgbClr val="000066"/>
              </a:buClr>
              <a:defRPr/>
            </a:pPr>
            <a:endParaRPr lang="en-US" sz="3200" b="1" kern="0" dirty="0" smtClean="0">
              <a:solidFill>
                <a:srgbClr val="00338D"/>
              </a:solidFill>
              <a:latin typeface="Arial" charset="0"/>
            </a:endParaRPr>
          </a:p>
          <a:p>
            <a:pPr>
              <a:lnSpc>
                <a:spcPct val="85000"/>
              </a:lnSpc>
              <a:spcBef>
                <a:spcPct val="20000"/>
              </a:spcBef>
              <a:buClr>
                <a:srgbClr val="000066"/>
              </a:buClr>
              <a:defRPr/>
            </a:pPr>
            <a:r>
              <a:rPr lang="en-US" sz="1400" b="1" kern="0" dirty="0" smtClean="0">
                <a:solidFill>
                  <a:srgbClr val="00338D"/>
                </a:solidFill>
                <a:latin typeface="Arial" charset="0"/>
              </a:rPr>
              <a:t>The GPD V2.0 correction is referred to as </a:t>
            </a:r>
            <a:r>
              <a:rPr lang="en-US" sz="1400" kern="0" dirty="0" smtClean="0">
                <a:solidFill>
                  <a:srgbClr val="00338D"/>
                </a:solidFill>
                <a:latin typeface="Arial" charset="0"/>
              </a:rPr>
              <a:t>GPD_V2.0 in the following study</a:t>
            </a:r>
          </a:p>
          <a:p>
            <a:pPr>
              <a:lnSpc>
                <a:spcPct val="85000"/>
              </a:lnSpc>
              <a:spcBef>
                <a:spcPct val="20000"/>
              </a:spcBef>
              <a:buClr>
                <a:srgbClr val="000066"/>
              </a:buClr>
              <a:defRPr/>
            </a:pPr>
            <a:r>
              <a:rPr lang="en-US" sz="1400" b="1" kern="0" dirty="0" smtClean="0">
                <a:solidFill>
                  <a:srgbClr val="00338D"/>
                </a:solidFill>
                <a:latin typeface="Arial" charset="0"/>
              </a:rPr>
              <a:t>The GPD V1.1 correction is referred to as </a:t>
            </a:r>
            <a:r>
              <a:rPr lang="en-US" sz="1400" kern="0" dirty="0" smtClean="0">
                <a:solidFill>
                  <a:srgbClr val="00338D"/>
                </a:solidFill>
                <a:latin typeface="Arial" charset="0"/>
              </a:rPr>
              <a:t>GPD_V1.1</a:t>
            </a:r>
            <a:endParaRPr lang="en-US" sz="1200" i="1" kern="0" dirty="0" smtClean="0">
              <a:solidFill>
                <a:srgbClr val="00338D"/>
              </a:solidFill>
              <a:latin typeface="Arial"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r>
              <a:rPr lang="en-US" sz="1600" b="1" kern="0" dirty="0" smtClean="0">
                <a:solidFill>
                  <a:srgbClr val="00338D"/>
                </a:solidFill>
                <a:latin typeface="Arial" charset="0"/>
              </a:rPr>
              <a:t>Lionel Zawadzki, Michael Ablain (CLS)</a:t>
            </a: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4" name="Rectangle 13"/>
          <p:cNvSpPr/>
          <p:nvPr/>
        </p:nvSpPr>
        <p:spPr>
          <a:xfrm>
            <a:off x="5486398" y="2236003"/>
            <a:ext cx="4212773" cy="1815882"/>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At high latitudes, </a:t>
            </a:r>
            <a:r>
              <a:rPr lang="en-US" sz="1400" dirty="0" smtClean="0">
                <a:solidFill>
                  <a:srgbClr val="00338D"/>
                </a:solidFill>
                <a:latin typeface="Arial" pitchFamily="34" charset="0"/>
                <a:cs typeface="Arial" pitchFamily="34" charset="0"/>
              </a:rPr>
              <a:t>amplitude differences reach 1cm for annual and 0.5cm for semi-annual signal (see figures on next slide),</a:t>
            </a:r>
          </a:p>
          <a:p>
            <a:pPr>
              <a:buFont typeface="Symbol"/>
              <a:buChar char="Þ"/>
            </a:pPr>
            <a:r>
              <a:rPr lang="en-US" sz="1400" dirty="0" smtClean="0">
                <a:solidFill>
                  <a:srgbClr val="00338D"/>
                </a:solidFill>
                <a:latin typeface="Arial" pitchFamily="34" charset="0"/>
                <a:cs typeface="Arial" pitchFamily="34" charset="0"/>
              </a:rPr>
              <a:t>At lower latitudes, the amplitude differences do not exceed 0.2 cm. </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It’s not possible to determine which correction is the best one for theses scales</a:t>
            </a:r>
          </a:p>
        </p:txBody>
      </p:sp>
      <p:sp>
        <p:nvSpPr>
          <p:cNvPr id="8"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12"/>
          <p:cNvSpPr txBox="1">
            <a:spLocks noChangeArrowheads="1"/>
          </p:cNvSpPr>
          <p:nvPr/>
        </p:nvSpPr>
        <p:spPr>
          <a:xfrm>
            <a:off x="5501127" y="1282109"/>
            <a:ext cx="4150659" cy="786177"/>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smtClean="0">
                <a:solidFill>
                  <a:srgbClr val="00338D"/>
                </a:solidFill>
                <a:latin typeface="Arial" pitchFamily="34" charset="0"/>
                <a:cs typeface="Arial" pitchFamily="34" charset="0"/>
              </a:rPr>
              <a:t>Low impact </a:t>
            </a:r>
            <a:r>
              <a:rPr lang="en-GB" dirty="0" smtClean="0">
                <a:solidFill>
                  <a:srgbClr val="00338D"/>
                </a:solidFill>
                <a:latin typeface="Arial" pitchFamily="34" charset="0"/>
                <a:cs typeface="Arial" pitchFamily="34" charset="0"/>
              </a:rPr>
              <a:t>detected on Annual and Semi-Annual Signals</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73181" y="5334469"/>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p>
        </p:txBody>
      </p:sp>
      <p:pic>
        <p:nvPicPr>
          <p:cNvPr id="9" name="Image 8" descr="DiffGrids_Ampli6M.png"/>
          <p:cNvPicPr>
            <a:picLocks noChangeAspect="1"/>
          </p:cNvPicPr>
          <p:nvPr/>
        </p:nvPicPr>
        <p:blipFill>
          <a:blip r:embed="rId2" cstate="print"/>
          <a:stretch>
            <a:fillRect/>
          </a:stretch>
        </p:blipFill>
        <p:spPr>
          <a:xfrm>
            <a:off x="5156348" y="3846425"/>
            <a:ext cx="4372963" cy="2908021"/>
          </a:xfrm>
          <a:prstGeom prst="rect">
            <a:avLst/>
          </a:prstGeom>
        </p:spPr>
      </p:pic>
      <p:pic>
        <p:nvPicPr>
          <p:cNvPr id="8" name="Image 7" descr="DiffGrids_Ampli1Y.png"/>
          <p:cNvPicPr>
            <a:picLocks noChangeAspect="1"/>
          </p:cNvPicPr>
          <p:nvPr/>
        </p:nvPicPr>
        <p:blipFill>
          <a:blip r:embed="rId3" cstate="print"/>
          <a:stretch>
            <a:fillRect/>
          </a:stretch>
        </p:blipFill>
        <p:spPr>
          <a:xfrm>
            <a:off x="344747" y="2946584"/>
            <a:ext cx="4254366" cy="2829154"/>
          </a:xfrm>
          <a:prstGeom prst="rect">
            <a:avLst/>
          </a:prstGeom>
        </p:spPr>
      </p:pic>
      <p:sp>
        <p:nvSpPr>
          <p:cNvPr id="11" name="ZoneTexte 10"/>
          <p:cNvSpPr txBox="1"/>
          <p:nvPr/>
        </p:nvSpPr>
        <p:spPr>
          <a:xfrm>
            <a:off x="4968606"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amplitude – SLA </a:t>
            </a:r>
            <a:r>
              <a:rPr lang="fr-FR" sz="1000" dirty="0" err="1" smtClean="0"/>
              <a:t>with</a:t>
            </a:r>
            <a:r>
              <a:rPr lang="fr-FR" sz="1000" dirty="0" smtClean="0"/>
              <a:t> GPD_V1.1 amplitude : </a:t>
            </a:r>
            <a:r>
              <a:rPr lang="fr-FR" sz="1000" dirty="0" err="1" smtClean="0"/>
              <a:t>semi-annual</a:t>
            </a:r>
            <a:r>
              <a:rPr lang="fr-FR" sz="1000" dirty="0" smtClean="0"/>
              <a:t> signal</a:t>
            </a:r>
            <a:endParaRPr lang="fr-FR" sz="1000" dirty="0"/>
          </a:p>
        </p:txBody>
      </p:sp>
      <p:sp>
        <p:nvSpPr>
          <p:cNvPr id="12" name="ZoneTexte 11"/>
          <p:cNvSpPr txBox="1"/>
          <p:nvPr/>
        </p:nvSpPr>
        <p:spPr>
          <a:xfrm>
            <a:off x="152399" y="2465946"/>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amplitude – SLA </a:t>
            </a:r>
            <a:r>
              <a:rPr lang="fr-FR" sz="1000" dirty="0" err="1" smtClean="0"/>
              <a:t>with</a:t>
            </a:r>
            <a:r>
              <a:rPr lang="fr-FR" sz="1000" dirty="0" smtClean="0"/>
              <a:t> GPD_V1.1 amplitude :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r>
              <a:rPr lang="en-US" sz="1400" dirty="0" smtClean="0">
                <a:solidFill>
                  <a:srgbClr val="00338D"/>
                </a:solidFill>
                <a:latin typeface="Arial" pitchFamily="34" charset="0"/>
                <a:cs typeface="Arial" pitchFamily="34" charset="0"/>
              </a:rPr>
              <a:t>.</a:t>
            </a:r>
          </a:p>
          <a:p>
            <a:pPr>
              <a:buFont typeface="Symbol"/>
              <a:buChar char="Þ"/>
            </a:pPr>
            <a:endParaRPr lang="en-US" sz="1400" b="1"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r>
              <a:rPr lang="en-US" sz="1400" dirty="0" smtClean="0">
                <a:solidFill>
                  <a:srgbClr val="00338D"/>
                </a:solidFill>
                <a:latin typeface="Arial" pitchFamily="34" charset="0"/>
                <a:cs typeface="Arial" pitchFamily="34" charset="0"/>
              </a:rPr>
              <a:t>. </a:t>
            </a:r>
          </a:p>
          <a:p>
            <a:pPr>
              <a:buFont typeface="Symbol"/>
              <a:buChar char="Þ"/>
            </a:pPr>
            <a:endParaRPr lang="en-US" sz="1400" dirty="0" smtClean="0">
              <a:solidFill>
                <a:srgbClr val="00338D"/>
              </a:solidFill>
              <a:latin typeface="Arial" pitchFamily="34" charset="0"/>
              <a:cs typeface="Arial" pitchFamily="34" charset="0"/>
            </a:endParaRPr>
          </a:p>
          <a:p>
            <a:r>
              <a:rPr lang="en-US" sz="1400" dirty="0" smtClean="0">
                <a:solidFill>
                  <a:srgbClr val="00338D"/>
                </a:solidFill>
                <a:latin typeface="Arial" pitchFamily="34" charset="0"/>
                <a:cs typeface="Arial" pitchFamily="34" charset="0"/>
              </a:rPr>
              <a:t>To be noted </a:t>
            </a:r>
            <a:r>
              <a:rPr lang="en-US" sz="1400" u="sng" dirty="0" smtClean="0">
                <a:solidFill>
                  <a:srgbClr val="00338D"/>
                </a:solidFill>
                <a:latin typeface="Arial" pitchFamily="34" charset="0"/>
                <a:cs typeface="Arial" pitchFamily="34" charset="0"/>
              </a:rPr>
              <a:t>a phase value equal to 30° </a:t>
            </a:r>
            <a:r>
              <a:rPr lang="en-US" sz="1400" dirty="0" smtClean="0">
                <a:solidFill>
                  <a:srgbClr val="00338D"/>
                </a:solidFill>
                <a:latin typeface="Arial" pitchFamily="34" charset="0"/>
                <a:cs typeface="Arial" pitchFamily="34" charset="0"/>
              </a:rPr>
              <a:t>corresponds to a period of </a:t>
            </a:r>
            <a:r>
              <a:rPr lang="en-US" sz="1400" u="sng" dirty="0" smtClean="0">
                <a:solidFill>
                  <a:srgbClr val="00338D"/>
                </a:solidFill>
                <a:latin typeface="Arial" pitchFamily="34" charset="0"/>
                <a:cs typeface="Arial" pitchFamily="34" charset="0"/>
              </a:rPr>
              <a:t>one month</a:t>
            </a:r>
          </a:p>
        </p:txBody>
      </p:sp>
      <p:pic>
        <p:nvPicPr>
          <p:cNvPr id="8" name="Image 7" descr="OperVarNc_Phase1Y.png"/>
          <p:cNvPicPr>
            <a:picLocks noChangeAspect="1"/>
          </p:cNvPicPr>
          <p:nvPr/>
        </p:nvPicPr>
        <p:blipFill>
          <a:blip r:embed="rId2" cstate="print"/>
          <a:stretch>
            <a:fillRect/>
          </a:stretch>
        </p:blipFill>
        <p:spPr>
          <a:xfrm>
            <a:off x="704699" y="3337763"/>
            <a:ext cx="3826100" cy="2544357"/>
          </a:xfrm>
          <a:prstGeom prst="rect">
            <a:avLst/>
          </a:prstGeom>
        </p:spPr>
      </p:pic>
      <p:pic>
        <p:nvPicPr>
          <p:cNvPr id="9" name="Image 8" descr="OperVarNc_Phase6M.png"/>
          <p:cNvPicPr>
            <a:picLocks noChangeAspect="1"/>
          </p:cNvPicPr>
          <p:nvPr/>
        </p:nvPicPr>
        <p:blipFill>
          <a:blip r:embed="rId3" cstate="print"/>
          <a:stretch>
            <a:fillRect/>
          </a:stretch>
        </p:blipFill>
        <p:spPr>
          <a:xfrm>
            <a:off x="5431045" y="3917801"/>
            <a:ext cx="4129150" cy="2745885"/>
          </a:xfrm>
          <a:prstGeom prst="rect">
            <a:avLst/>
          </a:prstGeom>
        </p:spPr>
      </p:pic>
      <p:sp>
        <p:nvSpPr>
          <p:cNvPr id="10" name="ZoneTexte 9"/>
          <p:cNvSpPr txBox="1"/>
          <p:nvPr/>
        </p:nvSpPr>
        <p:spPr>
          <a:xfrm>
            <a:off x="5121010"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phase – SLA </a:t>
            </a:r>
            <a:r>
              <a:rPr lang="fr-FR" sz="1000" dirty="0" err="1" smtClean="0"/>
              <a:t>with</a:t>
            </a:r>
            <a:r>
              <a:rPr lang="fr-FR" sz="1000" dirty="0" smtClean="0"/>
              <a:t> GPD_V1.1 phase :    </a:t>
            </a:r>
            <a:r>
              <a:rPr lang="fr-FR" sz="1000" dirty="0" err="1" smtClean="0"/>
              <a:t>semi-annual</a:t>
            </a:r>
            <a:r>
              <a:rPr lang="fr-FR" sz="1000" dirty="0" smtClean="0"/>
              <a:t> signal</a:t>
            </a:r>
            <a:endParaRPr lang="fr-FR" sz="1000" dirty="0"/>
          </a:p>
        </p:txBody>
      </p:sp>
      <p:sp>
        <p:nvSpPr>
          <p:cNvPr id="11" name="ZoneTexte 10"/>
          <p:cNvSpPr txBox="1"/>
          <p:nvPr/>
        </p:nvSpPr>
        <p:spPr>
          <a:xfrm>
            <a:off x="293917" y="2727210"/>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phase – SLA </a:t>
            </a:r>
            <a:r>
              <a:rPr lang="fr-FR" sz="1000" dirty="0" err="1" smtClean="0"/>
              <a:t>with</a:t>
            </a:r>
            <a:r>
              <a:rPr lang="fr-FR" sz="1000" dirty="0" smtClean="0"/>
              <a:t> GPD_V1.1 phase: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50970" y="1706142"/>
            <a:ext cx="4321629"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Mean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GPD_V2.0</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GPD_V1.1</a:t>
            </a:r>
            <a:r>
              <a:rPr lang="en-US" sz="1400" dirty="0" smtClean="0">
                <a:solidFill>
                  <a:srgbClr val="00338D"/>
                </a:solidFill>
                <a:latin typeface="Arial" pitchFamily="34" charset="0"/>
                <a:cs typeface="Arial" pitchFamily="34" charset="0"/>
              </a:rPr>
              <a:t> (extension period)</a:t>
            </a:r>
          </a:p>
          <a:p>
            <a:r>
              <a:rPr lang="en-US" sz="1400" dirty="0" smtClean="0">
                <a:solidFill>
                  <a:srgbClr val="00338D"/>
                </a:solidFill>
                <a:latin typeface="Arial" pitchFamily="34" charset="0"/>
                <a:cs typeface="Arial" pitchFamily="34" charset="0"/>
              </a:rPr>
              <a:t>On this map we observe clearly differences in  the tropical band. Considering a global bias, the impact is about 1cm in this area and 2cm locally</a:t>
            </a:r>
          </a:p>
        </p:txBody>
      </p:sp>
      <p:sp>
        <p:nvSpPr>
          <p:cNvPr id="7" name="Rectangle 6"/>
          <p:cNvSpPr/>
          <p:nvPr/>
        </p:nvSpPr>
        <p:spPr>
          <a:xfrm>
            <a:off x="468085" y="5298425"/>
            <a:ext cx="4321629"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Standard deviation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GPD_V2.0</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GPD_V1.1</a:t>
            </a:r>
            <a:r>
              <a:rPr lang="en-US" sz="1400" dirty="0" smtClean="0">
                <a:solidFill>
                  <a:srgbClr val="00338D"/>
                </a:solidFill>
                <a:latin typeface="Arial" pitchFamily="34" charset="0"/>
                <a:cs typeface="Arial" pitchFamily="34" charset="0"/>
              </a:rPr>
              <a:t> (extension period)</a:t>
            </a:r>
          </a:p>
          <a:p>
            <a:r>
              <a:rPr lang="en-US" sz="1400" dirty="0" smtClean="0">
                <a:solidFill>
                  <a:srgbClr val="00338D"/>
                </a:solidFill>
                <a:latin typeface="Arial" pitchFamily="34" charset="0"/>
                <a:cs typeface="Arial" pitchFamily="34" charset="0"/>
              </a:rPr>
              <a:t>On this map we observe differences up to 3cm</a:t>
            </a:r>
          </a:p>
        </p:txBody>
      </p:sp>
      <p:pic>
        <p:nvPicPr>
          <p:cNvPr id="10" name="Image 9" descr="CalculerStatSerieGrilles_MOY.png"/>
          <p:cNvPicPr>
            <a:picLocks noChangeAspect="1"/>
          </p:cNvPicPr>
          <p:nvPr/>
        </p:nvPicPr>
        <p:blipFill>
          <a:blip r:embed="rId2" cstate="print"/>
          <a:stretch>
            <a:fillRect/>
          </a:stretch>
        </p:blipFill>
        <p:spPr>
          <a:xfrm>
            <a:off x="21773" y="1375114"/>
            <a:ext cx="4912040" cy="3266506"/>
          </a:xfrm>
          <a:prstGeom prst="rect">
            <a:avLst/>
          </a:prstGeom>
        </p:spPr>
      </p:pic>
      <p:pic>
        <p:nvPicPr>
          <p:cNvPr id="11" name="Image 10" descr="CalculerStatSerieGrilles_ECT.png"/>
          <p:cNvPicPr>
            <a:picLocks noChangeAspect="1"/>
          </p:cNvPicPr>
          <p:nvPr/>
        </p:nvPicPr>
        <p:blipFill>
          <a:blip r:embed="rId3" cstate="print"/>
          <a:stretch>
            <a:fillRect/>
          </a:stretch>
        </p:blipFill>
        <p:spPr>
          <a:xfrm>
            <a:off x="4950749" y="3378091"/>
            <a:ext cx="4912040" cy="3266506"/>
          </a:xfrm>
          <a:prstGeom prst="rect">
            <a:avLst/>
          </a:prstGeom>
        </p:spPr>
      </p:pic>
      <p:sp>
        <p:nvSpPr>
          <p:cNvPr id="9" name="Rectangle 12"/>
          <p:cNvSpPr txBox="1">
            <a:spLocks noChangeArrowheads="1"/>
          </p:cNvSpPr>
          <p:nvPr/>
        </p:nvSpPr>
        <p:spPr>
          <a:xfrm>
            <a:off x="435430" y="249655"/>
            <a:ext cx="857794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Regional statistics between corrections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55864" y="1335470"/>
            <a:ext cx="4838830"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GPD_V2.0 correction extension shows performances equivalent to its previous version except for </a:t>
            </a:r>
            <a:r>
              <a:rPr lang="en-GB" sz="1400" dirty="0" err="1" smtClean="0">
                <a:solidFill>
                  <a:srgbClr val="00338D"/>
                </a:solidFill>
                <a:latin typeface="Arial" pitchFamily="34" charset="0"/>
                <a:cs typeface="Arial" pitchFamily="34" charset="0"/>
              </a:rPr>
              <a:t>mesoscale</a:t>
            </a:r>
            <a:r>
              <a:rPr lang="en-GB" sz="1400" dirty="0" smtClean="0">
                <a:solidFill>
                  <a:srgbClr val="00338D"/>
                </a:solidFill>
                <a:latin typeface="Arial" pitchFamily="34" charset="0"/>
                <a:cs typeface="Arial" pitchFamily="34" charset="0"/>
              </a:rPr>
              <a:t> where it shows improvements</a:t>
            </a:r>
          </a:p>
          <a:p>
            <a:pPr>
              <a:buFont typeface="Symbol"/>
              <a:buChar char="Þ"/>
            </a:pPr>
            <a:r>
              <a:rPr lang="en-GB" sz="1400" dirty="0" smtClean="0">
                <a:solidFill>
                  <a:srgbClr val="00338D"/>
                </a:solidFill>
                <a:latin typeface="Arial" pitchFamily="34" charset="0"/>
                <a:cs typeface="Arial" pitchFamily="34" charset="0"/>
              </a:rPr>
              <a:t> The analysis of MSL shows no degradation nor improvement over this period.</a:t>
            </a:r>
          </a:p>
          <a:p>
            <a:pPr>
              <a:buFont typeface="Symbol"/>
              <a:buChar char="Þ"/>
            </a:pPr>
            <a:r>
              <a:rPr lang="en-GB" sz="1400" dirty="0" smtClean="0">
                <a:solidFill>
                  <a:srgbClr val="00338D"/>
                </a:solidFill>
                <a:latin typeface="Arial" pitchFamily="34" charset="0"/>
                <a:cs typeface="Arial" pitchFamily="34" charset="0"/>
              </a:rPr>
              <a:t>There are however low impacts are on the long-term evolutions, at global and regional scales and strong </a:t>
            </a:r>
            <a:r>
              <a:rPr lang="en-GB" sz="1400" smtClean="0">
                <a:solidFill>
                  <a:srgbClr val="00338D"/>
                </a:solidFill>
                <a:latin typeface="Arial" pitchFamily="34" charset="0"/>
                <a:cs typeface="Arial" pitchFamily="34" charset="0"/>
              </a:rPr>
              <a:t>positive impacts </a:t>
            </a:r>
            <a:r>
              <a:rPr lang="en-GB" sz="1400" dirty="0" smtClean="0">
                <a:solidFill>
                  <a:srgbClr val="00338D"/>
                </a:solidFill>
                <a:latin typeface="Arial" pitchFamily="34" charset="0"/>
                <a:cs typeface="Arial" pitchFamily="34" charset="0"/>
              </a:rPr>
              <a:t>on </a:t>
            </a:r>
            <a:r>
              <a:rPr lang="en-GB" sz="1400" dirty="0" err="1" smtClean="0">
                <a:solidFill>
                  <a:srgbClr val="00338D"/>
                </a:solidFill>
                <a:latin typeface="Arial" pitchFamily="34" charset="0"/>
                <a:cs typeface="Arial" pitchFamily="34" charset="0"/>
              </a:rPr>
              <a:t>mesoscale</a:t>
            </a:r>
            <a:r>
              <a:rPr lang="en-GB" sz="1400" dirty="0" smtClean="0">
                <a:solidFill>
                  <a:srgbClr val="00338D"/>
                </a:solidFill>
                <a:latin typeface="Arial" pitchFamily="34" charset="0"/>
                <a:cs typeface="Arial" pitchFamily="34" charset="0"/>
              </a:rPr>
              <a:t>.</a:t>
            </a:r>
          </a:p>
          <a:p>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5308103" y="130687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dirty="0" smtClean="0">
                          <a:latin typeface="Trebuchet MS"/>
                          <a:ea typeface="Times New Roman"/>
                          <a:cs typeface="Times New Roman"/>
                        </a:rPr>
                        <a:t>+</a:t>
                      </a: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bl>
          </a:graphicData>
        </a:graphic>
      </p:graphicFrame>
      <p:sp>
        <p:nvSpPr>
          <p:cNvPr id="5"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Wet </a:t>
            </a:r>
            <a:r>
              <a:rPr lang="en-US" sz="2800" b="1" kern="0" dirty="0" err="1" smtClean="0">
                <a:solidFill>
                  <a:schemeClr val="accent3"/>
                </a:solidFill>
                <a:latin typeface="Arial" charset="0"/>
              </a:rPr>
              <a:t>tropospheric</a:t>
            </a:r>
            <a:r>
              <a:rPr lang="en-US" sz="2800" b="1" kern="0" dirty="0" smtClean="0">
                <a:solidFill>
                  <a:schemeClr val="accent3"/>
                </a:solidFill>
                <a:latin typeface="Arial" charset="0"/>
              </a:rPr>
              <a:t> correction comparison for ENVISAT mission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99407" y="1219197"/>
            <a:ext cx="9532422" cy="2830289"/>
          </a:xfrm>
          <a:prstGeom prst="rect">
            <a:avLst/>
          </a:prstGeom>
        </p:spPr>
        <p:txBody>
          <a:bodyPr/>
          <a:lstStyle/>
          <a:p>
            <a:r>
              <a:rPr lang="en-GB" sz="1600" b="1" dirty="0" smtClean="0">
                <a:solidFill>
                  <a:srgbClr val="00338D"/>
                </a:solidFill>
                <a:latin typeface="Arial" pitchFamily="34" charset="0"/>
                <a:cs typeface="Arial" pitchFamily="34" charset="0"/>
              </a:rPr>
              <a:t>Introduction:</a:t>
            </a:r>
          </a:p>
          <a:p>
            <a:r>
              <a:rPr lang="en-US" sz="1600" kern="0" dirty="0" smtClean="0">
                <a:solidFill>
                  <a:srgbClr val="00338D"/>
                </a:solidFill>
                <a:latin typeface="Arial" charset="0"/>
              </a:rPr>
              <a:t> </a:t>
            </a:r>
            <a:endParaRPr lang="en-US" sz="1600" dirty="0" smtClean="0">
              <a:solidFill>
                <a:srgbClr val="00338D"/>
              </a:solidFill>
              <a:latin typeface="Arial" pitchFamily="34" charset="0"/>
              <a:cs typeface="Arial" pitchFamily="34" charset="0"/>
            </a:endParaRPr>
          </a:p>
          <a:p>
            <a:pPr>
              <a:buFont typeface="Arial" pitchFamily="34" charset="0"/>
              <a:buChar char="•"/>
            </a:pPr>
            <a:r>
              <a:rPr lang="en-GB" sz="1600" dirty="0" smtClean="0">
                <a:solidFill>
                  <a:srgbClr val="00338D"/>
                </a:solidFill>
                <a:latin typeface="Arial" pitchFamily="34" charset="0"/>
                <a:cs typeface="Arial" pitchFamily="34" charset="0"/>
              </a:rPr>
              <a:t> </a:t>
            </a:r>
            <a:r>
              <a:rPr lang="en-GB" sz="1600" kern="0" dirty="0" smtClean="0">
                <a:solidFill>
                  <a:srgbClr val="00338D"/>
                </a:solidFill>
                <a:latin typeface="Arial" charset="0"/>
              </a:rPr>
              <a:t>We will observe and analyse the impact of the new GPD wet troposphere correction V2.0 by comparison to its previous version V1.1 for ENVISAT mission and climate applications</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The main differences between the two corrections are described in the corresponding technical note</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In order to determine the impact of the new wet troposphere correction in terms of climate applications and temporal scales, we will try in this study to indicate for each impact detected if it’s a positive (+) or a negative (-) impact :</a:t>
            </a:r>
            <a:endParaRPr kumimoji="0" lang="en-US" sz="1600"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4"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Wet </a:t>
            </a:r>
            <a:r>
              <a:rPr lang="en-US" sz="2800" b="1" kern="0" dirty="0" err="1" smtClean="0">
                <a:solidFill>
                  <a:schemeClr val="accent3"/>
                </a:solidFill>
                <a:latin typeface="Arial" charset="0"/>
              </a:rPr>
              <a:t>tropospheric</a:t>
            </a:r>
            <a:r>
              <a:rPr lang="en-US" sz="2800" b="1" kern="0" dirty="0" smtClean="0">
                <a:solidFill>
                  <a:schemeClr val="accent3"/>
                </a:solidFill>
                <a:latin typeface="Arial" charset="0"/>
              </a:rPr>
              <a:t> correction comparison for ENVISAT mission</a:t>
            </a:r>
          </a:p>
        </p:txBody>
      </p:sp>
      <p:grpSp>
        <p:nvGrpSpPr>
          <p:cNvPr id="12" name="Groupe 11"/>
          <p:cNvGrpSpPr/>
          <p:nvPr/>
        </p:nvGrpSpPr>
        <p:grpSpPr>
          <a:xfrm>
            <a:off x="3474564" y="4760216"/>
            <a:ext cx="2166259" cy="1416239"/>
            <a:chOff x="2362199" y="3907971"/>
            <a:chExt cx="2166259" cy="1416239"/>
          </a:xfrm>
        </p:grpSpPr>
        <p:sp>
          <p:nvSpPr>
            <p:cNvPr id="7" name="ZoneTexte 6"/>
            <p:cNvSpPr txBox="1"/>
            <p:nvPr/>
          </p:nvSpPr>
          <p:spPr>
            <a:xfrm>
              <a:off x="2362200" y="4985656"/>
              <a:ext cx="2166258" cy="338554"/>
            </a:xfrm>
            <a:prstGeom prst="rect">
              <a:avLst/>
            </a:prstGeom>
            <a:noFill/>
            <a:ln>
              <a:solidFill>
                <a:schemeClr val="tx1"/>
              </a:solidFill>
            </a:ln>
          </p:spPr>
          <p:txBody>
            <a:bodyPr wrap="square" rtlCol="0">
              <a:spAutoFit/>
            </a:bodyPr>
            <a:lstStyle/>
            <a:p>
              <a:r>
                <a:rPr lang="fr-FR" sz="1600" b="1" dirty="0" smtClean="0">
                  <a:solidFill>
                    <a:srgbClr val="00338D"/>
                  </a:solidFill>
                  <a:latin typeface="Arial" pitchFamily="34" charset="0"/>
                  <a:cs typeface="Arial" pitchFamily="34" charset="0"/>
                </a:rPr>
                <a:t>No impact </a:t>
              </a:r>
              <a:r>
                <a:rPr lang="fr-FR" sz="1600" b="1" dirty="0" err="1" smtClean="0">
                  <a:solidFill>
                    <a:srgbClr val="00338D"/>
                  </a:solidFill>
                  <a:latin typeface="Arial" pitchFamily="34" charset="0"/>
                  <a:cs typeface="Arial" pitchFamily="34" charset="0"/>
                </a:rPr>
                <a:t>detected</a:t>
              </a:r>
              <a:endParaRPr lang="fr-FR" sz="1600" b="1" dirty="0" smtClean="0">
                <a:solidFill>
                  <a:srgbClr val="00338D"/>
                </a:solidFill>
                <a:latin typeface="Arial" pitchFamily="34" charset="0"/>
                <a:cs typeface="Arial" pitchFamily="34" charset="0"/>
              </a:endParaRPr>
            </a:p>
          </p:txBody>
        </p:sp>
        <p:sp>
          <p:nvSpPr>
            <p:cNvPr id="8" name="ZoneTexte 7"/>
            <p:cNvSpPr txBox="1"/>
            <p:nvPr/>
          </p:nvSpPr>
          <p:spPr>
            <a:xfrm>
              <a:off x="2362199" y="3907971"/>
              <a:ext cx="2166258" cy="338554"/>
            </a:xfrm>
            <a:prstGeom prst="rect">
              <a:avLst/>
            </a:prstGeom>
            <a:solidFill>
              <a:srgbClr val="FBD4B4"/>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Low</a:t>
              </a:r>
              <a:r>
                <a:rPr lang="fr-FR" sz="1600" b="1" dirty="0" smtClean="0">
                  <a:solidFill>
                    <a:srgbClr val="00338D"/>
                  </a:solidFill>
                  <a:latin typeface="Arial" pitchFamily="34" charset="0"/>
                  <a:cs typeface="Arial" pitchFamily="34" charset="0"/>
                </a:rPr>
                <a:t> impact</a:t>
              </a:r>
            </a:p>
          </p:txBody>
        </p:sp>
        <p:sp>
          <p:nvSpPr>
            <p:cNvPr id="9" name="ZoneTexte 8"/>
            <p:cNvSpPr txBox="1"/>
            <p:nvPr/>
          </p:nvSpPr>
          <p:spPr>
            <a:xfrm>
              <a:off x="2362199" y="4452256"/>
              <a:ext cx="2166258" cy="338554"/>
            </a:xfrm>
            <a:prstGeom prst="rect">
              <a:avLst/>
            </a:prstGeom>
            <a:solidFill>
              <a:srgbClr val="E36C0A"/>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Significant</a:t>
              </a:r>
              <a:r>
                <a:rPr lang="fr-FR" sz="1600" b="1" dirty="0" smtClean="0">
                  <a:solidFill>
                    <a:srgbClr val="00338D"/>
                  </a:solidFill>
                  <a:latin typeface="Arial" pitchFamily="34" charset="0"/>
                  <a:cs typeface="Arial" pitchFamily="34" charset="0"/>
                </a:rPr>
                <a:t> impact</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au 15"/>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dirty="0"/>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ctr">
                        <a:spcAft>
                          <a:spcPts val="600"/>
                        </a:spcAft>
                      </a:pPr>
                      <a:endParaRPr lang="fr-FR" sz="8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12"/>
          <p:cNvSpPr txBox="1">
            <a:spLocks noChangeArrowheads="1"/>
          </p:cNvSpPr>
          <p:nvPr/>
        </p:nvSpPr>
        <p:spPr>
          <a:xfrm>
            <a:off x="5468470" y="1292989"/>
            <a:ext cx="4150659" cy="642741"/>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Global Mean Sea Level trend</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3" name="Rectangle 12"/>
          <p:cNvSpPr/>
          <p:nvPr/>
        </p:nvSpPr>
        <p:spPr>
          <a:xfrm>
            <a:off x="4780111" y="2212976"/>
            <a:ext cx="4964524" cy="523220"/>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0.04 mm/yr on the Global MSL is not significant.</a:t>
            </a:r>
          </a:p>
          <a:p>
            <a:r>
              <a:rPr lang="en-GB" sz="1400" dirty="0" smtClean="0">
                <a:solidFill>
                  <a:srgbClr val="00338D"/>
                </a:solidFill>
                <a:latin typeface="Arial" pitchFamily="34" charset="0"/>
                <a:cs typeface="Arial" pitchFamily="34" charset="0"/>
              </a:rPr>
              <a:t>(see figure on next slide)</a:t>
            </a:r>
          </a:p>
        </p:txBody>
      </p:sp>
      <p:pic>
        <p:nvPicPr>
          <p:cNvPr id="7" name="Image 6" descr="Log2SVG_MOY_G.png"/>
          <p:cNvPicPr>
            <a:picLocks noChangeAspect="1"/>
          </p:cNvPicPr>
          <p:nvPr/>
        </p:nvPicPr>
        <p:blipFill>
          <a:blip r:embed="rId2" cstate="print"/>
          <a:stretch>
            <a:fillRect/>
          </a:stretch>
        </p:blipFill>
        <p:spPr>
          <a:xfrm>
            <a:off x="4771229" y="3209026"/>
            <a:ext cx="4563014" cy="3030127"/>
          </a:xfrm>
          <a:prstGeom prst="rect">
            <a:avLst/>
          </a:prstGeom>
        </p:spPr>
      </p:pic>
      <p:sp>
        <p:nvSpPr>
          <p:cNvPr id="8" name="Rectangle 7"/>
          <p:cNvSpPr/>
          <p:nvPr/>
        </p:nvSpPr>
        <p:spPr>
          <a:xfrm>
            <a:off x="4753874" y="6056069"/>
            <a:ext cx="4953000" cy="338554"/>
          </a:xfrm>
          <a:prstGeom prst="rect">
            <a:avLst/>
          </a:prstGeom>
        </p:spPr>
        <p:txBody>
          <a:bodyPr>
            <a:spAutoFit/>
          </a:bodyPr>
          <a:lstStyle/>
          <a:p>
            <a:r>
              <a:rPr lang="en-GB" sz="1600" dirty="0" smtClean="0">
                <a:solidFill>
                  <a:srgbClr val="00338D"/>
                </a:solidFill>
                <a:latin typeface="Arial" pitchFamily="34" charset="0"/>
                <a:cs typeface="Arial" pitchFamily="34" charset="0"/>
              </a:rPr>
              <a:t>Temporal evolution of SLA mean calculated </a:t>
            </a:r>
            <a:r>
              <a:rPr lang="en-GB" sz="1600" u="sng" dirty="0" smtClean="0">
                <a:solidFill>
                  <a:srgbClr val="00338D"/>
                </a:solidFill>
                <a:latin typeface="Arial" pitchFamily="34" charset="0"/>
                <a:cs typeface="Arial" pitchFamily="34" charset="0"/>
              </a:rPr>
              <a:t>globally</a:t>
            </a:r>
            <a:r>
              <a:rPr lang="en-GB" sz="1600" dirty="0" smtClean="0">
                <a:solidFill>
                  <a:srgbClr val="00338D"/>
                </a:solidFill>
                <a:latin typeface="Arial" pitchFamily="34" charset="0"/>
                <a:cs typeface="Arial" pitchFamily="34" charset="0"/>
              </a:rPr>
              <a:t>.</a:t>
            </a:r>
            <a:endParaRPr lang="fr-FR" sz="1600" dirty="0"/>
          </a:p>
        </p:txBody>
      </p:sp>
      <p:sp>
        <p:nvSpPr>
          <p:cNvPr id="11" name="Rectangle 10"/>
          <p:cNvSpPr/>
          <p:nvPr/>
        </p:nvSpPr>
        <p:spPr>
          <a:xfrm>
            <a:off x="1283015" y="3102594"/>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Inter 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1Y-ref.png"/>
          <p:cNvPicPr>
            <a:picLocks noChangeAspect="1"/>
          </p:cNvPicPr>
          <p:nvPr/>
        </p:nvPicPr>
        <p:blipFill>
          <a:blip r:embed="rId2" cstate="print"/>
          <a:stretch>
            <a:fillRect/>
          </a:stretch>
        </p:blipFill>
        <p:spPr>
          <a:xfrm>
            <a:off x="4807864" y="3142345"/>
            <a:ext cx="4626416" cy="3072229"/>
          </a:xfrm>
          <a:prstGeom prst="rect">
            <a:avLst/>
          </a:prstGeom>
        </p:spPr>
      </p:pic>
      <p:sp>
        <p:nvSpPr>
          <p:cNvPr id="14" name="Rectangle 13"/>
          <p:cNvSpPr/>
          <p:nvPr/>
        </p:nvSpPr>
        <p:spPr>
          <a:xfrm>
            <a:off x="4780111" y="2212976"/>
            <a:ext cx="4964524" cy="523220"/>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figure below shows the mean difference between the two corrections calculated </a:t>
            </a:r>
            <a:r>
              <a:rPr lang="en-GB" sz="1400" u="sng" dirty="0" smtClean="0">
                <a:solidFill>
                  <a:srgbClr val="00338D"/>
                </a:solidFill>
                <a:latin typeface="Arial" pitchFamily="34" charset="0"/>
                <a:cs typeface="Arial" pitchFamily="34" charset="0"/>
              </a:rPr>
              <a:t>globally</a:t>
            </a:r>
            <a:r>
              <a:rPr lang="en-GB" sz="1400" dirty="0" smtClean="0">
                <a:solidFill>
                  <a:srgbClr val="00338D"/>
                </a:solidFill>
                <a:latin typeface="Arial" pitchFamily="34" charset="0"/>
                <a:cs typeface="Arial" pitchFamily="34" charset="0"/>
              </a:rPr>
              <a:t> by cycle.</a:t>
            </a:r>
          </a:p>
        </p:txBody>
      </p:sp>
      <p:sp>
        <p:nvSpPr>
          <p:cNvPr id="9" name="Rectangle 8"/>
          <p:cNvSpPr/>
          <p:nvPr/>
        </p:nvSpPr>
        <p:spPr>
          <a:xfrm>
            <a:off x="1273181" y="365319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2">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3">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Annual and Semi-annual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0-1Y.png"/>
          <p:cNvPicPr>
            <a:picLocks noChangeAspect="1"/>
          </p:cNvPicPr>
          <p:nvPr/>
        </p:nvPicPr>
        <p:blipFill>
          <a:blip r:embed="rId2" cstate="print"/>
          <a:stretch>
            <a:fillRect/>
          </a:stretch>
        </p:blipFill>
        <p:spPr>
          <a:xfrm>
            <a:off x="5878290" y="4397831"/>
            <a:ext cx="3491621" cy="2318655"/>
          </a:xfrm>
          <a:prstGeom prst="rect">
            <a:avLst/>
          </a:prstGeom>
        </p:spPr>
      </p:pic>
      <p:pic>
        <p:nvPicPr>
          <p:cNvPr id="9" name="Image 8" descr="CreerPeriodogramme_G_1Y-ref.png"/>
          <p:cNvPicPr>
            <a:picLocks noChangeAspect="1"/>
          </p:cNvPicPr>
          <p:nvPr/>
        </p:nvPicPr>
        <p:blipFill>
          <a:blip r:embed="rId3" cstate="print"/>
          <a:stretch>
            <a:fillRect/>
          </a:stretch>
        </p:blipFill>
        <p:spPr>
          <a:xfrm>
            <a:off x="5867408" y="2068287"/>
            <a:ext cx="3513009" cy="2332858"/>
          </a:xfrm>
          <a:prstGeom prst="rect">
            <a:avLst/>
          </a:prstGeom>
        </p:spPr>
      </p:pic>
      <p:sp>
        <p:nvSpPr>
          <p:cNvPr id="10" name="Rectangle 9"/>
          <p:cNvSpPr/>
          <p:nvPr/>
        </p:nvSpPr>
        <p:spPr>
          <a:xfrm>
            <a:off x="1273181" y="419395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b="0" dirty="0" smtClean="0">
                          <a:latin typeface="Trebuchet MS"/>
                          <a:ea typeface="Times New Roman"/>
                          <a:cs typeface="Times New Roman"/>
                        </a:rPr>
                        <a:t>+</a:t>
                      </a:r>
                      <a:endParaRPr lang="fr-FR" sz="2000" b="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bl>
          </a:graphicData>
        </a:graphic>
      </p:graphicFrame>
      <p:sp>
        <p:nvSpPr>
          <p:cNvPr id="5" name="Rectangle 12"/>
          <p:cNvSpPr txBox="1">
            <a:spLocks noChangeArrowheads="1"/>
          </p:cNvSpPr>
          <p:nvPr/>
        </p:nvSpPr>
        <p:spPr>
          <a:xfrm>
            <a:off x="5506572" y="1291170"/>
            <a:ext cx="4150659" cy="755344"/>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a short temporal scale (signals &lt; 2 months):</a:t>
            </a:r>
          </a:p>
          <a:p>
            <a:r>
              <a:rPr lang="en-GB" dirty="0" smtClean="0">
                <a:solidFill>
                  <a:srgbClr val="00338D"/>
                </a:solidFill>
                <a:latin typeface="Arial" pitchFamily="34" charset="0"/>
                <a:cs typeface="Arial" pitchFamily="34" charset="0"/>
              </a:rPr>
              <a:t> </a:t>
            </a:r>
          </a:p>
          <a:p>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6" name="Rectangle 5"/>
          <p:cNvSpPr/>
          <p:nvPr/>
        </p:nvSpPr>
        <p:spPr>
          <a:xfrm>
            <a:off x="4701396" y="1984076"/>
            <a:ext cx="4807996" cy="2246769"/>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Crossovers Variance Differences are negative over all the period (see figures on next slide) between -0.4 and 2.5 cm².  The GPD V2.0 is clearly an improvement at </a:t>
            </a:r>
            <a:r>
              <a:rPr lang="en-US" sz="1400" dirty="0" err="1" smtClean="0">
                <a:solidFill>
                  <a:srgbClr val="00338D"/>
                </a:solidFill>
                <a:latin typeface="Arial" pitchFamily="34" charset="0"/>
                <a:cs typeface="Arial" pitchFamily="34" charset="0"/>
              </a:rPr>
              <a:t>mesoscale</a:t>
            </a:r>
            <a:r>
              <a:rPr lang="en-US" sz="1400" dirty="0" smtClean="0">
                <a:solidFill>
                  <a:srgbClr val="00338D"/>
                </a:solidFill>
                <a:latin typeface="Arial" pitchFamily="34" charset="0"/>
                <a:cs typeface="Arial" pitchFamily="34" charset="0"/>
              </a:rPr>
              <a:t>.</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 map of SSH crossovers Variance Differences shows that the improvements are mainly in the Tropical band</a:t>
            </a:r>
          </a:p>
        </p:txBody>
      </p:sp>
      <p:sp>
        <p:nvSpPr>
          <p:cNvPr id="7"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8" name="Rectangle 7"/>
          <p:cNvSpPr/>
          <p:nvPr/>
        </p:nvSpPr>
        <p:spPr>
          <a:xfrm>
            <a:off x="1273181" y="5885061"/>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OperSVG.png"/>
          <p:cNvPicPr>
            <a:picLocks noChangeAspect="1"/>
          </p:cNvPicPr>
          <p:nvPr/>
        </p:nvPicPr>
        <p:blipFill>
          <a:blip r:embed="rId2" cstate="print"/>
          <a:stretch>
            <a:fillRect/>
          </a:stretch>
        </p:blipFill>
        <p:spPr>
          <a:xfrm>
            <a:off x="5041744" y="3638672"/>
            <a:ext cx="4731982" cy="3142331"/>
          </a:xfrm>
          <a:prstGeom prst="rect">
            <a:avLst/>
          </a:prstGeom>
        </p:spPr>
      </p:pic>
      <p:sp>
        <p:nvSpPr>
          <p:cNvPr id="4"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5421085" y="1363348"/>
            <a:ext cx="4321629" cy="1600438"/>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the GPD_V2.0 and GPD_V1.1 corrections (over all the period):</a:t>
            </a:r>
          </a:p>
          <a:p>
            <a:pPr>
              <a:buFontTx/>
              <a:buChar char="-"/>
            </a:pPr>
            <a:r>
              <a:rPr lang="en-US" sz="1400" dirty="0" smtClean="0">
                <a:solidFill>
                  <a:srgbClr val="00338D"/>
                </a:solidFill>
                <a:latin typeface="Arial" pitchFamily="34" charset="0"/>
                <a:cs typeface="Arial" pitchFamily="34" charset="0"/>
              </a:rPr>
              <a:t> Improvement near the Equator (-2 to -10 cm²)</a:t>
            </a:r>
          </a:p>
          <a:p>
            <a:pPr>
              <a:buFontTx/>
              <a:buChar char="-"/>
            </a:pPr>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7"/>
          <p:cNvSpPr/>
          <p:nvPr/>
        </p:nvSpPr>
        <p:spPr>
          <a:xfrm>
            <a:off x="655401" y="4966519"/>
            <a:ext cx="4321629"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Temporal evolution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two GPD corrections :</a:t>
            </a:r>
          </a:p>
          <a:p>
            <a:pPr>
              <a:buFontTx/>
              <a:buChar char="-"/>
            </a:pPr>
            <a:r>
              <a:rPr lang="en-US" sz="1400" dirty="0" smtClean="0">
                <a:solidFill>
                  <a:srgbClr val="00338D"/>
                </a:solidFill>
                <a:latin typeface="Arial" pitchFamily="34" charset="0"/>
                <a:cs typeface="Arial" pitchFamily="34" charset="0"/>
              </a:rPr>
              <a:t> Significant impact over [2003-2011] and low afterwards</a:t>
            </a:r>
          </a:p>
        </p:txBody>
      </p:sp>
      <p:pic>
        <p:nvPicPr>
          <p:cNvPr id="9" name="Image 8" descr="DiffGrids.png"/>
          <p:cNvPicPr>
            <a:picLocks noChangeAspect="1"/>
          </p:cNvPicPr>
          <p:nvPr/>
        </p:nvPicPr>
        <p:blipFill>
          <a:blip r:embed="rId3" cstate="print"/>
          <a:stretch>
            <a:fillRect/>
          </a:stretch>
        </p:blipFill>
        <p:spPr>
          <a:xfrm>
            <a:off x="294599" y="1379192"/>
            <a:ext cx="4850963" cy="3209721"/>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au 12"/>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3">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0" name="Rectangle 12"/>
          <p:cNvSpPr txBox="1">
            <a:spLocks noChangeArrowheads="1"/>
          </p:cNvSpPr>
          <p:nvPr/>
        </p:nvSpPr>
        <p:spPr>
          <a:xfrm>
            <a:off x="5475513" y="1292990"/>
            <a:ext cx="4229313" cy="742639"/>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Regional Mean Sea Level</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8"/>
          <p:cNvSpPr/>
          <p:nvPr/>
        </p:nvSpPr>
        <p:spPr>
          <a:xfrm>
            <a:off x="4721038" y="2315775"/>
            <a:ext cx="4877441" cy="738664"/>
          </a:xfrm>
          <a:prstGeom prst="rect">
            <a:avLst/>
          </a:prstGeom>
          <a:solidFill>
            <a:schemeClr val="bg1"/>
          </a:solidFill>
        </p:spPr>
        <p:txBody>
          <a:bodyPr wrap="square">
            <a:spAutoFit/>
          </a:bodyPr>
          <a:lstStyle/>
          <a:p>
            <a:pPr algn="just">
              <a:buFont typeface="Symbol"/>
              <a:buChar char="Þ"/>
            </a:pPr>
            <a:r>
              <a:rPr lang="en-US" sz="1400" dirty="0" smtClean="0">
                <a:solidFill>
                  <a:srgbClr val="00338D"/>
                </a:solidFill>
                <a:latin typeface="Arial" pitchFamily="34" charset="0"/>
                <a:cs typeface="Arial" pitchFamily="34" charset="0"/>
              </a:rPr>
              <a:t> We observe a low impact (~ +0.5 mm/yr) globally, except for a negative difference (-0.5 mm/yr) in the Pacific Tropical band.</a:t>
            </a:r>
          </a:p>
        </p:txBody>
      </p:sp>
      <p:sp>
        <p:nvSpPr>
          <p:cNvPr id="11"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73181" y="4764213"/>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5" name="Rectangle 4"/>
          <p:cNvSpPr/>
          <p:nvPr/>
        </p:nvSpPr>
        <p:spPr>
          <a:xfrm>
            <a:off x="382436" y="1345269"/>
            <a:ext cx="4741653" cy="954107"/>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between two GPD corrections (over all the period)</a:t>
            </a:r>
          </a:p>
          <a:p>
            <a:endParaRPr lang="en-US" sz="1400" b="1" dirty="0" smtClean="0">
              <a:solidFill>
                <a:srgbClr val="00338D"/>
              </a:solidFill>
              <a:latin typeface="Arial" pitchFamily="34" charset="0"/>
              <a:cs typeface="Arial" pitchFamily="34" charset="0"/>
            </a:endParaRPr>
          </a:p>
        </p:txBody>
      </p:sp>
      <p:pic>
        <p:nvPicPr>
          <p:cNvPr id="6" name="Image 5" descr="DiffGrids.png"/>
          <p:cNvPicPr>
            <a:picLocks noChangeAspect="1"/>
          </p:cNvPicPr>
          <p:nvPr/>
        </p:nvPicPr>
        <p:blipFill>
          <a:blip r:embed="rId2" cstate="print"/>
          <a:stretch>
            <a:fillRect/>
          </a:stretch>
        </p:blipFill>
        <p:spPr>
          <a:xfrm>
            <a:off x="1622266" y="2363384"/>
            <a:ext cx="6453590" cy="4291637"/>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CLS Modèle de note technique en français" ma:contentTypeID="0x010100853BD43EC96A9741BFCB5D4135F0671401030104008EECD3FC9B44294AA39BBFD7D9D398E0" ma:contentTypeVersion="87" ma:contentTypeDescription="Modèle pour la rédaction d'un note technique" ma:contentTypeScope="" ma:versionID="2994dec074e2b20dfa08a69d570d61ea">
  <xsd:schema xmlns:xsd="http://www.w3.org/2001/XMLSchema" xmlns:xs="http://www.w3.org/2001/XMLSchema" xmlns:p="http://schemas.microsoft.com/office/2006/metadata/properties" xmlns:ns1="http://schemas.microsoft.com/sharepoint/v3" xmlns:ns2="24584a92-cfe5-42c0-880b-1dbd08f20e00" xmlns:ns3="http://schemas.microsoft.com/sharepoint/v3/fields" targetNamespace="http://schemas.microsoft.com/office/2006/metadata/properties" ma:root="true" ma:fieldsID="c6ba8f940f0f69f10ed0f708d9c70891" ns1:_="" ns2:_="" ns3:_="">
    <xsd:import namespace="http://schemas.microsoft.com/sharepoint/v3"/>
    <xsd:import namespace="24584a92-cfe5-42c0-880b-1dbd08f20e00"/>
    <xsd:import namespace="http://schemas.microsoft.com/sharepoint/v3/fields"/>
    <xsd:element name="properties">
      <xsd:complexType>
        <xsd:sequence>
          <xsd:element name="documentManagement">
            <xsd:complexType>
              <xsd:all>
                <xsd:element ref="ns2:TaxCatchAll" minOccurs="0"/>
                <xsd:element ref="ns2:TaxCatchAllLabel" minOccurs="0"/>
                <xsd:element ref="ns1:Language" minOccurs="0"/>
                <xsd:element ref="ns2:Date_x0020_version" minOccurs="0"/>
                <xsd:element ref="ns2:Co-auteur" minOccurs="0"/>
                <xsd:element ref="ns2:Référence" minOccurs="0"/>
                <xsd:element ref="ns2:Indice_x0020_édition" minOccurs="0"/>
                <xsd:element ref="ns2:Indice_x0020_révision" minOccurs="0"/>
                <xsd:element ref="ns2:Destinataires" minOccurs="0"/>
                <xsd:element ref="ns3:_Publisher" minOccurs="0"/>
                <xsd:element ref="ns3:_Source" minOccurs="0"/>
                <xsd:element ref="ns2:Référence_x0020_du_x0020_contrat" minOccurs="0"/>
                <xsd:element ref="ns2:Référence_x0020_externe" minOccurs="0"/>
                <xsd:element ref="ns2:Nomenclature" minOccurs="0"/>
                <xsd:element ref="ns2:a1c7a85153334bb0955c2f9598d080be" minOccurs="0"/>
                <xsd:element ref="ns2:vérificateurs" minOccurs="0"/>
                <xsd:element ref="ns2:Approbateurs" minOccurs="0"/>
                <xsd:element ref="ns3:_Status" minOccurs="0"/>
                <xsd:element ref="ns3:_ResourceType" minOccurs="0"/>
                <xsd:element ref="ns2:Commentaires_rele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0" nillable="true" ma:displayName="Langue" ma:format="Dropdown" ma:internalName="Language" ma:readOnly="fals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4584a92-cfe5-42c0-880b-1dbd08f20e00" elementFormDefault="qualified">
    <xsd:import namespace="http://schemas.microsoft.com/office/2006/documentManagement/types"/>
    <xsd:import namespace="http://schemas.microsoft.com/office/infopath/2007/PartnerControls"/>
    <xsd:element name="TaxCatchAll" ma:index="8" nillable="true" ma:displayName="Colonne Attraper tout de Taxonomie" ma:description="" ma:hidden="true" ma:list="{09c5871d-9491-4c58-a5e0-63c6d25eefc8}" ma:internalName="TaxCatchAll" ma:showField="CatchAllData"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Colonne Attraper tout de Taxonomie1" ma:description="" ma:hidden="true" ma:list="{09c5871d-9491-4c58-a5e0-63c6d25eefc8}" ma:internalName="TaxCatchAllLabel" ma:readOnly="true" ma:showField="CatchAllDataLabel"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Date_x0020_version" ma:index="14" nillable="true" ma:displayName="Date version" ma:format="DateOnly" ma:internalName="Date_x0020_version">
      <xsd:simpleType>
        <xsd:restriction base="dms:DateTime"/>
      </xsd:simpleType>
    </xsd:element>
    <xsd:element name="Co-auteur" ma:index="15" nillable="true" ma:displayName="Co-auteur" ma:internalName="Co_x002d_auteur">
      <xsd:simpleType>
        <xsd:restriction base="dms:Text">
          <xsd:maxLength value="255"/>
        </xsd:restriction>
      </xsd:simpleType>
    </xsd:element>
    <xsd:element name="Référence" ma:index="16" nillable="true" ma:displayName="Référence" ma:internalName="R_x00e9_f_x00e9_rence">
      <xsd:simpleType>
        <xsd:restriction base="dms:Text">
          <xsd:maxLength value="255"/>
        </xsd:restriction>
      </xsd:simpleType>
    </xsd:element>
    <xsd:element name="Indice_x0020_édition" ma:index="17" nillable="true" ma:displayName="Indice édition" ma:internalName="Indice_x0020__x00e9_dition">
      <xsd:simpleType>
        <xsd:restriction base="dms:Text">
          <xsd:maxLength value="255"/>
        </xsd:restriction>
      </xsd:simpleType>
    </xsd:element>
    <xsd:element name="Indice_x0020_révision" ma:index="18" nillable="true" ma:displayName="Indice révision" ma:internalName="Indice_x0020_r_x00e9_vision">
      <xsd:simpleType>
        <xsd:restriction base="dms:Text">
          <xsd:maxLength value="255"/>
        </xsd:restriction>
      </xsd:simpleType>
    </xsd:element>
    <xsd:element name="Destinataires" ma:index="19" nillable="true" ma:displayName="Destinataires" ma:internalName="Destinataires">
      <xsd:simpleType>
        <xsd:restriction base="dms:Text">
          <xsd:maxLength value="255"/>
        </xsd:restriction>
      </xsd:simpleType>
    </xsd:element>
    <xsd:element name="Référence_x0020_du_x0020_contrat" ma:index="22" nillable="true" ma:displayName="Référence du contrat" ma:internalName="R_x00e9_f_x00e9_rence_x0020_du_x0020_contrat">
      <xsd:simpleType>
        <xsd:restriction base="dms:Text">
          <xsd:maxLength value="255"/>
        </xsd:restriction>
      </xsd:simpleType>
    </xsd:element>
    <xsd:element name="Référence_x0020_externe" ma:index="23" nillable="true" ma:displayName="Référence externe" ma:internalName="R_x00e9_f_x00e9_rence_x0020_externe">
      <xsd:simpleType>
        <xsd:restriction base="dms:Text">
          <xsd:maxLength value="255"/>
        </xsd:restriction>
      </xsd:simpleType>
    </xsd:element>
    <xsd:element name="Nomenclature" ma:index="24" nillable="true" ma:displayName="Nomenclature" ma:internalName="Nomenclature">
      <xsd:simpleType>
        <xsd:restriction base="dms:Text">
          <xsd:maxLength value="255"/>
        </xsd:restriction>
      </xsd:simpleType>
    </xsd:element>
    <xsd:element name="a1c7a85153334bb0955c2f9598d080be" ma:index="25" nillable="true" ma:taxonomy="true" ma:internalName="a1c7a85153334bb0955c2f9598d080be" ma:taxonomyFieldName="Composants" ma:displayName="Composants" ma:default="" ma:fieldId="{a1c7a851-5333-4bb0-955c-2f9598d080be}" ma:taxonomyMulti="true" ma:sspId="e67887bc-73e1-46c3-a151-501b31e7815b" ma:termSetId="271a31bc-27ff-4c6f-b48c-4f87cf342eff" ma:anchorId="00000000-0000-0000-0000-000000000000" ma:open="true" ma:isKeyword="false">
      <xsd:complexType>
        <xsd:sequence>
          <xsd:element ref="pc:Terms" minOccurs="0" maxOccurs="1"/>
        </xsd:sequence>
      </xsd:complexType>
    </xsd:element>
    <xsd:element name="vérificateurs" ma:index="27" nillable="true" ma:displayName="Vérificateurs" ma:internalName="v_x00e9_rificateurs">
      <xsd:simpleType>
        <xsd:restriction base="dms:Text">
          <xsd:maxLength value="255"/>
        </xsd:restriction>
      </xsd:simpleType>
    </xsd:element>
    <xsd:element name="Approbateurs" ma:index="28" nillable="true" ma:displayName="Approbateurs" ma:internalName="Approbateurs">
      <xsd:simpleType>
        <xsd:restriction base="dms:Text">
          <xsd:maxLength value="255"/>
        </xsd:restriction>
      </xsd:simpleType>
    </xsd:element>
    <xsd:element name="Commentaires_relecture" ma:index="31" nillable="true" ma:displayName="Commentaires_relecture" ma:internalName="Commentaires_relectur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0" nillable="true" ma:displayName="Éditeur" ma:default="CLS" ma:description="Personne, organisation ou service qui a publié la ressource" ma:internalName="_Publisher">
      <xsd:complexType>
        <xsd:complexContent>
          <xsd:extension base="dms:MultiChoice">
            <xsd:sequence>
              <xsd:element name="Value" maxOccurs="unbounded" minOccurs="0" nillable="true">
                <xsd:simpleType>
                  <xsd:restriction base="dms:Choice">
                    <xsd:enumeration value="CLS"/>
                    <xsd:enumeration value="CGI"/>
                    <xsd:enumeration value="DTU Space"/>
                    <xsd:enumeration value="ECMWF"/>
                    <xsd:enumeration value="ESA"/>
                    <xsd:enumeration value="ESRIN"/>
                    <xsd:enumeration value="FCUP"/>
                    <xsd:enumeration value="GFZ"/>
                    <xsd:enumeration value="isardSAT"/>
                    <xsd:enumeration value="LEGOS"/>
                    <xsd:enumeration value="NERSC"/>
                    <xsd:enumeration value="NOC"/>
                    <xsd:enumeration value="PML"/>
                    <xsd:enumeration value="University of Hamburg"/>
                  </xsd:restriction>
                </xsd:simpleType>
              </xsd:element>
            </xsd:sequence>
          </xsd:extension>
        </xsd:complexContent>
      </xsd:complexType>
    </xsd:element>
    <xsd:element name="_Source" ma:index="21" nillable="true" ma:displayName="Source" ma:description="Références à des ressources dont la ressource est dérivée" ma:internalName="_Source">
      <xsd:simpleType>
        <xsd:restriction base="dms:Note">
          <xsd:maxLength value="255"/>
        </xsd:restriction>
      </xsd:simpleType>
    </xsd:element>
    <xsd:element name="_Status" ma:index="29" nillable="true" ma:displayName="État" ma:default="En travail" ma:format="Dropdown" ma:internalName="_Status">
      <xsd:simpleType>
        <xsd:restriction base="dms:Choice">
          <xsd:enumeration value="En travail"/>
          <xsd:enumeration value="A revoir"/>
          <xsd:enumeration value="Publié"/>
        </xsd:restriction>
      </xsd:simpleType>
    </xsd:element>
    <xsd:element name="_ResourceType" ma:index="30" nillable="true" ma:displayName="Type de ressource" ma:default="Specification" ma:description="Jeu de catégories, fonctions, genres ou niveau d'agrégation" ma:format="Dropdown" ma:indexed="true" ma:internalName="_ResourceType">
      <xsd:simpleType>
        <xsd:restriction base="dms:Choice">
          <xsd:enumeration value="Specification"/>
          <xsd:enumeration value="Report"/>
          <xsd:enumeration value="Powerpoint"/>
          <xsd:enumeration value="Acceptance document"/>
          <xsd:enumeration value="Design document"/>
          <xsd:enumeration value="Manual"/>
          <xsd:enumeration value="Memorandum"/>
          <xsd:enumeration value="Technical Note"/>
          <xsd:enumeration value="Tests Docum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eur"/>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ma:index="11" ma:displayName="Commentaires"/>
        <xsd:element name="keywords" minOccurs="0" maxOccurs="1" type="xsd:string"/>
        <xsd:element ref="dc:language" minOccurs="0" maxOccurs="1"/>
        <xsd:element name="category" minOccurs="0" maxOccurs="1" type="xsd:string" ma:index="13" ma:displayName="Catégorie"/>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Éta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e67887bc-73e1-46c3-a151-501b31e7815b" ContentTypeId="0x010100853BD43EC96A9741BFCB5D4135F0671401030104" PreviousValue="false"/>
</file>

<file path=customXml/item3.xml><?xml version="1.0" encoding="utf-8"?>
<?mso-contentType ?>
<spe:Receivers xmlns:spe="http://schemas.microsoft.com/sharepoint/event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Language xmlns="http://schemas.microsoft.com/sharepoint/v3" xsi:nil="true"/>
    <Co-auteur xmlns="24584a92-cfe5-42c0-880b-1dbd08f20e00" xsi:nil="true"/>
    <_Source xmlns="http://schemas.microsoft.com/sharepoint/v3/fields" xsi:nil="true"/>
    <Commentaires_relecture xmlns="24584a92-cfe5-42c0-880b-1dbd08f20e00" xsi:nil="true"/>
    <Nomenclature xmlns="24584a92-cfe5-42c0-880b-1dbd08f20e00" xsi:nil="true"/>
    <_Publisher xmlns="http://schemas.microsoft.com/sharepoint/v3/fields">
      <Value>CLS</Value>
    </_Publisher>
    <_Status xmlns="http://schemas.microsoft.com/sharepoint/v3/fields">En travail</_Status>
    <TaxCatchAll xmlns="24584a92-cfe5-42c0-880b-1dbd08f20e00"/>
    <Référence xmlns="24584a92-cfe5-42c0-880b-1dbd08f20e00" xsi:nil="true"/>
    <a1c7a85153334bb0955c2f9598d080be xmlns="24584a92-cfe5-42c0-880b-1dbd08f20e00">
      <Terms xmlns="http://schemas.microsoft.com/office/infopath/2007/PartnerControls"/>
    </a1c7a85153334bb0955c2f9598d080be>
    <Date_x0020_version xmlns="24584a92-cfe5-42c0-880b-1dbd08f20e00" xsi:nil="true"/>
    <Destinataires xmlns="24584a92-cfe5-42c0-880b-1dbd08f20e00" xsi:nil="true"/>
    <Référence_x0020_externe xmlns="24584a92-cfe5-42c0-880b-1dbd08f20e00" xsi:nil="true"/>
    <vérificateurs xmlns="24584a92-cfe5-42c0-880b-1dbd08f20e00" xsi:nil="true"/>
    <Approbateurs xmlns="24584a92-cfe5-42c0-880b-1dbd08f20e00" xsi:nil="true"/>
    <_ResourceType xmlns="http://schemas.microsoft.com/sharepoint/v3/fields">Technical Note</_ResourceType>
    <Référence_x0020_du_x0020_contrat xmlns="24584a92-cfe5-42c0-880b-1dbd08f20e00">ESA Contract No. 4000109872/13/I-NB</Référence_x0020_du_x0020_contrat>
    <Indice_x0020_édition xmlns="24584a92-cfe5-42c0-880b-1dbd08f20e00" xsi:nil="true"/>
    <Indice_x0020_révision xmlns="24584a92-cfe5-42c0-880b-1dbd08f20e00" xsi:nil="true"/>
  </documentManagement>
</p:properties>
</file>

<file path=customXml/itemProps1.xml><?xml version="1.0" encoding="utf-8"?>
<ds:datastoreItem xmlns:ds="http://schemas.openxmlformats.org/officeDocument/2006/customXml" ds:itemID="{76575520-B383-4D54-8204-3EE49D9E68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4584a92-cfe5-42c0-880b-1dbd08f20e00"/>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CB9DFDA-79FA-4055-848E-2D5ED4458393}">
  <ds:schemaRefs>
    <ds:schemaRef ds:uri="Microsoft.SharePoint.Taxonomy.ContentTypeSync"/>
  </ds:schemaRefs>
</ds:datastoreItem>
</file>

<file path=customXml/itemProps3.xml><?xml version="1.0" encoding="utf-8"?>
<ds:datastoreItem xmlns:ds="http://schemas.openxmlformats.org/officeDocument/2006/customXml" ds:itemID="{7715BABC-57CD-476C-A385-E3C00A2236D6}">
  <ds:schemaRefs>
    <ds:schemaRef ds:uri="http://schemas.microsoft.com/sharepoint/events"/>
  </ds:schemaRefs>
</ds:datastoreItem>
</file>

<file path=customXml/itemProps4.xml><?xml version="1.0" encoding="utf-8"?>
<ds:datastoreItem xmlns:ds="http://schemas.openxmlformats.org/officeDocument/2006/customXml" ds:itemID="{33E54029-4DCD-4956-9CE8-BF0CA6ACAD57}">
  <ds:schemaRefs>
    <ds:schemaRef ds:uri="http://schemas.microsoft.com/sharepoint/v3/contenttype/forms"/>
  </ds:schemaRefs>
</ds:datastoreItem>
</file>

<file path=customXml/itemProps5.xml><?xml version="1.0" encoding="utf-8"?>
<ds:datastoreItem xmlns:ds="http://schemas.openxmlformats.org/officeDocument/2006/customXml" ds:itemID="{9E0A1007-7F0A-42B9-94DC-38BDE2D0EE64}">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24584a92-cfe5-42c0-880b-1dbd08f20e00"/>
    <ds:schemaRef ds:uri="http://schemas.microsoft.com/sharepoint/v3/fields"/>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7497</TotalTime>
  <Words>1111</Words>
  <Application>Microsoft Office PowerPoint</Application>
  <PresentationFormat>Format A4 (210 x 297 mm)</PresentationFormat>
  <Paragraphs>227</Paragraphs>
  <Slides>14</Slides>
  <Notes>1</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2_Custom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vector>
  </TitlesOfParts>
  <Company>IconMedialab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Wet Troposphere Correction GPD vs REF on Envisat mission</dc:title>
  <dc:creator>Ablain Michael</dc:creator>
  <dc:description/>
  <cp:lastModifiedBy>lzawadzki</cp:lastModifiedBy>
  <cp:revision>1206</cp:revision>
  <cp:lastPrinted>2008-08-26T16:26:23Z</cp:lastPrinted>
  <dcterms:created xsi:type="dcterms:W3CDTF">2011-01-18T09:37:25Z</dcterms:created>
  <dcterms:modified xsi:type="dcterms:W3CDTF">2015-09-28T13:43:55Z</dcterms:modified>
  <cp:category>SL-CCI</cp:category>
  <cp:contentStatus>Publié</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0x010100853BD43EC96A9741BFCB5D4135F0671401030104008EECD3FC9B44294AA39BBFD7D9D398E0</vt:lpwstr>
  </property>
  <property fmtid="{D5CDD505-2E9C-101B-9397-08002B2CF9AE}" pid="3" name="Composants">
    <vt:lpwstr/>
  </property>
</Properties>
</file>