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00338D"/>
    <a:srgbClr val="E36C0A"/>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2238"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8/4/2015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Dry Troposphere Correction comparison for ERS-2 mission between the JRA55-based and the ERA-Interim-based corrections</a:t>
            </a:r>
          </a:p>
          <a:p>
            <a:pPr>
              <a:buFont typeface="Arial" pitchFamily="34" charset="0"/>
              <a:buChar char="•"/>
            </a:pPr>
            <a:endParaRPr lang="en-US" sz="3200" b="1" kern="0" dirty="0" smtClean="0">
              <a:solidFill>
                <a:srgbClr val="00338D"/>
              </a:solidFill>
              <a:latin typeface="Arial" charset="0"/>
            </a:endParaRP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JRA55-based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EAR-Interim-based correction is referred to as </a:t>
            </a:r>
            <a:r>
              <a:rPr lang="en-US" sz="1400" kern="0" dirty="0" smtClean="0">
                <a:solidFill>
                  <a:srgbClr val="00338D"/>
                </a:solidFill>
                <a:latin typeface="Arial" charset="0"/>
              </a:rPr>
              <a:t>ERA</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At low latitudes, </a:t>
            </a:r>
            <a:r>
              <a:rPr lang="en-US" sz="1400" dirty="0" smtClean="0">
                <a:solidFill>
                  <a:srgbClr val="00338D"/>
                </a:solidFill>
                <a:latin typeface="Arial" pitchFamily="34" charset="0"/>
                <a:cs typeface="Arial" pitchFamily="34" charset="0"/>
              </a:rPr>
              <a:t>amplitude differences reach 0.5mm or -0.5mm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correction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533232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3"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6"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100"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5" y="3917801"/>
            <a:ext cx="4129150"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ERS-2 period)</a:t>
            </a:r>
          </a:p>
          <a:p>
            <a:r>
              <a:rPr lang="en-US" sz="1400" dirty="0" smtClean="0">
                <a:solidFill>
                  <a:srgbClr val="00338D"/>
                </a:solidFill>
                <a:latin typeface="Arial" pitchFamily="34" charset="0"/>
                <a:cs typeface="Arial" pitchFamily="34" charset="0"/>
              </a:rPr>
              <a:t>On this map we observe a differences of 1cm near coasts between the two dry troposphere corrections</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(whole ERS-2period)</a:t>
            </a:r>
          </a:p>
          <a:p>
            <a:r>
              <a:rPr lang="en-US" sz="1400" dirty="0" smtClean="0">
                <a:solidFill>
                  <a:srgbClr val="00338D"/>
                </a:solidFill>
                <a:latin typeface="Arial" pitchFamily="34" charset="0"/>
                <a:cs typeface="Arial" pitchFamily="34" charset="0"/>
              </a:rPr>
              <a:t>On this map we observe low differences </a:t>
            </a:r>
            <a:r>
              <a:rPr lang="en-US" sz="1400" dirty="0" smtClean="0">
                <a:solidFill>
                  <a:srgbClr val="00338D"/>
                </a:solidFill>
                <a:latin typeface="Arial" pitchFamily="34" charset="0"/>
                <a:cs typeface="Arial" pitchFamily="34" charset="0"/>
              </a:rPr>
              <a:t>(&gt;5mm</a:t>
            </a:r>
            <a:r>
              <a:rPr lang="en-US" sz="1400" dirty="0" smtClean="0">
                <a:solidFill>
                  <a:srgbClr val="00338D"/>
                </a:solidFill>
                <a:latin typeface="Arial" pitchFamily="34" charset="0"/>
                <a:cs typeface="Arial" pitchFamily="34" charset="0"/>
              </a:rPr>
              <a:t>) near coasts</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6"/>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6"/>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Dry Troposphere Correction based on JRA-55 shows performances close to ERA-Interim. </a:t>
            </a: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ERS-2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Dry Troposphere Correction (DTC) computed from JRA55 atmospheric reanalysis for climate applications. It will be referred to as “JRA55”.</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reference DTC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from ERA-Interim </a:t>
            </a:r>
            <a:r>
              <a:rPr lang="en-GB" sz="1600" kern="0" dirty="0" err="1" smtClean="0">
                <a:solidFill>
                  <a:srgbClr val="00338D"/>
                </a:solidFill>
                <a:latin typeface="Arial" charset="0"/>
              </a:rPr>
              <a:t>amospheric</a:t>
            </a:r>
            <a:r>
              <a:rPr lang="en-GB" sz="1600" kern="0" dirty="0" smtClean="0">
                <a:solidFill>
                  <a:srgbClr val="00338D"/>
                </a:solidFill>
                <a:latin typeface="Arial" charset="0"/>
              </a:rPr>
              <a:t>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JRA55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Dry Troposphere correction comparison for ERS-2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0.02 mm/yr on the Global MSL is not significant.</a:t>
            </a:r>
          </a:p>
        </p:txBody>
      </p:sp>
      <p:pic>
        <p:nvPicPr>
          <p:cNvPr id="7" name="Image 6" descr="Log2SVG_MOY_G.png"/>
          <p:cNvPicPr>
            <a:picLocks noChangeAspect="1"/>
          </p:cNvPicPr>
          <p:nvPr/>
        </p:nvPicPr>
        <p:blipFill>
          <a:blip r:embed="rId2" cstate="print"/>
          <a:stretch>
            <a:fillRect/>
          </a:stretch>
        </p:blipFill>
        <p:spPr>
          <a:xfrm>
            <a:off x="4771229" y="3209026"/>
            <a:ext cx="4563013"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5" y="363104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7"/>
          </a:xfrm>
          <a:prstGeom prst="rect">
            <a:avLst/>
          </a:prstGeom>
        </p:spPr>
      </p:pic>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negative (see figures on next slide) near -5 mm² : This means that the new JRA55 correction shows a low improvement by comparison to the reference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low improvements are mainly at </a:t>
            </a:r>
            <a:r>
              <a:rPr lang="en-US" sz="1400" dirty="0" smtClean="0">
                <a:solidFill>
                  <a:srgbClr val="00338D"/>
                </a:solidFill>
                <a:latin typeface="Arial" pitchFamily="34" charset="0"/>
                <a:cs typeface="Arial" pitchFamily="34" charset="0"/>
              </a:rPr>
              <a:t>low latitudes</a:t>
            </a:r>
            <a:r>
              <a:rPr lang="en-US" sz="1400" dirty="0" smtClean="0">
                <a:solidFill>
                  <a:srgbClr val="00338D"/>
                </a:solidFill>
                <a:latin typeface="Arial" pitchFamily="34" charset="0"/>
                <a:cs typeface="Arial" pitchFamily="34" charset="0"/>
              </a:rPr>
              <a:t>.</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Low </a:t>
            </a:r>
            <a:r>
              <a:rPr lang="en-US" sz="1400" dirty="0" smtClean="0">
                <a:solidFill>
                  <a:srgbClr val="00338D"/>
                </a:solidFill>
                <a:latin typeface="Arial" pitchFamily="34" charset="0"/>
                <a:cs typeface="Arial" pitchFamily="34" charset="0"/>
              </a:rPr>
              <a:t>improvement (~</a:t>
            </a:r>
            <a:r>
              <a:rPr lang="en-US" sz="1400" dirty="0" smtClean="0">
                <a:solidFill>
                  <a:srgbClr val="00338D"/>
                </a:solidFill>
                <a:latin typeface="Arial" pitchFamily="34" charset="0"/>
                <a:cs typeface="Arial" pitchFamily="34" charset="0"/>
              </a:rPr>
              <a:t>0.2 </a:t>
            </a:r>
            <a:r>
              <a:rPr lang="en-US" sz="1400" dirty="0" smtClean="0">
                <a:solidFill>
                  <a:srgbClr val="00338D"/>
                </a:solidFill>
                <a:latin typeface="Arial" pitchFamily="34" charset="0"/>
                <a:cs typeface="Arial" pitchFamily="34" charset="0"/>
              </a:rPr>
              <a:t>cm²) </a:t>
            </a:r>
            <a:r>
              <a:rPr lang="en-US" sz="1400" dirty="0" smtClean="0">
                <a:solidFill>
                  <a:srgbClr val="00338D"/>
                </a:solidFill>
                <a:latin typeface="Arial" pitchFamily="34" charset="0"/>
                <a:cs typeface="Arial" pitchFamily="34" charset="0"/>
              </a:rPr>
              <a:t>at low latitudes below +/- 50°.</a:t>
            </a:r>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DTCs :</a:t>
            </a:r>
          </a:p>
          <a:p>
            <a:pPr>
              <a:buFontTx/>
              <a:buChar char="-"/>
            </a:pPr>
            <a:r>
              <a:rPr lang="en-US" sz="1400" dirty="0" smtClean="0">
                <a:solidFill>
                  <a:srgbClr val="00338D"/>
                </a:solidFill>
                <a:latin typeface="Arial" pitchFamily="34" charset="0"/>
                <a:cs typeface="Arial" pitchFamily="34" charset="0"/>
              </a:rPr>
              <a:t> Low improvement (~ 5mm²) with JRA55</a:t>
            </a:r>
          </a:p>
        </p:txBody>
      </p:sp>
      <p:pic>
        <p:nvPicPr>
          <p:cNvPr id="9" name="Image 8" descr="DiffGrids.png"/>
          <p:cNvPicPr>
            <a:picLocks noChangeAspect="1"/>
          </p:cNvPicPr>
          <p:nvPr/>
        </p:nvPicPr>
        <p:blipFill>
          <a:blip r:embed="rId3" cstate="print"/>
          <a:stretch>
            <a:fillRect/>
          </a:stretch>
        </p:blipFill>
        <p:spPr>
          <a:xfrm>
            <a:off x="294599" y="1379192"/>
            <a:ext cx="4850963"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95410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low impact (&lt;</a:t>
            </a:r>
            <a:r>
              <a:rPr lang="en-US" sz="1400" dirty="0" smtClean="0">
                <a:solidFill>
                  <a:srgbClr val="00338D"/>
                </a:solidFill>
                <a:latin typeface="Arial" pitchFamily="34" charset="0"/>
                <a:cs typeface="Arial" pitchFamily="34" charset="0"/>
              </a:rPr>
              <a:t>0.2 </a:t>
            </a:r>
            <a:r>
              <a:rPr lang="en-US" sz="1400" dirty="0" smtClean="0">
                <a:solidFill>
                  <a:srgbClr val="00338D"/>
                </a:solidFill>
                <a:latin typeface="Arial" pitchFamily="34" charset="0"/>
                <a:cs typeface="Arial" pitchFamily="34" charset="0"/>
              </a:rPr>
              <a:t>mm/yr) on the regional trends. It is </a:t>
            </a:r>
            <a:r>
              <a:rPr lang="en-US" sz="1400" dirty="0" smtClean="0">
                <a:solidFill>
                  <a:srgbClr val="00338D"/>
                </a:solidFill>
                <a:latin typeface="Arial" pitchFamily="34" charset="0"/>
                <a:cs typeface="Arial" pitchFamily="34" charset="0"/>
              </a:rPr>
              <a:t>negative in </a:t>
            </a:r>
            <a:r>
              <a:rPr lang="en-US" sz="1400" dirty="0" smtClean="0">
                <a:solidFill>
                  <a:srgbClr val="00338D"/>
                </a:solidFill>
                <a:latin typeface="Arial" pitchFamily="34" charset="0"/>
                <a:cs typeface="Arial" pitchFamily="34" charset="0"/>
              </a:rPr>
              <a:t>the ACC and west </a:t>
            </a:r>
            <a:r>
              <a:rPr lang="en-US" sz="1400" dirty="0" smtClean="0">
                <a:solidFill>
                  <a:srgbClr val="00338D"/>
                </a:solidFill>
                <a:latin typeface="Arial" pitchFamily="34" charset="0"/>
                <a:cs typeface="Arial" pitchFamily="34" charset="0"/>
              </a:rPr>
              <a:t>Pacific. </a:t>
            </a:r>
            <a:r>
              <a:rPr lang="en-US" sz="1400" dirty="0" smtClean="0">
                <a:solidFill>
                  <a:srgbClr val="00338D"/>
                </a:solidFill>
                <a:latin typeface="Arial" pitchFamily="34" charset="0"/>
                <a:cs typeface="Arial" pitchFamily="34" charset="0"/>
              </a:rPr>
              <a:t>These differences are however small.</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5813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Dry Troposphere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5.xml><?xml version="1.0" encoding="utf-8"?>
<ds:datastoreItem xmlns:ds="http://schemas.openxmlformats.org/officeDocument/2006/customXml" ds:itemID="{33E54029-4DCD-4956-9CE8-BF0CA6ACAD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7745</TotalTime>
  <Words>1090</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1211</cp:revision>
  <cp:lastPrinted>2008-08-26T16:26:23Z</cp:lastPrinted>
  <dcterms:created xsi:type="dcterms:W3CDTF">2011-01-18T09:37:25Z</dcterms:created>
  <dcterms:modified xsi:type="dcterms:W3CDTF">2015-08-04T09:20:21Z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