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customXml/itemProps4.xml" ContentType="application/vnd.openxmlformats-officedocument.customXmlProperties+xml"/>
  <Override PartName="/customXml/itemProps5.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54" r:id="rId6"/>
  </p:sldMasterIdLst>
  <p:notesMasterIdLst>
    <p:notesMasterId r:id="rId21"/>
  </p:notesMasterIdLst>
  <p:handoutMasterIdLst>
    <p:handoutMasterId r:id="rId22"/>
  </p:handoutMasterIdLst>
  <p:sldIdLst>
    <p:sldId id="484" r:id="rId7"/>
    <p:sldId id="559" r:id="rId8"/>
    <p:sldId id="551" r:id="rId9"/>
    <p:sldId id="590" r:id="rId10"/>
    <p:sldId id="575" r:id="rId11"/>
    <p:sldId id="600" r:id="rId12"/>
    <p:sldId id="601" r:id="rId13"/>
    <p:sldId id="552" r:id="rId14"/>
    <p:sldId id="556" r:id="rId15"/>
    <p:sldId id="572" r:id="rId16"/>
    <p:sldId id="577" r:id="rId17"/>
    <p:sldId id="591" r:id="rId18"/>
    <p:sldId id="602" r:id="rId19"/>
    <p:sldId id="566" r:id="rId20"/>
  </p:sldIdLst>
  <p:sldSz cx="9906000" cy="6858000" type="A4"/>
  <p:notesSz cx="6797675" cy="9926638"/>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blain"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36C0A"/>
    <a:srgbClr val="FBD4B4"/>
    <a:srgbClr val="00549F"/>
    <a:srgbClr val="FFCC99"/>
    <a:srgbClr val="FDC82F"/>
    <a:srgbClr val="FDE3F6"/>
    <a:srgbClr val="008542"/>
    <a:srgbClr val="00338D"/>
    <a:srgbClr val="CCFFFF"/>
    <a:srgbClr val="0098D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14" autoAdjust="0"/>
    <p:restoredTop sz="94660"/>
  </p:normalViewPr>
  <p:slideViewPr>
    <p:cSldViewPr snapToGrid="0">
      <p:cViewPr varScale="1">
        <p:scale>
          <a:sx n="97" d="100"/>
          <a:sy n="97" d="100"/>
        </p:scale>
        <p:origin x="-1584" y="-90"/>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5" d="100"/>
          <a:sy n="55" d="100"/>
        </p:scale>
        <p:origin x="-2958" y="-96"/>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defTabSz="914522">
              <a:defRPr sz="1200">
                <a:latin typeface="Arial" charset="0"/>
              </a:defRPr>
            </a:lvl1pPr>
          </a:lstStyle>
          <a:p>
            <a:endParaRPr lang="it-IT"/>
          </a:p>
        </p:txBody>
      </p:sp>
      <p:sp>
        <p:nvSpPr>
          <p:cNvPr id="628739" name="Rectangle 3"/>
          <p:cNvSpPr>
            <a:spLocks noGrp="1" noChangeArrowheads="1"/>
          </p:cNvSpPr>
          <p:nvPr>
            <p:ph type="dt" sz="quarter" idx="1"/>
          </p:nvPr>
        </p:nvSpPr>
        <p:spPr bwMode="auto">
          <a:xfrm>
            <a:off x="3849955"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algn="r" defTabSz="914522">
              <a:defRPr sz="1200">
                <a:latin typeface="Arial" charset="0"/>
              </a:defRPr>
            </a:lvl1pPr>
          </a:lstStyle>
          <a:p>
            <a:endParaRPr lang="it-IT"/>
          </a:p>
        </p:txBody>
      </p:sp>
      <p:sp>
        <p:nvSpPr>
          <p:cNvPr id="628740" name="Rectangle 4"/>
          <p:cNvSpPr>
            <a:spLocks noGrp="1" noChangeArrowheads="1"/>
          </p:cNvSpPr>
          <p:nvPr>
            <p:ph type="ftr" sz="quarter" idx="2"/>
          </p:nvPr>
        </p:nvSpPr>
        <p:spPr bwMode="auto">
          <a:xfrm>
            <a:off x="0"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defTabSz="914522">
              <a:defRPr sz="1200">
                <a:latin typeface="Arial" charset="0"/>
              </a:defRPr>
            </a:lvl1pPr>
          </a:lstStyle>
          <a:p>
            <a:endParaRPr lang="it-IT"/>
          </a:p>
        </p:txBody>
      </p:sp>
      <p:sp>
        <p:nvSpPr>
          <p:cNvPr id="628741" name="Rectangle 5"/>
          <p:cNvSpPr>
            <a:spLocks noGrp="1" noChangeArrowheads="1"/>
          </p:cNvSpPr>
          <p:nvPr>
            <p:ph type="sldNum" sz="quarter" idx="3"/>
          </p:nvPr>
        </p:nvSpPr>
        <p:spPr bwMode="auto">
          <a:xfrm>
            <a:off x="3849955"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algn="r" defTabSz="914522">
              <a:defRPr sz="1200">
                <a:latin typeface="Arial" charset="0"/>
              </a:defRPr>
            </a:lvl1pPr>
          </a:lstStyle>
          <a:p>
            <a:fld id="{3B323AA3-7E86-49BB-9725-1E4B07414E83}" type="slidenum">
              <a:rPr lang="it-IT"/>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1"/>
            <a:ext cx="2919179"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defTabSz="882823">
              <a:defRPr sz="1200"/>
            </a:lvl1pPr>
          </a:lstStyle>
          <a:p>
            <a:endParaRPr lang="en-US"/>
          </a:p>
        </p:txBody>
      </p:sp>
      <p:sp>
        <p:nvSpPr>
          <p:cNvPr id="58371" name="Rectangle 3"/>
          <p:cNvSpPr>
            <a:spLocks noGrp="1" noChangeArrowheads="1"/>
          </p:cNvSpPr>
          <p:nvPr>
            <p:ph type="dt" idx="1"/>
          </p:nvPr>
        </p:nvSpPr>
        <p:spPr bwMode="auto">
          <a:xfrm>
            <a:off x="3867397" y="1"/>
            <a:ext cx="2917593"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algn="r" defTabSz="882823">
              <a:defRPr sz="1200"/>
            </a:lvl1pPr>
          </a:lstStyle>
          <a:p>
            <a:fld id="{133E4C13-2E33-430A-90ED-4117EE0F8CA5}" type="datetimeFigureOut">
              <a:rPr lang="en-US"/>
              <a:pPr/>
              <a:t>11/17/2015</a:t>
            </a:fld>
            <a:endParaRPr lang="en-US"/>
          </a:p>
        </p:txBody>
      </p:sp>
      <p:sp>
        <p:nvSpPr>
          <p:cNvPr id="58372" name="Rectangle 4"/>
          <p:cNvSpPr>
            <a:spLocks noGrp="1" noRot="1" noChangeAspect="1" noChangeArrowheads="1" noTextEdit="1"/>
          </p:cNvSpPr>
          <p:nvPr>
            <p:ph type="sldImg" idx="2"/>
          </p:nvPr>
        </p:nvSpPr>
        <p:spPr bwMode="auto">
          <a:xfrm>
            <a:off x="760413" y="738188"/>
            <a:ext cx="5338762" cy="3695700"/>
          </a:xfrm>
          <a:prstGeom prst="rect">
            <a:avLst/>
          </a:prstGeom>
          <a:noFill/>
          <a:ln w="9525">
            <a:solidFill>
              <a:srgbClr val="000000"/>
            </a:solidFill>
            <a:miter lim="800000"/>
            <a:headEnd/>
            <a:tailEnd/>
          </a:ln>
          <a:effectLst/>
        </p:spPr>
      </p:sp>
      <p:sp>
        <p:nvSpPr>
          <p:cNvPr id="58373" name="Rectangle 5"/>
          <p:cNvSpPr>
            <a:spLocks noGrp="1" noChangeArrowheads="1"/>
          </p:cNvSpPr>
          <p:nvPr>
            <p:ph type="body" sz="quarter" idx="3"/>
          </p:nvPr>
        </p:nvSpPr>
        <p:spPr bwMode="auto">
          <a:xfrm>
            <a:off x="875278" y="4730367"/>
            <a:ext cx="5034434" cy="4434025"/>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374" name="Rectangle 6"/>
          <p:cNvSpPr>
            <a:spLocks noGrp="1" noChangeArrowheads="1"/>
          </p:cNvSpPr>
          <p:nvPr>
            <p:ph type="ftr" sz="quarter" idx="4"/>
          </p:nvPr>
        </p:nvSpPr>
        <p:spPr bwMode="auto">
          <a:xfrm>
            <a:off x="0" y="9460733"/>
            <a:ext cx="2919179"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defTabSz="882823">
              <a:defRPr sz="1200"/>
            </a:lvl1pPr>
          </a:lstStyle>
          <a:p>
            <a:endParaRPr lang="en-US"/>
          </a:p>
        </p:txBody>
      </p:sp>
      <p:sp>
        <p:nvSpPr>
          <p:cNvPr id="58375" name="Rectangle 7"/>
          <p:cNvSpPr>
            <a:spLocks noGrp="1" noChangeArrowheads="1"/>
          </p:cNvSpPr>
          <p:nvPr>
            <p:ph type="sldNum" sz="quarter" idx="5"/>
          </p:nvPr>
        </p:nvSpPr>
        <p:spPr bwMode="auto">
          <a:xfrm>
            <a:off x="3867397" y="9460733"/>
            <a:ext cx="2917593"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algn="r" defTabSz="882823">
              <a:defRPr sz="1200"/>
            </a:lvl1pPr>
          </a:lstStyle>
          <a:p>
            <a:fld id="{A786D011-E8F0-4D28-A3E1-6A23A132FCB2}" type="slidenum">
              <a:rPr lang="en-US"/>
              <a:pPr/>
              <a:t>‹N°›</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p:nvSpPr>
        <p:spPr bwMode="auto">
          <a:xfrm>
            <a:off x="0" y="0"/>
            <a:ext cx="9906000" cy="1168400"/>
          </a:xfrm>
          <a:prstGeom prst="rect">
            <a:avLst/>
          </a:prstGeom>
          <a:solidFill>
            <a:schemeClr val="folHlink"/>
          </a:solidFill>
          <a:ln w="9525">
            <a:noFill/>
            <a:miter lim="800000"/>
            <a:headEnd/>
            <a:tailEnd/>
          </a:ln>
          <a:effectLst/>
        </p:spPr>
        <p:txBody>
          <a:bodyPr wrap="none" anchor="ctr"/>
          <a:lstStyle/>
          <a:p>
            <a:endParaRPr lang="fr-FR"/>
          </a:p>
        </p:txBody>
      </p:sp>
      <p:sp>
        <p:nvSpPr>
          <p:cNvPr id="3095" name="Rectangle 6"/>
          <p:cNvSpPr>
            <a:spLocks noGrp="1" noChangeArrowheads="1"/>
          </p:cNvSpPr>
          <p:nvPr>
            <p:ph type="title"/>
          </p:nvPr>
        </p:nvSpPr>
        <p:spPr bwMode="auto">
          <a:xfrm>
            <a:off x="344488" y="150813"/>
            <a:ext cx="8139112" cy="8620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dirty="0" smtClean="0"/>
              <a:t>Click to edit Master title style</a:t>
            </a:r>
          </a:p>
        </p:txBody>
      </p:sp>
      <p:pic>
        <p:nvPicPr>
          <p:cNvPr id="6" name="Image 5" descr="logo CLS_08.png"/>
          <p:cNvPicPr/>
          <p:nvPr/>
        </p:nvPicPr>
        <p:blipFill>
          <a:blip r:embed="rId3" cstate="print"/>
          <a:stretch>
            <a:fillRect/>
          </a:stretch>
        </p:blipFill>
        <p:spPr>
          <a:xfrm>
            <a:off x="8694307" y="220372"/>
            <a:ext cx="950958" cy="786193"/>
          </a:xfrm>
          <a:prstGeom prst="rect">
            <a:avLst/>
          </a:prstGeom>
        </p:spPr>
      </p:pic>
    </p:spTree>
  </p:cSld>
  <p:clrMap bg1="lt1" tx1="dk1" bg2="lt2" tx2="dk2" accent1="accent1" accent2="accent2" accent3="accent3" accent4="accent4" accent5="accent5" accent6="accent6" hlink="hlink" folHlink="folHlink"/>
  <p:sldLayoutIdLst>
    <p:sldLayoutId id="2147483903" r:id="rId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bg1"/>
          </a:solidFill>
          <a:latin typeface="Arial" charset="0"/>
          <a:ea typeface="+mj-ea"/>
          <a:cs typeface="+mj-cs"/>
        </a:defRPr>
      </a:lvl1pPr>
      <a:lvl2pPr algn="ctr" rtl="0" eaLnBrk="0" fontAlgn="base" hangingPunct="0">
        <a:spcBef>
          <a:spcPct val="0"/>
        </a:spcBef>
        <a:spcAft>
          <a:spcPct val="0"/>
        </a:spcAft>
        <a:defRPr sz="3600" b="1">
          <a:solidFill>
            <a:schemeClr val="bg1"/>
          </a:solidFill>
          <a:latin typeface="Arial" charset="0"/>
        </a:defRPr>
      </a:lvl2pPr>
      <a:lvl3pPr algn="ctr" rtl="0" eaLnBrk="0" fontAlgn="base" hangingPunct="0">
        <a:spcBef>
          <a:spcPct val="0"/>
        </a:spcBef>
        <a:spcAft>
          <a:spcPct val="0"/>
        </a:spcAft>
        <a:defRPr sz="3600" b="1">
          <a:solidFill>
            <a:schemeClr val="bg1"/>
          </a:solidFill>
          <a:latin typeface="Arial" charset="0"/>
        </a:defRPr>
      </a:lvl3pPr>
      <a:lvl4pPr algn="ctr" rtl="0" eaLnBrk="0" fontAlgn="base" hangingPunct="0">
        <a:spcBef>
          <a:spcPct val="0"/>
        </a:spcBef>
        <a:spcAft>
          <a:spcPct val="0"/>
        </a:spcAft>
        <a:defRPr sz="3600" b="1">
          <a:solidFill>
            <a:schemeClr val="bg1"/>
          </a:solidFill>
          <a:latin typeface="Arial" charset="0"/>
        </a:defRPr>
      </a:lvl4pPr>
      <a:lvl5pPr algn="ctr" rtl="0" eaLnBrk="0" fontAlgn="base" hangingPunct="0">
        <a:spcBef>
          <a:spcPct val="0"/>
        </a:spcBef>
        <a:spcAft>
          <a:spcPct val="0"/>
        </a:spcAft>
        <a:defRPr sz="3600" b="1">
          <a:solidFill>
            <a:schemeClr val="bg1"/>
          </a:solidFill>
          <a:latin typeface="Arial" charset="0"/>
        </a:defRPr>
      </a:lvl5pPr>
      <a:lvl6pPr marL="457200" algn="l" rtl="0" fontAlgn="base">
        <a:spcBef>
          <a:spcPct val="0"/>
        </a:spcBef>
        <a:spcAft>
          <a:spcPct val="0"/>
        </a:spcAft>
        <a:defRPr b="1">
          <a:solidFill>
            <a:schemeClr val="bg1"/>
          </a:solidFill>
          <a:latin typeface="Verdana" pitchFamily="34" charset="0"/>
        </a:defRPr>
      </a:lvl6pPr>
      <a:lvl7pPr marL="914400" algn="l" rtl="0" fontAlgn="base">
        <a:spcBef>
          <a:spcPct val="0"/>
        </a:spcBef>
        <a:spcAft>
          <a:spcPct val="0"/>
        </a:spcAft>
        <a:defRPr b="1">
          <a:solidFill>
            <a:schemeClr val="bg1"/>
          </a:solidFill>
          <a:latin typeface="Verdana" pitchFamily="34" charset="0"/>
        </a:defRPr>
      </a:lvl7pPr>
      <a:lvl8pPr marL="1371600" algn="l" rtl="0" fontAlgn="base">
        <a:spcBef>
          <a:spcPct val="0"/>
        </a:spcBef>
        <a:spcAft>
          <a:spcPct val="0"/>
        </a:spcAft>
        <a:defRPr b="1">
          <a:solidFill>
            <a:schemeClr val="bg1"/>
          </a:solidFill>
          <a:latin typeface="Verdana" pitchFamily="34" charset="0"/>
        </a:defRPr>
      </a:lvl8pPr>
      <a:lvl9pPr marL="1828800" algn="l" rtl="0" fontAlgn="base">
        <a:spcBef>
          <a:spcPct val="0"/>
        </a:spcBef>
        <a:spcAft>
          <a:spcPct val="0"/>
        </a:spcAft>
        <a:defRPr b="1">
          <a:solidFill>
            <a:schemeClr val="bg1"/>
          </a:solidFill>
          <a:latin typeface="Verdana" pitchFamily="34" charset="0"/>
        </a:defRPr>
      </a:lvl9pPr>
    </p:titleStyle>
    <p:bodyStyle>
      <a:lvl1pPr marL="342900" indent="-342900" algn="l" rtl="0" eaLnBrk="0" fontAlgn="base" hangingPunct="0">
        <a:lnSpc>
          <a:spcPct val="110000"/>
        </a:lnSpc>
        <a:spcBef>
          <a:spcPct val="20000"/>
        </a:spcBef>
        <a:spcAft>
          <a:spcPct val="0"/>
        </a:spcAft>
        <a:buClr>
          <a:srgbClr val="000066"/>
        </a:buClr>
        <a:buChar char="•"/>
        <a:defRPr sz="2800" b="1">
          <a:solidFill>
            <a:srgbClr val="00338D"/>
          </a:solidFill>
          <a:latin typeface="Arial" charset="0"/>
          <a:ea typeface="+mn-ea"/>
          <a:cs typeface="+mn-cs"/>
        </a:defRPr>
      </a:lvl1pPr>
      <a:lvl2pPr marL="1227138"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2pPr>
      <a:lvl3pPr marL="1825625"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3pPr>
      <a:lvl4pPr marL="2424113"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4pPr>
      <a:lvl5pPr marL="3022600"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5pPr>
      <a:lvl6pPr marL="34798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6pPr>
      <a:lvl7pPr marL="39370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7pPr>
      <a:lvl8pPr marL="43942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8pPr>
      <a:lvl9pPr marL="48514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txBox="1">
            <a:spLocks noChangeArrowheads="1"/>
          </p:cNvSpPr>
          <p:nvPr/>
        </p:nvSpPr>
        <p:spPr>
          <a:xfrm>
            <a:off x="209963" y="1966822"/>
            <a:ext cx="9477375" cy="3499449"/>
          </a:xfrm>
          <a:prstGeom prst="rect">
            <a:avLst/>
          </a:prstGeom>
        </p:spPr>
        <p:txBody>
          <a:bodyPr/>
          <a:lstStyle/>
          <a:p>
            <a:pPr algn="ctr">
              <a:lnSpc>
                <a:spcPct val="85000"/>
              </a:lnSpc>
              <a:spcBef>
                <a:spcPct val="20000"/>
              </a:spcBef>
              <a:buClr>
                <a:srgbClr val="000066"/>
              </a:buClr>
              <a:defRPr/>
            </a:pPr>
            <a:r>
              <a:rPr lang="en-US" sz="3200" b="1" kern="0" dirty="0" smtClean="0">
                <a:solidFill>
                  <a:srgbClr val="00338D"/>
                </a:solidFill>
                <a:latin typeface="Arial" charset="0"/>
              </a:rPr>
              <a:t>Inverse Barometer correction comparison for Jason-2 mission between</a:t>
            </a:r>
          </a:p>
          <a:p>
            <a:pPr algn="ctr">
              <a:lnSpc>
                <a:spcPct val="85000"/>
              </a:lnSpc>
              <a:spcBef>
                <a:spcPct val="20000"/>
              </a:spcBef>
              <a:buClr>
                <a:srgbClr val="000066"/>
              </a:buClr>
              <a:defRPr/>
            </a:pPr>
            <a:r>
              <a:rPr lang="en-US" sz="3200" b="1" kern="0" dirty="0" smtClean="0">
                <a:solidFill>
                  <a:srgbClr val="00338D"/>
                </a:solidFill>
                <a:latin typeface="Arial" charset="0"/>
              </a:rPr>
              <a:t>Corrections based on JRA-55 and ERA-Interim atmospheric </a:t>
            </a:r>
            <a:r>
              <a:rPr lang="en-US" sz="3200" b="1" kern="0" dirty="0" err="1" smtClean="0">
                <a:solidFill>
                  <a:srgbClr val="00338D"/>
                </a:solidFill>
                <a:latin typeface="Arial" charset="0"/>
              </a:rPr>
              <a:t>reanalyses</a:t>
            </a:r>
            <a:endParaRPr lang="en-US" sz="3200" b="1" kern="0" dirty="0" smtClean="0">
              <a:solidFill>
                <a:srgbClr val="00338D"/>
              </a:solidFill>
              <a:latin typeface="Arial" charset="0"/>
            </a:endParaRPr>
          </a:p>
          <a:p>
            <a:pPr algn="ctr">
              <a:lnSpc>
                <a:spcPct val="85000"/>
              </a:lnSpc>
              <a:spcBef>
                <a:spcPct val="20000"/>
              </a:spcBef>
              <a:buClr>
                <a:srgbClr val="000066"/>
              </a:buClr>
              <a:defRPr/>
            </a:pPr>
            <a:endParaRPr lang="en-US" sz="3200" b="1" kern="0" dirty="0" smtClean="0">
              <a:solidFill>
                <a:srgbClr val="00338D"/>
              </a:solidFill>
              <a:latin typeface="Arial" charset="0"/>
            </a:endParaRPr>
          </a:p>
          <a:p>
            <a:pPr>
              <a:lnSpc>
                <a:spcPct val="85000"/>
              </a:lnSpc>
              <a:spcBef>
                <a:spcPct val="20000"/>
              </a:spcBef>
              <a:buClr>
                <a:srgbClr val="000066"/>
              </a:buClr>
              <a:defRPr/>
            </a:pPr>
            <a:r>
              <a:rPr lang="en-US" sz="1400" b="1" kern="0" dirty="0" smtClean="0">
                <a:solidFill>
                  <a:srgbClr val="00338D"/>
                </a:solidFill>
                <a:latin typeface="Arial" charset="0"/>
              </a:rPr>
              <a:t>The JRA-55 correction is referred to as </a:t>
            </a:r>
            <a:r>
              <a:rPr lang="en-US" sz="1400" kern="0" dirty="0" smtClean="0">
                <a:solidFill>
                  <a:srgbClr val="00338D"/>
                </a:solidFill>
                <a:latin typeface="Arial" charset="0"/>
              </a:rPr>
              <a:t>JRA55 in the following study</a:t>
            </a:r>
          </a:p>
          <a:p>
            <a:pPr>
              <a:lnSpc>
                <a:spcPct val="85000"/>
              </a:lnSpc>
              <a:spcBef>
                <a:spcPct val="20000"/>
              </a:spcBef>
              <a:buClr>
                <a:srgbClr val="000066"/>
              </a:buClr>
              <a:defRPr/>
            </a:pPr>
            <a:r>
              <a:rPr lang="en-US" sz="1400" b="1" kern="0" dirty="0" smtClean="0">
                <a:solidFill>
                  <a:srgbClr val="00338D"/>
                </a:solidFill>
                <a:latin typeface="Arial" charset="0"/>
              </a:rPr>
              <a:t>The ERA-Interim correction is referred to as </a:t>
            </a:r>
            <a:r>
              <a:rPr lang="en-US" sz="1400" kern="0" dirty="0" smtClean="0">
                <a:solidFill>
                  <a:srgbClr val="00338D"/>
                </a:solidFill>
                <a:latin typeface="Arial" charset="0"/>
              </a:rPr>
              <a:t>ERA</a:t>
            </a:r>
          </a:p>
          <a:p>
            <a:pPr>
              <a:lnSpc>
                <a:spcPct val="85000"/>
              </a:lnSpc>
              <a:spcBef>
                <a:spcPct val="20000"/>
              </a:spcBef>
              <a:buClr>
                <a:srgbClr val="000066"/>
              </a:buClr>
              <a:defRPr/>
            </a:pPr>
            <a:endParaRPr lang="en-US" sz="1200" i="1" kern="0" dirty="0" smtClean="0">
              <a:solidFill>
                <a:srgbClr val="00338D"/>
              </a:solidFill>
              <a:latin typeface="Arial"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r>
              <a:rPr lang="en-US" sz="1600" b="1" kern="0" dirty="0" smtClean="0">
                <a:solidFill>
                  <a:srgbClr val="00338D"/>
                </a:solidFill>
                <a:latin typeface="Arial" charset="0"/>
              </a:rPr>
              <a:t>Lionel Zawadzki, Michael Ablain (CLS)</a:t>
            </a: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4" name="Rectangle 13"/>
          <p:cNvSpPr/>
          <p:nvPr/>
        </p:nvSpPr>
        <p:spPr>
          <a:xfrm>
            <a:off x="5486398" y="2236003"/>
            <a:ext cx="4212773" cy="1815882"/>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Over 10° latitudes, a</a:t>
            </a:r>
            <a:r>
              <a:rPr lang="en-US" sz="1400" dirty="0" err="1" smtClean="0">
                <a:solidFill>
                  <a:srgbClr val="00338D"/>
                </a:solidFill>
                <a:latin typeface="Arial" pitchFamily="34" charset="0"/>
                <a:cs typeface="Arial" pitchFamily="34" charset="0"/>
              </a:rPr>
              <a:t>mplitude</a:t>
            </a:r>
            <a:r>
              <a:rPr lang="en-US" sz="1400" dirty="0" smtClean="0">
                <a:solidFill>
                  <a:srgbClr val="00338D"/>
                </a:solidFill>
                <a:latin typeface="Arial" pitchFamily="34" charset="0"/>
                <a:cs typeface="Arial" pitchFamily="34" charset="0"/>
              </a:rPr>
              <a:t> differences of annual signal are positive around reach 1mm  and negative around -1mm below.</a:t>
            </a:r>
          </a:p>
          <a:p>
            <a:pPr>
              <a:buFont typeface="Symbol"/>
              <a:buChar char="Þ"/>
            </a:pPr>
            <a:r>
              <a:rPr lang="en-US" sz="1400" dirty="0" smtClean="0">
                <a:solidFill>
                  <a:srgbClr val="00338D"/>
                </a:solidFill>
                <a:latin typeface="Arial" pitchFamily="34" charset="0"/>
                <a:cs typeface="Arial" pitchFamily="34" charset="0"/>
              </a:rPr>
              <a:t>At high latitudes, the corresponding phase shift reaches 10° (~about 10 days=1cycle)</a:t>
            </a:r>
          </a:p>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12"/>
          <p:cNvSpPr txBox="1">
            <a:spLocks noChangeArrowheads="1"/>
          </p:cNvSpPr>
          <p:nvPr/>
        </p:nvSpPr>
        <p:spPr>
          <a:xfrm>
            <a:off x="5501127" y="1282109"/>
            <a:ext cx="4150659" cy="786177"/>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Annual and Semi-Annual Signals</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73181" y="5334469"/>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p>
        </p:txBody>
      </p:sp>
      <p:pic>
        <p:nvPicPr>
          <p:cNvPr id="9" name="Image 8" descr="DiffGrids_Ampli6M.png"/>
          <p:cNvPicPr>
            <a:picLocks noChangeAspect="1"/>
          </p:cNvPicPr>
          <p:nvPr/>
        </p:nvPicPr>
        <p:blipFill>
          <a:blip r:embed="rId2" cstate="print"/>
          <a:stretch>
            <a:fillRect/>
          </a:stretch>
        </p:blipFill>
        <p:spPr>
          <a:xfrm>
            <a:off x="5156348" y="3846425"/>
            <a:ext cx="4372962" cy="2908020"/>
          </a:xfrm>
          <a:prstGeom prst="rect">
            <a:avLst/>
          </a:prstGeom>
        </p:spPr>
      </p:pic>
      <p:pic>
        <p:nvPicPr>
          <p:cNvPr id="8" name="Image 7" descr="DiffGrids_Ampli1Y.png"/>
          <p:cNvPicPr>
            <a:picLocks noChangeAspect="1"/>
          </p:cNvPicPr>
          <p:nvPr/>
        </p:nvPicPr>
        <p:blipFill>
          <a:blip r:embed="rId3" cstate="print"/>
          <a:stretch>
            <a:fillRect/>
          </a:stretch>
        </p:blipFill>
        <p:spPr>
          <a:xfrm>
            <a:off x="344747" y="2946584"/>
            <a:ext cx="4254365" cy="2829153"/>
          </a:xfrm>
          <a:prstGeom prst="rect">
            <a:avLst/>
          </a:prstGeom>
        </p:spPr>
      </p:pic>
      <p:sp>
        <p:nvSpPr>
          <p:cNvPr id="11" name="ZoneTexte 10"/>
          <p:cNvSpPr txBox="1"/>
          <p:nvPr/>
        </p:nvSpPr>
        <p:spPr>
          <a:xfrm>
            <a:off x="4968606" y="3404214"/>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amplitude – SLA </a:t>
            </a:r>
            <a:r>
              <a:rPr lang="fr-FR" sz="1000" dirty="0" err="1" smtClean="0"/>
              <a:t>with</a:t>
            </a:r>
            <a:r>
              <a:rPr lang="fr-FR" sz="1000" dirty="0" smtClean="0"/>
              <a:t> ERA amplitude : </a:t>
            </a:r>
            <a:r>
              <a:rPr lang="fr-FR" sz="1000" dirty="0" err="1" smtClean="0"/>
              <a:t>semi-annual</a:t>
            </a:r>
            <a:r>
              <a:rPr lang="fr-FR" sz="1000" dirty="0" smtClean="0"/>
              <a:t> signal</a:t>
            </a:r>
            <a:endParaRPr lang="fr-FR" sz="1000" dirty="0"/>
          </a:p>
        </p:txBody>
      </p:sp>
      <p:sp>
        <p:nvSpPr>
          <p:cNvPr id="12" name="ZoneTexte 11"/>
          <p:cNvSpPr txBox="1"/>
          <p:nvPr/>
        </p:nvSpPr>
        <p:spPr>
          <a:xfrm>
            <a:off x="152399" y="2465946"/>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amplitude – SLA </a:t>
            </a:r>
            <a:r>
              <a:rPr lang="fr-FR" sz="1000" dirty="0" err="1" smtClean="0"/>
              <a:t>with</a:t>
            </a:r>
            <a:r>
              <a:rPr lang="fr-FR" sz="1000" dirty="0" smtClean="0"/>
              <a:t> ERA amplitude :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r>
              <a:rPr lang="en-US" sz="1400" dirty="0" smtClean="0">
                <a:solidFill>
                  <a:srgbClr val="00338D"/>
                </a:solidFill>
                <a:latin typeface="Arial" pitchFamily="34" charset="0"/>
                <a:cs typeface="Arial" pitchFamily="34" charset="0"/>
              </a:rPr>
              <a:t>.</a:t>
            </a:r>
          </a:p>
          <a:p>
            <a:pPr>
              <a:buFont typeface="Symbol"/>
              <a:buChar char="Þ"/>
            </a:pPr>
            <a:endParaRPr lang="en-US" sz="1400" b="1"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r>
              <a:rPr lang="en-US" sz="1400" dirty="0" smtClean="0">
                <a:solidFill>
                  <a:srgbClr val="00338D"/>
                </a:solidFill>
                <a:latin typeface="Arial" pitchFamily="34" charset="0"/>
                <a:cs typeface="Arial" pitchFamily="34" charset="0"/>
              </a:rPr>
              <a:t>. </a:t>
            </a:r>
          </a:p>
          <a:p>
            <a:pPr>
              <a:buFont typeface="Symbol"/>
              <a:buChar char="Þ"/>
            </a:pPr>
            <a:endParaRPr lang="en-US" sz="1400" dirty="0" smtClean="0">
              <a:solidFill>
                <a:srgbClr val="00338D"/>
              </a:solidFill>
              <a:latin typeface="Arial" pitchFamily="34" charset="0"/>
              <a:cs typeface="Arial" pitchFamily="34" charset="0"/>
            </a:endParaRPr>
          </a:p>
          <a:p>
            <a:r>
              <a:rPr lang="en-US" sz="1400" dirty="0" smtClean="0">
                <a:solidFill>
                  <a:srgbClr val="00338D"/>
                </a:solidFill>
                <a:latin typeface="Arial" pitchFamily="34" charset="0"/>
                <a:cs typeface="Arial" pitchFamily="34" charset="0"/>
              </a:rPr>
              <a:t>To be noted </a:t>
            </a:r>
            <a:r>
              <a:rPr lang="en-US" sz="1400" u="sng" dirty="0" smtClean="0">
                <a:solidFill>
                  <a:srgbClr val="00338D"/>
                </a:solidFill>
                <a:latin typeface="Arial" pitchFamily="34" charset="0"/>
                <a:cs typeface="Arial" pitchFamily="34" charset="0"/>
              </a:rPr>
              <a:t>a phase value equal to 30° </a:t>
            </a:r>
            <a:r>
              <a:rPr lang="en-US" sz="1400" dirty="0" smtClean="0">
                <a:solidFill>
                  <a:srgbClr val="00338D"/>
                </a:solidFill>
                <a:latin typeface="Arial" pitchFamily="34" charset="0"/>
                <a:cs typeface="Arial" pitchFamily="34" charset="0"/>
              </a:rPr>
              <a:t>corresponds to a period of </a:t>
            </a:r>
            <a:r>
              <a:rPr lang="en-US" sz="1400" u="sng" dirty="0" smtClean="0">
                <a:solidFill>
                  <a:srgbClr val="00338D"/>
                </a:solidFill>
                <a:latin typeface="Arial" pitchFamily="34" charset="0"/>
                <a:cs typeface="Arial" pitchFamily="34" charset="0"/>
              </a:rPr>
              <a:t>one month</a:t>
            </a:r>
          </a:p>
        </p:txBody>
      </p:sp>
      <p:pic>
        <p:nvPicPr>
          <p:cNvPr id="8" name="Image 7" descr="OperVarNc_Phase1Y.png"/>
          <p:cNvPicPr>
            <a:picLocks noChangeAspect="1"/>
          </p:cNvPicPr>
          <p:nvPr/>
        </p:nvPicPr>
        <p:blipFill>
          <a:blip r:embed="rId2" cstate="print"/>
          <a:stretch>
            <a:fillRect/>
          </a:stretch>
        </p:blipFill>
        <p:spPr>
          <a:xfrm>
            <a:off x="704699" y="3337763"/>
            <a:ext cx="3826099" cy="2544356"/>
          </a:xfrm>
          <a:prstGeom prst="rect">
            <a:avLst/>
          </a:prstGeom>
        </p:spPr>
      </p:pic>
      <p:pic>
        <p:nvPicPr>
          <p:cNvPr id="9" name="Image 8" descr="OperVarNc_Phase6M.png"/>
          <p:cNvPicPr>
            <a:picLocks noChangeAspect="1"/>
          </p:cNvPicPr>
          <p:nvPr/>
        </p:nvPicPr>
        <p:blipFill>
          <a:blip r:embed="rId3" cstate="print"/>
          <a:stretch>
            <a:fillRect/>
          </a:stretch>
        </p:blipFill>
        <p:spPr>
          <a:xfrm>
            <a:off x="5431046" y="3917801"/>
            <a:ext cx="4129148" cy="2745884"/>
          </a:xfrm>
          <a:prstGeom prst="rect">
            <a:avLst/>
          </a:prstGeom>
        </p:spPr>
      </p:pic>
      <p:sp>
        <p:nvSpPr>
          <p:cNvPr id="10" name="ZoneTexte 9"/>
          <p:cNvSpPr txBox="1"/>
          <p:nvPr/>
        </p:nvSpPr>
        <p:spPr>
          <a:xfrm>
            <a:off x="5121010" y="3404214"/>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phase – SLA </a:t>
            </a:r>
            <a:r>
              <a:rPr lang="fr-FR" sz="1000" dirty="0" err="1" smtClean="0"/>
              <a:t>with</a:t>
            </a:r>
            <a:r>
              <a:rPr lang="fr-FR" sz="1000" dirty="0" smtClean="0"/>
              <a:t> ERA phase :    </a:t>
            </a:r>
            <a:r>
              <a:rPr lang="fr-FR" sz="1000" dirty="0" err="1" smtClean="0"/>
              <a:t>semi-annual</a:t>
            </a:r>
            <a:r>
              <a:rPr lang="fr-FR" sz="1000" dirty="0" smtClean="0"/>
              <a:t> signal</a:t>
            </a:r>
            <a:endParaRPr lang="fr-FR" sz="1000" dirty="0"/>
          </a:p>
        </p:txBody>
      </p:sp>
      <p:sp>
        <p:nvSpPr>
          <p:cNvPr id="11" name="ZoneTexte 10"/>
          <p:cNvSpPr txBox="1"/>
          <p:nvPr/>
        </p:nvSpPr>
        <p:spPr>
          <a:xfrm>
            <a:off x="293917" y="2727210"/>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phase – SLA </a:t>
            </a:r>
            <a:r>
              <a:rPr lang="fr-FR" sz="1000" dirty="0" err="1" smtClean="0"/>
              <a:t>with</a:t>
            </a:r>
            <a:r>
              <a:rPr lang="fr-FR" sz="1000" dirty="0" smtClean="0"/>
              <a:t> ERA phase: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050970" y="1706142"/>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Mean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JRA-55</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ERA</a:t>
            </a:r>
            <a:r>
              <a:rPr lang="en-US" sz="1400" dirty="0" smtClean="0">
                <a:solidFill>
                  <a:srgbClr val="00338D"/>
                </a:solidFill>
                <a:latin typeface="Arial" pitchFamily="34" charset="0"/>
                <a:cs typeface="Arial" pitchFamily="34" charset="0"/>
              </a:rPr>
              <a:t> (extension period)</a:t>
            </a:r>
          </a:p>
          <a:p>
            <a:r>
              <a:rPr lang="en-US" sz="1400" dirty="0" smtClean="0">
                <a:solidFill>
                  <a:srgbClr val="00338D"/>
                </a:solidFill>
                <a:latin typeface="Arial" pitchFamily="34" charset="0"/>
                <a:cs typeface="Arial" pitchFamily="34" charset="0"/>
              </a:rPr>
              <a:t>On this map we observe clearly differences near coast reaching 4cm.</a:t>
            </a:r>
          </a:p>
        </p:txBody>
      </p:sp>
      <p:sp>
        <p:nvSpPr>
          <p:cNvPr id="7" name="Rectangle 6"/>
          <p:cNvSpPr/>
          <p:nvPr/>
        </p:nvSpPr>
        <p:spPr>
          <a:xfrm>
            <a:off x="468085" y="5298425"/>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Standard deviation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JRA-55</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ERA</a:t>
            </a:r>
            <a:r>
              <a:rPr lang="en-US" sz="1400" dirty="0" smtClean="0">
                <a:solidFill>
                  <a:srgbClr val="00338D"/>
                </a:solidFill>
                <a:latin typeface="Arial" pitchFamily="34" charset="0"/>
                <a:cs typeface="Arial" pitchFamily="34" charset="0"/>
              </a:rPr>
              <a:t> (extension period)</a:t>
            </a:r>
          </a:p>
          <a:p>
            <a:r>
              <a:rPr lang="en-US" sz="1400" dirty="0" smtClean="0">
                <a:solidFill>
                  <a:srgbClr val="00338D"/>
                </a:solidFill>
                <a:latin typeface="Arial" pitchFamily="34" charset="0"/>
                <a:cs typeface="Arial" pitchFamily="34" charset="0"/>
              </a:rPr>
              <a:t>On this map we observe differences mainly near coasts reaching 3cm</a:t>
            </a:r>
          </a:p>
        </p:txBody>
      </p:sp>
      <p:pic>
        <p:nvPicPr>
          <p:cNvPr id="10" name="Image 9" descr="CalculerStatSerieGrilles_MOY.png"/>
          <p:cNvPicPr>
            <a:picLocks noChangeAspect="1"/>
          </p:cNvPicPr>
          <p:nvPr/>
        </p:nvPicPr>
        <p:blipFill>
          <a:blip r:embed="rId2" cstate="print"/>
          <a:stretch>
            <a:fillRect/>
          </a:stretch>
        </p:blipFill>
        <p:spPr>
          <a:xfrm>
            <a:off x="21774" y="1375114"/>
            <a:ext cx="4912037" cy="3266505"/>
          </a:xfrm>
          <a:prstGeom prst="rect">
            <a:avLst/>
          </a:prstGeom>
        </p:spPr>
      </p:pic>
      <p:pic>
        <p:nvPicPr>
          <p:cNvPr id="11" name="Image 10" descr="CalculerStatSerieGrilles_ECT.png"/>
          <p:cNvPicPr>
            <a:picLocks noChangeAspect="1"/>
          </p:cNvPicPr>
          <p:nvPr/>
        </p:nvPicPr>
        <p:blipFill>
          <a:blip r:embed="rId3" cstate="print"/>
          <a:stretch>
            <a:fillRect/>
          </a:stretch>
        </p:blipFill>
        <p:spPr>
          <a:xfrm>
            <a:off x="4950750" y="3378091"/>
            <a:ext cx="4912037" cy="3266505"/>
          </a:xfrm>
          <a:prstGeom prst="rect">
            <a:avLst/>
          </a:prstGeom>
        </p:spPr>
      </p:pic>
      <p:sp>
        <p:nvSpPr>
          <p:cNvPr id="9" name="Rectangle 12"/>
          <p:cNvSpPr txBox="1">
            <a:spLocks noChangeArrowheads="1"/>
          </p:cNvSpPr>
          <p:nvPr/>
        </p:nvSpPr>
        <p:spPr>
          <a:xfrm>
            <a:off x="435430" y="249655"/>
            <a:ext cx="8577942"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Regional statistics between corrections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55864" y="1335470"/>
            <a:ext cx="4838830" cy="5393134"/>
          </a:xfrm>
          <a:prstGeom prst="rect">
            <a:avLst/>
          </a:prstGeom>
        </p:spPr>
        <p:txBody>
          <a:bodyPr/>
          <a:lstStyle/>
          <a:p>
            <a:r>
              <a:rPr lang="en-GB" sz="1400" b="1" dirty="0" smtClean="0">
                <a:solidFill>
                  <a:srgbClr val="00338D"/>
                </a:solidFill>
                <a:latin typeface="Arial" pitchFamily="34" charset="0"/>
                <a:cs typeface="Arial" pitchFamily="34" charset="0"/>
              </a:rPr>
              <a:t>To conclude:</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  JRA-55 correction extension shows performances degraded by comparison to ERA-Interim.</a:t>
            </a:r>
          </a:p>
          <a:p>
            <a:pPr>
              <a:buFont typeface="Arial" pitchFamily="34" charset="0"/>
              <a:buChar char="•"/>
            </a:pPr>
            <a:r>
              <a:rPr lang="en-GB" sz="1400" dirty="0" smtClean="0">
                <a:solidFill>
                  <a:srgbClr val="00338D"/>
                </a:solidFill>
                <a:latin typeface="Arial" pitchFamily="34" charset="0"/>
                <a:cs typeface="Arial" pitchFamily="34" charset="0"/>
              </a:rPr>
              <a:t> Main impact is on the long term evolution at regional scale and </a:t>
            </a:r>
            <a:r>
              <a:rPr lang="en-GB" sz="1400" smtClean="0">
                <a:solidFill>
                  <a:srgbClr val="00338D"/>
                </a:solidFill>
                <a:latin typeface="Arial" pitchFamily="34" charset="0"/>
                <a:cs typeface="Arial" pitchFamily="34" charset="0"/>
              </a:rPr>
              <a:t>near coasts.</a:t>
            </a:r>
            <a:endParaRPr lang="en-GB" sz="1400" dirty="0" smtClean="0">
              <a:solidFill>
                <a:srgbClr val="00338D"/>
              </a:solidFill>
              <a:latin typeface="Arial" pitchFamily="34" charset="0"/>
              <a:cs typeface="Arial" pitchFamily="34" charset="0"/>
            </a:endParaRPr>
          </a:p>
          <a:p>
            <a:pPr>
              <a:buFont typeface="Symbol"/>
              <a:buChar char="Þ"/>
            </a:pPr>
            <a:r>
              <a:rPr lang="en-GB" sz="1400" dirty="0" smtClean="0">
                <a:solidFill>
                  <a:srgbClr val="00338D"/>
                </a:solidFill>
                <a:latin typeface="Arial" pitchFamily="34" charset="0"/>
                <a:cs typeface="Arial" pitchFamily="34" charset="0"/>
              </a:rPr>
              <a:t> Performances at crossovers are close, however the analysis of MSL shows a low degradation over this period.</a:t>
            </a:r>
          </a:p>
          <a:p>
            <a:endParaRPr lang="en-GB" sz="1600"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graphicFrame>
        <p:nvGraphicFramePr>
          <p:cNvPr id="6" name="Tableau 5"/>
          <p:cNvGraphicFramePr>
            <a:graphicFrameLocks noGrp="1"/>
          </p:cNvGraphicFramePr>
          <p:nvPr/>
        </p:nvGraphicFramePr>
        <p:xfrm>
          <a:off x="5308103" y="130687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dirty="0" err="1">
                          <a:latin typeface="Trebuchet MS"/>
                          <a:ea typeface="Calibri"/>
                          <a:cs typeface="Times New Roman"/>
                        </a:rPr>
                        <a:t>Mesoscale</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dirty="0" smtClean="0">
                          <a:latin typeface="Trebuchet MS"/>
                          <a:ea typeface="Times New Roman"/>
                          <a:cs typeface="Times New Roman"/>
                        </a:rPr>
                        <a:t>-</a:t>
                      </a: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bl>
          </a:graphicData>
        </a:graphic>
      </p:graphicFrame>
      <p:sp>
        <p:nvSpPr>
          <p:cNvPr id="5" name="Rectangle 12"/>
          <p:cNvSpPr txBox="1">
            <a:spLocks noChangeArrowheads="1"/>
          </p:cNvSpPr>
          <p:nvPr/>
        </p:nvSpPr>
        <p:spPr>
          <a:xfrm>
            <a:off x="2357716" y="249655"/>
            <a:ext cx="6655655" cy="795374"/>
          </a:xfrm>
          <a:prstGeom prst="rect">
            <a:avLst/>
          </a:prstGeom>
        </p:spPr>
        <p:txBody>
          <a:bodyPr/>
          <a:lstStyle/>
          <a:p>
            <a:pPr>
              <a:lnSpc>
                <a:spcPct val="85000"/>
              </a:lnSpc>
              <a:spcBef>
                <a:spcPct val="20000"/>
              </a:spcBef>
              <a:buClr>
                <a:srgbClr val="000066"/>
              </a:buClr>
              <a:defRPr/>
            </a:pPr>
            <a:r>
              <a:rPr lang="en-US" sz="2800" b="1" kern="0" smtClean="0">
                <a:solidFill>
                  <a:schemeClr val="accent3"/>
                </a:solidFill>
                <a:latin typeface="Arial" charset="0"/>
              </a:rPr>
              <a:t>Inverse Barometer </a:t>
            </a:r>
            <a:r>
              <a:rPr lang="en-US" sz="2800" b="1" kern="0" dirty="0" smtClean="0">
                <a:solidFill>
                  <a:schemeClr val="accent3"/>
                </a:solidFill>
                <a:latin typeface="Arial" charset="0"/>
              </a:rPr>
              <a:t>correction comparison for Jason-2 mission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99407" y="1219197"/>
            <a:ext cx="9532422" cy="2830289"/>
          </a:xfrm>
          <a:prstGeom prst="rect">
            <a:avLst/>
          </a:prstGeom>
        </p:spPr>
        <p:txBody>
          <a:bodyPr/>
          <a:lstStyle/>
          <a:p>
            <a:r>
              <a:rPr lang="en-GB" sz="1600" b="1" dirty="0" smtClean="0">
                <a:solidFill>
                  <a:srgbClr val="00338D"/>
                </a:solidFill>
                <a:latin typeface="Arial" pitchFamily="34" charset="0"/>
                <a:cs typeface="Arial" pitchFamily="34" charset="0"/>
              </a:rPr>
              <a:t>Introduction:</a:t>
            </a:r>
          </a:p>
          <a:p>
            <a:r>
              <a:rPr lang="en-US" sz="1600" kern="0" dirty="0" smtClean="0">
                <a:solidFill>
                  <a:srgbClr val="00338D"/>
                </a:solidFill>
                <a:latin typeface="Arial" charset="0"/>
              </a:rPr>
              <a:t> </a:t>
            </a:r>
            <a:endParaRPr lang="en-US" sz="1600" dirty="0" smtClean="0">
              <a:solidFill>
                <a:srgbClr val="00338D"/>
              </a:solidFill>
              <a:latin typeface="Arial" pitchFamily="34" charset="0"/>
              <a:cs typeface="Arial" pitchFamily="34" charset="0"/>
            </a:endParaRPr>
          </a:p>
          <a:p>
            <a:pPr>
              <a:buFont typeface="Arial" pitchFamily="34" charset="0"/>
              <a:buChar char="•"/>
            </a:pPr>
            <a:r>
              <a:rPr lang="en-GB" sz="1600" dirty="0" smtClean="0">
                <a:solidFill>
                  <a:srgbClr val="00338D"/>
                </a:solidFill>
                <a:latin typeface="Arial" pitchFamily="34" charset="0"/>
                <a:cs typeface="Arial" pitchFamily="34" charset="0"/>
              </a:rPr>
              <a:t> </a:t>
            </a:r>
            <a:r>
              <a:rPr lang="en-GB" sz="1600" kern="0" dirty="0" smtClean="0">
                <a:solidFill>
                  <a:srgbClr val="00338D"/>
                </a:solidFill>
                <a:latin typeface="Arial" charset="0"/>
              </a:rPr>
              <a:t>We will observe and analyse the impact of the Inverse Barometer correction computed from the JRA-55 atmospheric reanalysis for climate applications on the Jason-2 period</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We will compare this correction with the Inverse Barometer correction computed from the ERA-Interim atmospheric reanalysis. It will be referred to as “ERA”.</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In order to determine the impact of this alternative Inverse Barometer correction in terms of climate applications and temporal scales, we will try in this study to indicate for each impact detected if it’s a positive (+) or a negative (-) impact :</a:t>
            </a:r>
            <a:endParaRPr kumimoji="0" lang="en-US" sz="1600"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4" name="Rectangle 12"/>
          <p:cNvSpPr txBox="1">
            <a:spLocks noChangeArrowheads="1"/>
          </p:cNvSpPr>
          <p:nvPr/>
        </p:nvSpPr>
        <p:spPr>
          <a:xfrm>
            <a:off x="2357716" y="249655"/>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Inverse Barometer correction comparison for Jason-2 mission</a:t>
            </a:r>
          </a:p>
        </p:txBody>
      </p:sp>
      <p:grpSp>
        <p:nvGrpSpPr>
          <p:cNvPr id="12" name="Groupe 11"/>
          <p:cNvGrpSpPr/>
          <p:nvPr/>
        </p:nvGrpSpPr>
        <p:grpSpPr>
          <a:xfrm>
            <a:off x="3474564" y="4760216"/>
            <a:ext cx="2166259" cy="1416239"/>
            <a:chOff x="2362199" y="3907971"/>
            <a:chExt cx="2166259" cy="1416239"/>
          </a:xfrm>
        </p:grpSpPr>
        <p:sp>
          <p:nvSpPr>
            <p:cNvPr id="7" name="ZoneTexte 6"/>
            <p:cNvSpPr txBox="1"/>
            <p:nvPr/>
          </p:nvSpPr>
          <p:spPr>
            <a:xfrm>
              <a:off x="2362200" y="4985656"/>
              <a:ext cx="2166258" cy="338554"/>
            </a:xfrm>
            <a:prstGeom prst="rect">
              <a:avLst/>
            </a:prstGeom>
            <a:noFill/>
            <a:ln>
              <a:solidFill>
                <a:schemeClr val="tx1"/>
              </a:solidFill>
            </a:ln>
          </p:spPr>
          <p:txBody>
            <a:bodyPr wrap="square" rtlCol="0">
              <a:spAutoFit/>
            </a:bodyPr>
            <a:lstStyle/>
            <a:p>
              <a:r>
                <a:rPr lang="fr-FR" sz="1600" b="1" dirty="0" smtClean="0">
                  <a:solidFill>
                    <a:srgbClr val="00338D"/>
                  </a:solidFill>
                  <a:latin typeface="Arial" pitchFamily="34" charset="0"/>
                  <a:cs typeface="Arial" pitchFamily="34" charset="0"/>
                </a:rPr>
                <a:t>No impact </a:t>
              </a:r>
              <a:r>
                <a:rPr lang="fr-FR" sz="1600" b="1" dirty="0" err="1" smtClean="0">
                  <a:solidFill>
                    <a:srgbClr val="00338D"/>
                  </a:solidFill>
                  <a:latin typeface="Arial" pitchFamily="34" charset="0"/>
                  <a:cs typeface="Arial" pitchFamily="34" charset="0"/>
                </a:rPr>
                <a:t>detected</a:t>
              </a:r>
              <a:endParaRPr lang="fr-FR" sz="1600" b="1" dirty="0" smtClean="0">
                <a:solidFill>
                  <a:srgbClr val="00338D"/>
                </a:solidFill>
                <a:latin typeface="Arial" pitchFamily="34" charset="0"/>
                <a:cs typeface="Arial" pitchFamily="34" charset="0"/>
              </a:endParaRPr>
            </a:p>
          </p:txBody>
        </p:sp>
        <p:sp>
          <p:nvSpPr>
            <p:cNvPr id="8" name="ZoneTexte 7"/>
            <p:cNvSpPr txBox="1"/>
            <p:nvPr/>
          </p:nvSpPr>
          <p:spPr>
            <a:xfrm>
              <a:off x="2362199" y="3907971"/>
              <a:ext cx="2166258" cy="338554"/>
            </a:xfrm>
            <a:prstGeom prst="rect">
              <a:avLst/>
            </a:prstGeom>
            <a:solidFill>
              <a:srgbClr val="FBD4B4"/>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Low</a:t>
              </a:r>
              <a:r>
                <a:rPr lang="fr-FR" sz="1600" b="1" dirty="0" smtClean="0">
                  <a:solidFill>
                    <a:srgbClr val="00338D"/>
                  </a:solidFill>
                  <a:latin typeface="Arial" pitchFamily="34" charset="0"/>
                  <a:cs typeface="Arial" pitchFamily="34" charset="0"/>
                </a:rPr>
                <a:t> impact</a:t>
              </a:r>
            </a:p>
          </p:txBody>
        </p:sp>
        <p:sp>
          <p:nvSpPr>
            <p:cNvPr id="9" name="ZoneTexte 8"/>
            <p:cNvSpPr txBox="1"/>
            <p:nvPr/>
          </p:nvSpPr>
          <p:spPr>
            <a:xfrm>
              <a:off x="2362199" y="4452256"/>
              <a:ext cx="2166258" cy="338554"/>
            </a:xfrm>
            <a:prstGeom prst="rect">
              <a:avLst/>
            </a:prstGeom>
            <a:solidFill>
              <a:srgbClr val="E36C0A"/>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Significant</a:t>
              </a:r>
              <a:r>
                <a:rPr lang="fr-FR" sz="1600" b="1" dirty="0" smtClean="0">
                  <a:solidFill>
                    <a:srgbClr val="00338D"/>
                  </a:solidFill>
                  <a:latin typeface="Arial" pitchFamily="34" charset="0"/>
                  <a:cs typeface="Arial" pitchFamily="34" charset="0"/>
                </a:rPr>
                <a:t> impact</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au 15"/>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dirty="0"/>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ctr">
                        <a:spcAft>
                          <a:spcPts val="600"/>
                        </a:spcAft>
                      </a:pPr>
                      <a:endParaRPr lang="fr-FR" sz="8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0" name="Rectangle 12"/>
          <p:cNvSpPr txBox="1">
            <a:spLocks noChangeArrowheads="1"/>
          </p:cNvSpPr>
          <p:nvPr/>
        </p:nvSpPr>
        <p:spPr>
          <a:xfrm>
            <a:off x="5468470" y="1292989"/>
            <a:ext cx="4150659" cy="642741"/>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Global Mean Sea Level trend</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3" name="Rectangle 12"/>
          <p:cNvSpPr/>
          <p:nvPr/>
        </p:nvSpPr>
        <p:spPr>
          <a:xfrm>
            <a:off x="4780111" y="2212976"/>
            <a:ext cx="4964524" cy="307777"/>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0.09 mm/yr on the Global MSL is low.</a:t>
            </a:r>
          </a:p>
        </p:txBody>
      </p:sp>
      <p:pic>
        <p:nvPicPr>
          <p:cNvPr id="7" name="Image 6" descr="Log2SVG_MOY_G.png"/>
          <p:cNvPicPr>
            <a:picLocks noChangeAspect="1"/>
          </p:cNvPicPr>
          <p:nvPr/>
        </p:nvPicPr>
        <p:blipFill>
          <a:blip r:embed="rId2" cstate="print"/>
          <a:stretch>
            <a:fillRect/>
          </a:stretch>
        </p:blipFill>
        <p:spPr>
          <a:xfrm>
            <a:off x="4771229" y="3209026"/>
            <a:ext cx="4563014" cy="3030126"/>
          </a:xfrm>
          <a:prstGeom prst="rect">
            <a:avLst/>
          </a:prstGeom>
        </p:spPr>
      </p:pic>
      <p:sp>
        <p:nvSpPr>
          <p:cNvPr id="8" name="Rectangle 7"/>
          <p:cNvSpPr/>
          <p:nvPr/>
        </p:nvSpPr>
        <p:spPr>
          <a:xfrm>
            <a:off x="4753874" y="6056069"/>
            <a:ext cx="4953000" cy="338554"/>
          </a:xfrm>
          <a:prstGeom prst="rect">
            <a:avLst/>
          </a:prstGeom>
        </p:spPr>
        <p:txBody>
          <a:bodyPr>
            <a:spAutoFit/>
          </a:bodyPr>
          <a:lstStyle/>
          <a:p>
            <a:r>
              <a:rPr lang="en-GB" sz="1600" dirty="0" smtClean="0">
                <a:solidFill>
                  <a:srgbClr val="00338D"/>
                </a:solidFill>
                <a:latin typeface="Arial" pitchFamily="34" charset="0"/>
                <a:cs typeface="Arial" pitchFamily="34" charset="0"/>
              </a:rPr>
              <a:t>Temporal evolution of SLA mean calculated </a:t>
            </a:r>
            <a:r>
              <a:rPr lang="en-GB" sz="1600" u="sng" dirty="0" smtClean="0">
                <a:solidFill>
                  <a:srgbClr val="00338D"/>
                </a:solidFill>
                <a:latin typeface="Arial" pitchFamily="34" charset="0"/>
                <a:cs typeface="Arial" pitchFamily="34" charset="0"/>
              </a:rPr>
              <a:t>globally</a:t>
            </a:r>
            <a:r>
              <a:rPr lang="en-GB" sz="1600" dirty="0" smtClean="0">
                <a:solidFill>
                  <a:srgbClr val="00338D"/>
                </a:solidFill>
                <a:latin typeface="Arial" pitchFamily="34" charset="0"/>
                <a:cs typeface="Arial" pitchFamily="34" charset="0"/>
              </a:rPr>
              <a:t>.</a:t>
            </a:r>
            <a:endParaRPr lang="fr-FR" sz="1600" dirty="0"/>
          </a:p>
        </p:txBody>
      </p:sp>
      <p:sp>
        <p:nvSpPr>
          <p:cNvPr id="11" name="Rectangle 10"/>
          <p:cNvSpPr/>
          <p:nvPr/>
        </p:nvSpPr>
        <p:spPr>
          <a:xfrm>
            <a:off x="1283015" y="3102594"/>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Inter 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1Y-ref.png"/>
          <p:cNvPicPr>
            <a:picLocks noChangeAspect="1"/>
          </p:cNvPicPr>
          <p:nvPr/>
        </p:nvPicPr>
        <p:blipFill>
          <a:blip r:embed="rId2" cstate="print"/>
          <a:stretch>
            <a:fillRect/>
          </a:stretch>
        </p:blipFill>
        <p:spPr>
          <a:xfrm>
            <a:off x="4807864" y="3142345"/>
            <a:ext cx="4626415" cy="3072229"/>
          </a:xfrm>
          <a:prstGeom prst="rect">
            <a:avLst/>
          </a:prstGeom>
        </p:spPr>
      </p:pic>
      <p:sp>
        <p:nvSpPr>
          <p:cNvPr id="14" name="Rectangle 13"/>
          <p:cNvSpPr/>
          <p:nvPr/>
        </p:nvSpPr>
        <p:spPr>
          <a:xfrm>
            <a:off x="4780111" y="2212976"/>
            <a:ext cx="4964524" cy="523220"/>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The figure below shows the mean difference between the two corrections calculated </a:t>
            </a:r>
            <a:r>
              <a:rPr lang="en-GB" sz="1400" u="sng" dirty="0" smtClean="0">
                <a:solidFill>
                  <a:srgbClr val="00338D"/>
                </a:solidFill>
                <a:latin typeface="Arial" pitchFamily="34" charset="0"/>
                <a:cs typeface="Arial" pitchFamily="34" charset="0"/>
              </a:rPr>
              <a:t>globally</a:t>
            </a:r>
            <a:r>
              <a:rPr lang="en-GB" sz="1400" dirty="0" smtClean="0">
                <a:solidFill>
                  <a:srgbClr val="00338D"/>
                </a:solidFill>
                <a:latin typeface="Arial" pitchFamily="34" charset="0"/>
                <a:cs typeface="Arial" pitchFamily="34" charset="0"/>
              </a:rPr>
              <a:t> by </a:t>
            </a:r>
            <a:r>
              <a:rPr lang="en-GB" sz="1400" smtClean="0">
                <a:solidFill>
                  <a:srgbClr val="00338D"/>
                </a:solidFill>
                <a:latin typeface="Arial" pitchFamily="34" charset="0"/>
                <a:cs typeface="Arial" pitchFamily="34" charset="0"/>
              </a:rPr>
              <a:t>cycle.</a:t>
            </a:r>
            <a:endParaRPr lang="en-GB" sz="1400" dirty="0" smtClean="0">
              <a:solidFill>
                <a:srgbClr val="00338D"/>
              </a:solidFill>
              <a:latin typeface="Arial" pitchFamily="34" charset="0"/>
              <a:cs typeface="Arial" pitchFamily="34" charset="0"/>
            </a:endParaRPr>
          </a:p>
        </p:txBody>
      </p:sp>
      <p:sp>
        <p:nvSpPr>
          <p:cNvPr id="9" name="Rectangle 8"/>
          <p:cNvSpPr/>
          <p:nvPr/>
        </p:nvSpPr>
        <p:spPr>
          <a:xfrm>
            <a:off x="1273181" y="365319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2">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3">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Annual and Semi-annual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0-1Y.png"/>
          <p:cNvPicPr>
            <a:picLocks noChangeAspect="1"/>
          </p:cNvPicPr>
          <p:nvPr/>
        </p:nvPicPr>
        <p:blipFill>
          <a:blip r:embed="rId2" cstate="print"/>
          <a:stretch>
            <a:fillRect/>
          </a:stretch>
        </p:blipFill>
        <p:spPr>
          <a:xfrm>
            <a:off x="5878290" y="4397831"/>
            <a:ext cx="3491621" cy="2318654"/>
          </a:xfrm>
          <a:prstGeom prst="rect">
            <a:avLst/>
          </a:prstGeom>
        </p:spPr>
      </p:pic>
      <p:pic>
        <p:nvPicPr>
          <p:cNvPr id="9" name="Image 8" descr="CreerPeriodogramme_G_1Y-ref.png"/>
          <p:cNvPicPr>
            <a:picLocks noChangeAspect="1"/>
          </p:cNvPicPr>
          <p:nvPr/>
        </p:nvPicPr>
        <p:blipFill>
          <a:blip r:embed="rId3" cstate="print"/>
          <a:stretch>
            <a:fillRect/>
          </a:stretch>
        </p:blipFill>
        <p:spPr>
          <a:xfrm>
            <a:off x="5867408" y="2068287"/>
            <a:ext cx="3513009" cy="2332857"/>
          </a:xfrm>
          <a:prstGeom prst="rect">
            <a:avLst/>
          </a:prstGeom>
        </p:spPr>
      </p:pic>
      <p:sp>
        <p:nvSpPr>
          <p:cNvPr id="10" name="Rectangle 9"/>
          <p:cNvSpPr/>
          <p:nvPr/>
        </p:nvSpPr>
        <p:spPr>
          <a:xfrm>
            <a:off x="1273181" y="419395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b="0" dirty="0" smtClean="0">
                          <a:latin typeface="Trebuchet MS"/>
                          <a:ea typeface="Times New Roman"/>
                          <a:cs typeface="Times New Roman"/>
                        </a:rPr>
                        <a:t>-</a:t>
                      </a:r>
                      <a:endParaRPr lang="fr-FR" sz="2000" b="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bl>
          </a:graphicData>
        </a:graphic>
      </p:graphicFrame>
      <p:sp>
        <p:nvSpPr>
          <p:cNvPr id="5" name="Rectangle 12"/>
          <p:cNvSpPr txBox="1">
            <a:spLocks noChangeArrowheads="1"/>
          </p:cNvSpPr>
          <p:nvPr/>
        </p:nvSpPr>
        <p:spPr>
          <a:xfrm>
            <a:off x="5506572" y="1291170"/>
            <a:ext cx="4150659" cy="755344"/>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a short temporal scale (signals &lt; 2 months):</a:t>
            </a:r>
          </a:p>
          <a:p>
            <a:r>
              <a:rPr lang="en-GB" dirty="0" smtClean="0">
                <a:solidFill>
                  <a:srgbClr val="00338D"/>
                </a:solidFill>
                <a:latin typeface="Arial" pitchFamily="34" charset="0"/>
                <a:cs typeface="Arial" pitchFamily="34" charset="0"/>
              </a:rPr>
              <a:t> </a:t>
            </a:r>
          </a:p>
          <a:p>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6" name="Rectangle 5"/>
          <p:cNvSpPr/>
          <p:nvPr/>
        </p:nvSpPr>
        <p:spPr>
          <a:xfrm>
            <a:off x="4701396" y="1984076"/>
            <a:ext cx="4807996" cy="2246769"/>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Crossovers Variance Differences are generally positive (see figures on next slide) between 0 and +0.3 cm² : this means that the JRA-55 IB correction shows degradation by comparison to the ERA-Interim correction.</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 map of SSH crossovers Variance Differences shows that these degradations are mainly </a:t>
            </a:r>
            <a:r>
              <a:rPr lang="en-US" sz="1400" smtClean="0">
                <a:solidFill>
                  <a:srgbClr val="00338D"/>
                </a:solidFill>
                <a:latin typeface="Arial" pitchFamily="34" charset="0"/>
                <a:cs typeface="Arial" pitchFamily="34" charset="0"/>
              </a:rPr>
              <a:t>below -40</a:t>
            </a:r>
            <a:r>
              <a:rPr lang="en-US" sz="1400" dirty="0" smtClean="0">
                <a:solidFill>
                  <a:srgbClr val="00338D"/>
                </a:solidFill>
                <a:latin typeface="Arial" pitchFamily="34" charset="0"/>
                <a:cs typeface="Arial" pitchFamily="34" charset="0"/>
              </a:rPr>
              <a:t>° latitudes.</a:t>
            </a:r>
          </a:p>
        </p:txBody>
      </p:sp>
      <p:sp>
        <p:nvSpPr>
          <p:cNvPr id="7"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8" name="Rectangle 7"/>
          <p:cNvSpPr/>
          <p:nvPr/>
        </p:nvSpPr>
        <p:spPr>
          <a:xfrm>
            <a:off x="1273181" y="5885061"/>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descr="OperSVG.png"/>
          <p:cNvPicPr>
            <a:picLocks noChangeAspect="1"/>
          </p:cNvPicPr>
          <p:nvPr/>
        </p:nvPicPr>
        <p:blipFill>
          <a:blip r:embed="rId2" cstate="print"/>
          <a:stretch>
            <a:fillRect/>
          </a:stretch>
        </p:blipFill>
        <p:spPr>
          <a:xfrm>
            <a:off x="5041745" y="3638672"/>
            <a:ext cx="4731980" cy="3142331"/>
          </a:xfrm>
          <a:prstGeom prst="rect">
            <a:avLst/>
          </a:prstGeom>
        </p:spPr>
      </p:pic>
      <p:sp>
        <p:nvSpPr>
          <p:cNvPr id="4"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5421085" y="1363348"/>
            <a:ext cx="4321629"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the JRA-55 and ERA corrections (over all the period):</a:t>
            </a:r>
          </a:p>
          <a:p>
            <a:pPr>
              <a:buFontTx/>
              <a:buChar char="-"/>
            </a:pPr>
            <a:r>
              <a:rPr lang="en-US" sz="1400" dirty="0" smtClean="0">
                <a:solidFill>
                  <a:srgbClr val="00338D"/>
                </a:solidFill>
                <a:latin typeface="Arial" pitchFamily="34" charset="0"/>
                <a:cs typeface="Arial" pitchFamily="34" charset="0"/>
              </a:rPr>
              <a:t> Low degradation at high negative latitudes</a:t>
            </a: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7"/>
          <p:cNvSpPr/>
          <p:nvPr/>
        </p:nvSpPr>
        <p:spPr>
          <a:xfrm>
            <a:off x="655401" y="4966519"/>
            <a:ext cx="4321629"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Temporal evolution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two IB corrections :</a:t>
            </a:r>
          </a:p>
          <a:p>
            <a:pPr>
              <a:buFontTx/>
              <a:buChar char="-"/>
            </a:pPr>
            <a:r>
              <a:rPr lang="en-US" sz="1400" dirty="0" smtClean="0">
                <a:solidFill>
                  <a:srgbClr val="00338D"/>
                </a:solidFill>
                <a:latin typeface="Arial" pitchFamily="34" charset="0"/>
                <a:cs typeface="Arial" pitchFamily="34" charset="0"/>
              </a:rPr>
              <a:t> Low degradation (around 0.15cm²) over all the period</a:t>
            </a:r>
          </a:p>
        </p:txBody>
      </p:sp>
      <p:pic>
        <p:nvPicPr>
          <p:cNvPr id="9" name="Image 8" descr="DiffGrids.png"/>
          <p:cNvPicPr>
            <a:picLocks noChangeAspect="1"/>
          </p:cNvPicPr>
          <p:nvPr/>
        </p:nvPicPr>
        <p:blipFill>
          <a:blip r:embed="rId3" cstate="print"/>
          <a:stretch>
            <a:fillRect/>
          </a:stretch>
        </p:blipFill>
        <p:spPr>
          <a:xfrm>
            <a:off x="294599" y="1379192"/>
            <a:ext cx="4850962" cy="320972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au 12"/>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3">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0" name="Rectangle 12"/>
          <p:cNvSpPr txBox="1">
            <a:spLocks noChangeArrowheads="1"/>
          </p:cNvSpPr>
          <p:nvPr/>
        </p:nvSpPr>
        <p:spPr>
          <a:xfrm>
            <a:off x="5475513" y="1292990"/>
            <a:ext cx="4229313" cy="742639"/>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Regional Mean Sea Level</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8"/>
          <p:cNvSpPr/>
          <p:nvPr/>
        </p:nvSpPr>
        <p:spPr>
          <a:xfrm>
            <a:off x="4721038" y="2315775"/>
            <a:ext cx="4877441" cy="523220"/>
          </a:xfrm>
          <a:prstGeom prst="rect">
            <a:avLst/>
          </a:prstGeom>
          <a:solidFill>
            <a:schemeClr val="bg1"/>
          </a:solidFill>
        </p:spPr>
        <p:txBody>
          <a:bodyPr wrap="square">
            <a:spAutoFit/>
          </a:bodyPr>
          <a:lstStyle/>
          <a:p>
            <a:pPr algn="just">
              <a:buFont typeface="Symbol"/>
              <a:buChar char="Þ"/>
            </a:pPr>
            <a:r>
              <a:rPr lang="en-US" sz="1400" dirty="0" smtClean="0">
                <a:solidFill>
                  <a:srgbClr val="00338D"/>
                </a:solidFill>
                <a:latin typeface="Arial" pitchFamily="34" charset="0"/>
                <a:cs typeface="Arial" pitchFamily="34" charset="0"/>
              </a:rPr>
              <a:t> We observe a significant impact (around +1 mm/yr) at high latitudes</a:t>
            </a:r>
          </a:p>
        </p:txBody>
      </p:sp>
      <p:sp>
        <p:nvSpPr>
          <p:cNvPr id="11"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73181" y="4764213"/>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5" name="Rectangle 4"/>
          <p:cNvSpPr/>
          <p:nvPr/>
        </p:nvSpPr>
        <p:spPr>
          <a:xfrm>
            <a:off x="382436" y="1345269"/>
            <a:ext cx="4741653" cy="954107"/>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between two JRA-55 corrections (over all the period)</a:t>
            </a:r>
          </a:p>
          <a:p>
            <a:endParaRPr lang="en-US" sz="1400" b="1" dirty="0" smtClean="0">
              <a:solidFill>
                <a:srgbClr val="00338D"/>
              </a:solidFill>
              <a:latin typeface="Arial" pitchFamily="34" charset="0"/>
              <a:cs typeface="Arial" pitchFamily="34" charset="0"/>
            </a:endParaRPr>
          </a:p>
        </p:txBody>
      </p:sp>
      <p:pic>
        <p:nvPicPr>
          <p:cNvPr id="6" name="Image 5" descr="DiffGrids.png"/>
          <p:cNvPicPr>
            <a:picLocks noChangeAspect="1"/>
          </p:cNvPicPr>
          <p:nvPr/>
        </p:nvPicPr>
        <p:blipFill>
          <a:blip r:embed="rId2" cstate="print"/>
          <a:stretch>
            <a:fillRect/>
          </a:stretch>
        </p:blipFill>
        <p:spPr>
          <a:xfrm>
            <a:off x="1622266" y="2363384"/>
            <a:ext cx="6453589" cy="4291637"/>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2_Custom Design">
  <a:themeElements>
    <a:clrScheme name="1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2_Custom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2_Custom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2_Custom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file>

<file path=customXml/item2.xml><?xml version="1.0" encoding="utf-8"?>
<?mso-contentType ?>
<SharedContentType xmlns="Microsoft.SharePoint.Taxonomy.ContentTypeSync" SourceId="e67887bc-73e1-46c3-a151-501b31e7815b" ContentTypeId="0x010100853BD43EC96A9741BFCB5D4135F0671401030104" PreviousValue="false"/>
</file>

<file path=customXml/item3.xml><?xml version="1.0" encoding="utf-8"?>
<ct:contentTypeSchema xmlns:ct="http://schemas.microsoft.com/office/2006/metadata/contentType" xmlns:ma="http://schemas.microsoft.com/office/2006/metadata/properties/metaAttributes" ct:_="" ma:_="" ma:contentTypeName="CLS Modèle de note technique en français" ma:contentTypeID="0x010100853BD43EC96A9741BFCB5D4135F0671401030104008EECD3FC9B44294AA39BBFD7D9D398E0" ma:contentTypeVersion="87" ma:contentTypeDescription="Modèle pour la rédaction d'un note technique" ma:contentTypeScope="" ma:versionID="2994dec074e2b20dfa08a69d570d61ea">
  <xsd:schema xmlns:xsd="http://www.w3.org/2001/XMLSchema" xmlns:xs="http://www.w3.org/2001/XMLSchema" xmlns:p="http://schemas.microsoft.com/office/2006/metadata/properties" xmlns:ns1="http://schemas.microsoft.com/sharepoint/v3" xmlns:ns2="24584a92-cfe5-42c0-880b-1dbd08f20e00" xmlns:ns3="http://schemas.microsoft.com/sharepoint/v3/fields" targetNamespace="http://schemas.microsoft.com/office/2006/metadata/properties" ma:root="true" ma:fieldsID="c6ba8f940f0f69f10ed0f708d9c70891" ns1:_="" ns2:_="" ns3:_="">
    <xsd:import namespace="http://schemas.microsoft.com/sharepoint/v3"/>
    <xsd:import namespace="24584a92-cfe5-42c0-880b-1dbd08f20e00"/>
    <xsd:import namespace="http://schemas.microsoft.com/sharepoint/v3/fields"/>
    <xsd:element name="properties">
      <xsd:complexType>
        <xsd:sequence>
          <xsd:element name="documentManagement">
            <xsd:complexType>
              <xsd:all>
                <xsd:element ref="ns2:TaxCatchAll" minOccurs="0"/>
                <xsd:element ref="ns2:TaxCatchAllLabel" minOccurs="0"/>
                <xsd:element ref="ns1:Language" minOccurs="0"/>
                <xsd:element ref="ns2:Date_x0020_version" minOccurs="0"/>
                <xsd:element ref="ns2:Co-auteur" minOccurs="0"/>
                <xsd:element ref="ns2:Référence" minOccurs="0"/>
                <xsd:element ref="ns2:Indice_x0020_édition" minOccurs="0"/>
                <xsd:element ref="ns2:Indice_x0020_révision" minOccurs="0"/>
                <xsd:element ref="ns2:Destinataires" minOccurs="0"/>
                <xsd:element ref="ns3:_Publisher" minOccurs="0"/>
                <xsd:element ref="ns3:_Source" minOccurs="0"/>
                <xsd:element ref="ns2:Référence_x0020_du_x0020_contrat" minOccurs="0"/>
                <xsd:element ref="ns2:Référence_x0020_externe" minOccurs="0"/>
                <xsd:element ref="ns2:Nomenclature" minOccurs="0"/>
                <xsd:element ref="ns2:a1c7a85153334bb0955c2f9598d080be" minOccurs="0"/>
                <xsd:element ref="ns2:vérificateurs" minOccurs="0"/>
                <xsd:element ref="ns2:Approbateurs" minOccurs="0"/>
                <xsd:element ref="ns3:_Status" minOccurs="0"/>
                <xsd:element ref="ns3:_ResourceType" minOccurs="0"/>
                <xsd:element ref="ns2:Commentaires_relectur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0" nillable="true" ma:displayName="Langue" ma:format="Dropdown" ma:internalName="Language" ma:readOnly="false">
      <xsd:simpleType>
        <xsd:union memberTypes="dms:Text">
          <xsd:simpleType>
            <xsd:restriction base="dms:Choice">
              <xsd:enumeration value="Arabe (Arabie saoudite)"/>
              <xsd:enumeration value="Bulgare (Bulgarie)"/>
              <xsd:enumeration value="Chinois (R.A.S. de Hong Kong)"/>
              <xsd:enumeration value="Chinois (République populaire de Chine)"/>
              <xsd:enumeration value="Chinois (Taïwan)"/>
              <xsd:enumeration value="Croate (Croatie)"/>
              <xsd:enumeration value="Tchèque (République tchèque)"/>
              <xsd:enumeration value="Danois (Danemark)"/>
              <xsd:enumeration value="Néerlandais (Pays-Bas)"/>
              <xsd:enumeration value="Anglais"/>
              <xsd:enumeration value="Estonien (Estonie)"/>
              <xsd:enumeration value="Finnois (Finlande)"/>
              <xsd:enumeration value="Français (France)"/>
              <xsd:enumeration value="Allemand (Allemagne)"/>
              <xsd:enumeration value="Grec (Grèce)"/>
              <xsd:enumeration value="Hébreu (Israël)"/>
              <xsd:enumeration value="Hindi (Inde)"/>
              <xsd:enumeration value="Hongrois (Hongrie)"/>
              <xsd:enumeration value="Indonésien (Indonésie)"/>
              <xsd:enumeration value="Italien (Italie)"/>
              <xsd:enumeration value="Japonais (Japon)"/>
              <xsd:enumeration value="Coréen (Corée)"/>
              <xsd:enumeration value="Letton (Lettonie)"/>
              <xsd:enumeration value="Lituanien (Lituanie)"/>
              <xsd:enumeration value="Malais (Malaisie)"/>
              <xsd:enumeration value="Norvégien (Bokmal) (Norvège)"/>
              <xsd:enumeration value="Polonais (Pologne)"/>
              <xsd:enumeration value="Portugais (Brésil)"/>
              <xsd:enumeration value="Portugais (Portugal)"/>
              <xsd:enumeration value="Roumain (Roumanie)"/>
              <xsd:enumeration value="Russe (Russie)"/>
              <xsd:enumeration value="Serbe (Latin, Serbie)"/>
              <xsd:enumeration value="Slovaque (Slovaquie)"/>
              <xsd:enumeration value="Slovène (Slovénie)"/>
              <xsd:enumeration value="Espagnol (Espagne)"/>
              <xsd:enumeration value="Suédois (Suède)"/>
              <xsd:enumeration value="Thaï (Thaïlande)"/>
              <xsd:enumeration value="Turc (Turquie)"/>
              <xsd:enumeration value="Ukrainien (Ukraine)"/>
              <xsd:enumeration value="Ourdou (République islamique du Pakistan)"/>
              <xsd:enumeration value="Vietnamien (Vietnam)"/>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24584a92-cfe5-42c0-880b-1dbd08f20e00" elementFormDefault="qualified">
    <xsd:import namespace="http://schemas.microsoft.com/office/2006/documentManagement/types"/>
    <xsd:import namespace="http://schemas.microsoft.com/office/infopath/2007/PartnerControls"/>
    <xsd:element name="TaxCatchAll" ma:index="8" nillable="true" ma:displayName="Colonne Attraper tout de Taxonomie" ma:description="" ma:hidden="true" ma:list="{09c5871d-9491-4c58-a5e0-63c6d25eefc8}" ma:internalName="TaxCatchAll" ma:showField="CatchAllData"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Colonne Attraper tout de Taxonomie1" ma:description="" ma:hidden="true" ma:list="{09c5871d-9491-4c58-a5e0-63c6d25eefc8}" ma:internalName="TaxCatchAllLabel" ma:readOnly="true" ma:showField="CatchAllDataLabel"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Date_x0020_version" ma:index="14" nillable="true" ma:displayName="Date version" ma:format="DateOnly" ma:internalName="Date_x0020_version">
      <xsd:simpleType>
        <xsd:restriction base="dms:DateTime"/>
      </xsd:simpleType>
    </xsd:element>
    <xsd:element name="Co-auteur" ma:index="15" nillable="true" ma:displayName="Co-auteur" ma:internalName="Co_x002d_auteur">
      <xsd:simpleType>
        <xsd:restriction base="dms:Text">
          <xsd:maxLength value="255"/>
        </xsd:restriction>
      </xsd:simpleType>
    </xsd:element>
    <xsd:element name="Référence" ma:index="16" nillable="true" ma:displayName="Référence" ma:internalName="R_x00e9_f_x00e9_rence">
      <xsd:simpleType>
        <xsd:restriction base="dms:Text">
          <xsd:maxLength value="255"/>
        </xsd:restriction>
      </xsd:simpleType>
    </xsd:element>
    <xsd:element name="Indice_x0020_édition" ma:index="17" nillable="true" ma:displayName="Indice édition" ma:internalName="Indice_x0020__x00e9_dition">
      <xsd:simpleType>
        <xsd:restriction base="dms:Text">
          <xsd:maxLength value="255"/>
        </xsd:restriction>
      </xsd:simpleType>
    </xsd:element>
    <xsd:element name="Indice_x0020_révision" ma:index="18" nillable="true" ma:displayName="Indice révision" ma:internalName="Indice_x0020_r_x00e9_vision">
      <xsd:simpleType>
        <xsd:restriction base="dms:Text">
          <xsd:maxLength value="255"/>
        </xsd:restriction>
      </xsd:simpleType>
    </xsd:element>
    <xsd:element name="Destinataires" ma:index="19" nillable="true" ma:displayName="Destinataires" ma:internalName="Destinataires">
      <xsd:simpleType>
        <xsd:restriction base="dms:Text">
          <xsd:maxLength value="255"/>
        </xsd:restriction>
      </xsd:simpleType>
    </xsd:element>
    <xsd:element name="Référence_x0020_du_x0020_contrat" ma:index="22" nillable="true" ma:displayName="Référence du contrat" ma:internalName="R_x00e9_f_x00e9_rence_x0020_du_x0020_contrat">
      <xsd:simpleType>
        <xsd:restriction base="dms:Text">
          <xsd:maxLength value="255"/>
        </xsd:restriction>
      </xsd:simpleType>
    </xsd:element>
    <xsd:element name="Référence_x0020_externe" ma:index="23" nillable="true" ma:displayName="Référence externe" ma:internalName="R_x00e9_f_x00e9_rence_x0020_externe">
      <xsd:simpleType>
        <xsd:restriction base="dms:Text">
          <xsd:maxLength value="255"/>
        </xsd:restriction>
      </xsd:simpleType>
    </xsd:element>
    <xsd:element name="Nomenclature" ma:index="24" nillable="true" ma:displayName="Nomenclature" ma:internalName="Nomenclature">
      <xsd:simpleType>
        <xsd:restriction base="dms:Text">
          <xsd:maxLength value="255"/>
        </xsd:restriction>
      </xsd:simpleType>
    </xsd:element>
    <xsd:element name="a1c7a85153334bb0955c2f9598d080be" ma:index="25" nillable="true" ma:taxonomy="true" ma:internalName="a1c7a85153334bb0955c2f9598d080be" ma:taxonomyFieldName="Composants" ma:displayName="Composants" ma:default="" ma:fieldId="{a1c7a851-5333-4bb0-955c-2f9598d080be}" ma:taxonomyMulti="true" ma:sspId="e67887bc-73e1-46c3-a151-501b31e7815b" ma:termSetId="271a31bc-27ff-4c6f-b48c-4f87cf342eff" ma:anchorId="00000000-0000-0000-0000-000000000000" ma:open="true" ma:isKeyword="false">
      <xsd:complexType>
        <xsd:sequence>
          <xsd:element ref="pc:Terms" minOccurs="0" maxOccurs="1"/>
        </xsd:sequence>
      </xsd:complexType>
    </xsd:element>
    <xsd:element name="vérificateurs" ma:index="27" nillable="true" ma:displayName="Vérificateurs" ma:internalName="v_x00e9_rificateurs">
      <xsd:simpleType>
        <xsd:restriction base="dms:Text">
          <xsd:maxLength value="255"/>
        </xsd:restriction>
      </xsd:simpleType>
    </xsd:element>
    <xsd:element name="Approbateurs" ma:index="28" nillable="true" ma:displayName="Approbateurs" ma:internalName="Approbateurs">
      <xsd:simpleType>
        <xsd:restriction base="dms:Text">
          <xsd:maxLength value="255"/>
        </xsd:restriction>
      </xsd:simpleType>
    </xsd:element>
    <xsd:element name="Commentaires_relecture" ma:index="31" nillable="true" ma:displayName="Commentaires_relecture" ma:internalName="Commentaires_relectur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Publisher" ma:index="20" nillable="true" ma:displayName="Éditeur" ma:default="CLS" ma:description="Personne, organisation ou service qui a publié la ressource" ma:internalName="_Publisher">
      <xsd:complexType>
        <xsd:complexContent>
          <xsd:extension base="dms:MultiChoice">
            <xsd:sequence>
              <xsd:element name="Value" maxOccurs="unbounded" minOccurs="0" nillable="true">
                <xsd:simpleType>
                  <xsd:restriction base="dms:Choice">
                    <xsd:enumeration value="CLS"/>
                    <xsd:enumeration value="CGI"/>
                    <xsd:enumeration value="DTU Space"/>
                    <xsd:enumeration value="ECMWF"/>
                    <xsd:enumeration value="ESA"/>
                    <xsd:enumeration value="ESRIN"/>
                    <xsd:enumeration value="FCUP"/>
                    <xsd:enumeration value="GFZ"/>
                    <xsd:enumeration value="isardSAT"/>
                    <xsd:enumeration value="LEGOS"/>
                    <xsd:enumeration value="NERSC"/>
                    <xsd:enumeration value="NOC"/>
                    <xsd:enumeration value="PML"/>
                    <xsd:enumeration value="University of Hamburg"/>
                  </xsd:restriction>
                </xsd:simpleType>
              </xsd:element>
            </xsd:sequence>
          </xsd:extension>
        </xsd:complexContent>
      </xsd:complexType>
    </xsd:element>
    <xsd:element name="_Source" ma:index="21" nillable="true" ma:displayName="Source" ma:description="Références à des ressources dont la ressource est dérivée" ma:internalName="_Source">
      <xsd:simpleType>
        <xsd:restriction base="dms:Note">
          <xsd:maxLength value="255"/>
        </xsd:restriction>
      </xsd:simpleType>
    </xsd:element>
    <xsd:element name="_Status" ma:index="29" nillable="true" ma:displayName="État" ma:default="En travail" ma:format="Dropdown" ma:internalName="_Status">
      <xsd:simpleType>
        <xsd:restriction base="dms:Choice">
          <xsd:enumeration value="En travail"/>
          <xsd:enumeration value="A revoir"/>
          <xsd:enumeration value="Publié"/>
        </xsd:restriction>
      </xsd:simpleType>
    </xsd:element>
    <xsd:element name="_ResourceType" ma:index="30" nillable="true" ma:displayName="Type de ressource" ma:default="Specification" ma:description="Jeu de catégories, fonctions, genres ou niveau d'agrégation" ma:format="Dropdown" ma:indexed="true" ma:internalName="_ResourceType">
      <xsd:simpleType>
        <xsd:restriction base="dms:Choice">
          <xsd:enumeration value="Specification"/>
          <xsd:enumeration value="Report"/>
          <xsd:enumeration value="Powerpoint"/>
          <xsd:enumeration value="Acceptance document"/>
          <xsd:enumeration value="Design document"/>
          <xsd:enumeration value="Manual"/>
          <xsd:enumeration value="Memorandum"/>
          <xsd:enumeration value="Technical Note"/>
          <xsd:enumeration value="Tests Documen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2" ma:displayName="Auteur"/>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ma:index="11" ma:displayName="Commentaires"/>
        <xsd:element name="keywords" minOccurs="0" maxOccurs="1" type="xsd:string"/>
        <xsd:element ref="dc:language" minOccurs="0" maxOccurs="1"/>
        <xsd:element name="category" minOccurs="0" maxOccurs="1" type="xsd:string" ma:index="13" ma:displayName="Catégorie"/>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État"/>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Language xmlns="http://schemas.microsoft.com/sharepoint/v3" xsi:nil="true"/>
    <Co-auteur xmlns="24584a92-cfe5-42c0-880b-1dbd08f20e00" xsi:nil="true"/>
    <_Source xmlns="http://schemas.microsoft.com/sharepoint/v3/fields" xsi:nil="true"/>
    <Commentaires_relecture xmlns="24584a92-cfe5-42c0-880b-1dbd08f20e00" xsi:nil="true"/>
    <Nomenclature xmlns="24584a92-cfe5-42c0-880b-1dbd08f20e00" xsi:nil="true"/>
    <_Publisher xmlns="http://schemas.microsoft.com/sharepoint/v3/fields">
      <Value>CLS</Value>
    </_Publisher>
    <_Status xmlns="http://schemas.microsoft.com/sharepoint/v3/fields">En travail</_Status>
    <TaxCatchAll xmlns="24584a92-cfe5-42c0-880b-1dbd08f20e00"/>
    <Référence xmlns="24584a92-cfe5-42c0-880b-1dbd08f20e00" xsi:nil="true"/>
    <a1c7a85153334bb0955c2f9598d080be xmlns="24584a92-cfe5-42c0-880b-1dbd08f20e00">
      <Terms xmlns="http://schemas.microsoft.com/office/infopath/2007/PartnerControls"/>
    </a1c7a85153334bb0955c2f9598d080be>
    <Date_x0020_version xmlns="24584a92-cfe5-42c0-880b-1dbd08f20e00" xsi:nil="true"/>
    <Destinataires xmlns="24584a92-cfe5-42c0-880b-1dbd08f20e00" xsi:nil="true"/>
    <Référence_x0020_externe xmlns="24584a92-cfe5-42c0-880b-1dbd08f20e00" xsi:nil="true"/>
    <vérificateurs xmlns="24584a92-cfe5-42c0-880b-1dbd08f20e00" xsi:nil="true"/>
    <Approbateurs xmlns="24584a92-cfe5-42c0-880b-1dbd08f20e00" xsi:nil="true"/>
    <_ResourceType xmlns="http://schemas.microsoft.com/sharepoint/v3/fields">Technical Note</_ResourceType>
    <Référence_x0020_du_x0020_contrat xmlns="24584a92-cfe5-42c0-880b-1dbd08f20e00">ESA Contract No. 4000109872/13/I-NB</Référence_x0020_du_x0020_contrat>
    <Indice_x0020_édition xmlns="24584a92-cfe5-42c0-880b-1dbd08f20e00" xsi:nil="true"/>
    <Indice_x0020_révision xmlns="24584a92-cfe5-42c0-880b-1dbd08f20e00" xsi:nil="true"/>
  </documentManagement>
</p:properties>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68E3C6B-226A-4608-942F-825C9646F9B2}">
  <ds:schemaRefs>
    <ds:schemaRef ds:uri="http://schemas.microsoft.com/sharepoint/events"/>
  </ds:schemaRefs>
</ds:datastoreItem>
</file>

<file path=customXml/itemProps2.xml><?xml version="1.0" encoding="utf-8"?>
<ds:datastoreItem xmlns:ds="http://schemas.openxmlformats.org/officeDocument/2006/customXml" ds:itemID="{21B3A12D-8114-463A-B4E2-5755C22CF6D3}">
  <ds:schemaRefs>
    <ds:schemaRef ds:uri="Microsoft.SharePoint.Taxonomy.ContentTypeSync"/>
  </ds:schemaRefs>
</ds:datastoreItem>
</file>

<file path=customXml/itemProps3.xml><?xml version="1.0" encoding="utf-8"?>
<ds:datastoreItem xmlns:ds="http://schemas.openxmlformats.org/officeDocument/2006/customXml" ds:itemID="{18A74665-7FC2-480C-A1F7-43031D8EBA5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4584a92-cfe5-42c0-880b-1dbd08f20e00"/>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F18BC13E-99D0-449C-A03E-7D504FCE69EC}">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microsoft.com/sharepoint/v3"/>
    <ds:schemaRef ds:uri="24584a92-cfe5-42c0-880b-1dbd08f20e00"/>
    <ds:schemaRef ds:uri="http://schemas.microsoft.com/sharepoint/v3/fields"/>
    <ds:schemaRef ds:uri="http://schemas.openxmlformats.org/package/2006/metadata/core-properties"/>
    <ds:schemaRef ds:uri="http://schemas.microsoft.com/office/infopath/2007/PartnerControls"/>
  </ds:schemaRefs>
</ds:datastoreItem>
</file>

<file path=customXml/itemProps5.xml><?xml version="1.0" encoding="utf-8"?>
<ds:datastoreItem xmlns:ds="http://schemas.openxmlformats.org/officeDocument/2006/customXml" ds:itemID="{0096FE96-D77B-4971-989F-1D83752A6A8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5998</TotalTime>
  <Words>1066</Words>
  <Application>Microsoft Office PowerPoint</Application>
  <PresentationFormat>Format A4 (210 x 297 mm)</PresentationFormat>
  <Paragraphs>225</Paragraphs>
  <Slides>14</Slides>
  <Notes>1</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2_Custom Design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vector>
  </TitlesOfParts>
  <Company>IconMedialab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Wet Troposphere Correction GPD vs REF on Jason-2 mission</dc:title>
  <dc:creator>Ablain Michael</dc:creator>
  <dc:description/>
  <cp:lastModifiedBy>lzawadzki</cp:lastModifiedBy>
  <cp:revision>1207</cp:revision>
  <cp:lastPrinted>2008-08-26T16:26:23Z</cp:lastPrinted>
  <dcterms:created xsi:type="dcterms:W3CDTF">2011-01-18T09:37:25Z</dcterms:created>
  <dcterms:modified xsi:type="dcterms:W3CDTF">2015-11-17T13:51:11Z</dcterms:modified>
  <cp:category>SL-CCI</cp:category>
  <cp:contentStatus>Publié</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0x010100853BD43EC96A9741BFCB5D4135F0671401030104008EECD3FC9B44294AA39BBFD7D9D398E0</vt:lpwstr>
  </property>
  <property fmtid="{D5CDD505-2E9C-101B-9397-08002B2CF9AE}" pid="3" name="Composants">
    <vt:lpwstr/>
  </property>
</Properties>
</file>