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00338D"/>
    <a:srgbClr val="E36C0A"/>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9" autoAdjust="0"/>
    <p:restoredTop sz="94660"/>
  </p:normalViewPr>
  <p:slideViewPr>
    <p:cSldViewPr snapToGrid="0">
      <p:cViewPr>
        <p:scale>
          <a:sx n="90" d="100"/>
          <a:sy n="90" d="100"/>
        </p:scale>
        <p:origin x="-2238" y="-38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8/4/2015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Dry Troposphere Correction comparison for </a:t>
            </a:r>
            <a:r>
              <a:rPr lang="en-US" sz="3200" b="1" kern="0" dirty="0" smtClean="0">
                <a:solidFill>
                  <a:srgbClr val="00338D"/>
                </a:solidFill>
                <a:latin typeface="Arial" charset="0"/>
              </a:rPr>
              <a:t>Jason-2 </a:t>
            </a:r>
            <a:r>
              <a:rPr lang="en-US" sz="3200" b="1" kern="0" dirty="0" smtClean="0">
                <a:solidFill>
                  <a:srgbClr val="00338D"/>
                </a:solidFill>
                <a:latin typeface="Arial" charset="0"/>
              </a:rPr>
              <a:t>mission between the JRA55-based and the ERA-Interim-based corrections</a:t>
            </a:r>
          </a:p>
          <a:p>
            <a:pPr>
              <a:buFont typeface="Arial" pitchFamily="34" charset="0"/>
              <a:buChar char="•"/>
            </a:pPr>
            <a:endParaRPr lang="en-US" sz="3200" b="1" kern="0" dirty="0" smtClean="0">
              <a:solidFill>
                <a:srgbClr val="00338D"/>
              </a:solidFill>
              <a:latin typeface="Arial" charset="0"/>
            </a:endParaRP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JRA55-based correction is referred to as </a:t>
            </a:r>
            <a:r>
              <a:rPr lang="en-US" sz="1400" kern="0" dirty="0" smtClean="0">
                <a:solidFill>
                  <a:srgbClr val="00338D"/>
                </a:solidFill>
                <a:latin typeface="Arial" charset="0"/>
              </a:rPr>
              <a:t>JRA55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EAR-Interim-based correction is referred to as </a:t>
            </a:r>
            <a:r>
              <a:rPr lang="en-US" sz="1400" kern="0" dirty="0" smtClean="0">
                <a:solidFill>
                  <a:srgbClr val="00338D"/>
                </a:solidFill>
                <a:latin typeface="Arial" charset="0"/>
              </a:rPr>
              <a:t>ERA</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031325"/>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low latitudes, </a:t>
            </a:r>
            <a:r>
              <a:rPr lang="en-US" sz="1400" dirty="0" smtClean="0">
                <a:solidFill>
                  <a:srgbClr val="00338D"/>
                </a:solidFill>
                <a:latin typeface="Arial" pitchFamily="34" charset="0"/>
                <a:cs typeface="Arial" pitchFamily="34" charset="0"/>
              </a:rPr>
              <a:t>amplitude differences reach 0.5mm or -0.5mm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differences are small and it is not possible to determine which correction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533232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2"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5"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099"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8" cy="2745884"/>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(whole </a:t>
            </a:r>
            <a:r>
              <a:rPr lang="en-US" sz="1400" dirty="0" smtClean="0">
                <a:solidFill>
                  <a:srgbClr val="00338D"/>
                </a:solidFill>
                <a:latin typeface="Arial" pitchFamily="34" charset="0"/>
                <a:cs typeface="Arial" pitchFamily="34" charset="0"/>
              </a:rPr>
              <a:t>Jason-2 </a:t>
            </a:r>
            <a:r>
              <a:rPr lang="en-US" sz="1400" dirty="0" smtClean="0">
                <a:solidFill>
                  <a:srgbClr val="00338D"/>
                </a:solidFill>
                <a:latin typeface="Arial" pitchFamily="34" charset="0"/>
                <a:cs typeface="Arial" pitchFamily="34" charset="0"/>
              </a:rPr>
              <a:t>period)</a:t>
            </a:r>
          </a:p>
          <a:p>
            <a:r>
              <a:rPr lang="en-US" sz="1400" dirty="0" smtClean="0">
                <a:solidFill>
                  <a:srgbClr val="00338D"/>
                </a:solidFill>
                <a:latin typeface="Arial" pitchFamily="34" charset="0"/>
                <a:cs typeface="Arial" pitchFamily="34" charset="0"/>
              </a:rPr>
              <a:t>On this map we observe a differences of 1cm near coasts between the two dry troposphere corrections</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(whole </a:t>
            </a:r>
            <a:r>
              <a:rPr lang="en-US" sz="1400" dirty="0" smtClean="0">
                <a:solidFill>
                  <a:srgbClr val="00338D"/>
                </a:solidFill>
                <a:latin typeface="Arial" pitchFamily="34" charset="0"/>
                <a:cs typeface="Arial" pitchFamily="34" charset="0"/>
              </a:rPr>
              <a:t>Jason-2period</a:t>
            </a:r>
            <a:r>
              <a:rPr lang="en-US" sz="1400" dirty="0" smtClean="0">
                <a:solidFill>
                  <a:srgbClr val="00338D"/>
                </a:solidFill>
                <a:latin typeface="Arial" pitchFamily="34" charset="0"/>
                <a:cs typeface="Arial" pitchFamily="34" charset="0"/>
              </a:rPr>
              <a:t>)</a:t>
            </a:r>
          </a:p>
          <a:p>
            <a:r>
              <a:rPr lang="en-US" sz="1400" dirty="0" smtClean="0">
                <a:solidFill>
                  <a:srgbClr val="00338D"/>
                </a:solidFill>
                <a:latin typeface="Arial" pitchFamily="34" charset="0"/>
                <a:cs typeface="Arial" pitchFamily="34" charset="0"/>
              </a:rPr>
              <a:t>On this map we observe low differences (&gt;5mm) near coasts</a:t>
            </a:r>
          </a:p>
        </p:txBody>
      </p:sp>
      <p:pic>
        <p:nvPicPr>
          <p:cNvPr id="10" name="Image 9" descr="CalculerStatSerieGrilles_MOY.png"/>
          <p:cNvPicPr>
            <a:picLocks noChangeAspect="1"/>
          </p:cNvPicPr>
          <p:nvPr/>
        </p:nvPicPr>
        <p:blipFill>
          <a:blip r:embed="rId2" cstate="print"/>
          <a:stretch>
            <a:fillRect/>
          </a:stretch>
        </p:blipFill>
        <p:spPr>
          <a:xfrm>
            <a:off x="21773" y="1375114"/>
            <a:ext cx="4912039" cy="3266505"/>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39" cy="3266505"/>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The Dry Troposphere Correction based on JRA-55 shows performances close to ERA-Interim. </a:t>
            </a:r>
          </a:p>
          <a:p>
            <a:pPr>
              <a:buFont typeface="Arial" pitchFamily="34" charset="0"/>
              <a:buChar char="•"/>
            </a:pPr>
            <a:r>
              <a:rPr lang="en-GB" sz="1400" dirty="0" smtClean="0">
                <a:solidFill>
                  <a:srgbClr val="00338D"/>
                </a:solidFill>
                <a:latin typeface="Arial" pitchFamily="34" charset="0"/>
                <a:cs typeface="Arial" pitchFamily="34" charset="0"/>
              </a:rPr>
              <a:t>The main impacts are  on the long-term evolutions at regional </a:t>
            </a:r>
            <a:r>
              <a:rPr lang="en-GB" sz="1400" dirty="0" smtClean="0">
                <a:solidFill>
                  <a:srgbClr val="00338D"/>
                </a:solidFill>
                <a:latin typeface="Arial" pitchFamily="34" charset="0"/>
                <a:cs typeface="Arial" pitchFamily="34" charset="0"/>
              </a:rPr>
              <a:t>scale and periodic signals. </a:t>
            </a:r>
            <a:endParaRPr lang="en-GB" sz="1400" dirty="0" smtClean="0">
              <a:solidFill>
                <a:srgbClr val="00338D"/>
              </a:solidFill>
              <a:latin typeface="Arial" pitchFamily="34" charset="0"/>
              <a:cs typeface="Arial" pitchFamily="34" charset="0"/>
            </a:endParaRP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Dry Troposphere correction comparison for </a:t>
            </a:r>
            <a:r>
              <a:rPr lang="en-US" sz="2800" b="1" kern="0" dirty="0" smtClean="0">
                <a:solidFill>
                  <a:schemeClr val="accent3"/>
                </a:solidFill>
                <a:latin typeface="Arial" charset="0"/>
              </a:rPr>
              <a:t>Jason-2 </a:t>
            </a:r>
            <a:r>
              <a:rPr lang="en-US" sz="2800" b="1" kern="0" dirty="0" smtClean="0">
                <a:solidFill>
                  <a:schemeClr val="accent3"/>
                </a:solidFill>
                <a:latin typeface="Arial" charset="0"/>
              </a:rPr>
              <a:t>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Dry Troposphere Correction (DTC) computed from JRA55 atmospheric reanalysis for climate applications. It will be referred to as “JRA55”.</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correction with the reference DTC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from ERA-Interim </a:t>
            </a:r>
            <a:r>
              <a:rPr lang="en-GB" sz="1600" kern="0" dirty="0" smtClean="0">
                <a:solidFill>
                  <a:srgbClr val="00338D"/>
                </a:solidFill>
                <a:latin typeface="Arial" charset="0"/>
              </a:rPr>
              <a:t>atmospheric </a:t>
            </a:r>
            <a:r>
              <a:rPr lang="en-GB" sz="1600" kern="0" dirty="0" smtClean="0">
                <a:solidFill>
                  <a:srgbClr val="00338D"/>
                </a:solidFill>
                <a:latin typeface="Arial" charset="0"/>
              </a:rPr>
              <a:t>reanalysis. It will be referred to as “ERA”.</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JRA55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Dry Troposphere correction comparison for </a:t>
            </a:r>
            <a:r>
              <a:rPr lang="en-US" sz="2800" b="1" kern="0" dirty="0" smtClean="0">
                <a:solidFill>
                  <a:schemeClr val="accent3"/>
                </a:solidFill>
                <a:latin typeface="Arial" charset="0"/>
              </a:rPr>
              <a:t>Jason-2 </a:t>
            </a:r>
            <a:r>
              <a:rPr lang="en-US" sz="2800" b="1" kern="0" dirty="0" smtClean="0">
                <a:solidFill>
                  <a:schemeClr val="accent3"/>
                </a:solidFill>
                <a:latin typeface="Arial" charset="0"/>
              </a:rPr>
              <a:t>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endParaRPr lang="en-US" sz="1000" b="1" dirty="0" smtClean="0">
                        <a:latin typeface="Trebuchet MS"/>
                        <a:ea typeface="Calibri"/>
                        <a:cs typeface="Times New Roman"/>
                      </a:endParaRP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0.02 mm/yr on the Global MSL is not significant.</a:t>
            </a:r>
          </a:p>
        </p:txBody>
      </p:sp>
      <p:pic>
        <p:nvPicPr>
          <p:cNvPr id="7" name="Image 6" descr="Log2SVG_MOY_G.png"/>
          <p:cNvPicPr>
            <a:picLocks noChangeAspect="1"/>
          </p:cNvPicPr>
          <p:nvPr/>
        </p:nvPicPr>
        <p:blipFill>
          <a:blip r:embed="rId2" cstate="print"/>
          <a:stretch>
            <a:fillRect/>
          </a:stretch>
        </p:blipFill>
        <p:spPr>
          <a:xfrm>
            <a:off x="4771229" y="3209026"/>
            <a:ext cx="4563013" cy="3030125"/>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8875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8"/>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 </a:t>
            </a:r>
          </a:p>
        </p:txBody>
      </p:sp>
      <p:sp>
        <p:nvSpPr>
          <p:cNvPr id="9" name="Rectangle 8"/>
          <p:cNvSpPr/>
          <p:nvPr/>
        </p:nvSpPr>
        <p:spPr>
          <a:xfrm>
            <a:off x="1269865" y="363104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0"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8" cy="2332857"/>
          </a:xfrm>
          <a:prstGeom prst="rect">
            <a:avLst/>
          </a:prstGeom>
        </p:spPr>
      </p:pic>
      <p:sp>
        <p:nvSpPr>
          <p:cNvPr id="10" name="Rectangle 9"/>
          <p:cNvSpPr/>
          <p:nvPr/>
        </p:nvSpPr>
        <p:spPr>
          <a:xfrm>
            <a:off x="1269865" y="41945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a:t>
            </a:r>
            <a:r>
              <a:rPr lang="en-GB" dirty="0" smtClean="0">
                <a:solidFill>
                  <a:srgbClr val="00338D"/>
                </a:solidFill>
                <a:latin typeface="Arial" pitchFamily="34" charset="0"/>
                <a:cs typeface="Arial" pitchFamily="34" charset="0"/>
              </a:rPr>
              <a:t>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Crossovers </a:t>
            </a:r>
            <a:r>
              <a:rPr lang="en-US" sz="1400" dirty="0" smtClean="0">
                <a:solidFill>
                  <a:srgbClr val="00338D"/>
                </a:solidFill>
                <a:latin typeface="Arial" pitchFamily="34" charset="0"/>
                <a:cs typeface="Arial" pitchFamily="34" charset="0"/>
              </a:rPr>
              <a:t>Variance Differences are generally </a:t>
            </a:r>
            <a:r>
              <a:rPr lang="en-US" sz="1400" dirty="0" smtClean="0">
                <a:solidFill>
                  <a:srgbClr val="00338D"/>
                </a:solidFill>
                <a:latin typeface="Arial" pitchFamily="34" charset="0"/>
                <a:cs typeface="Arial" pitchFamily="34" charset="0"/>
              </a:rPr>
              <a:t>positive </a:t>
            </a:r>
            <a:r>
              <a:rPr lang="en-US" sz="1400" dirty="0" smtClean="0">
                <a:solidFill>
                  <a:srgbClr val="00338D"/>
                </a:solidFill>
                <a:latin typeface="Arial" pitchFamily="34" charset="0"/>
                <a:cs typeface="Arial" pitchFamily="34" charset="0"/>
              </a:rPr>
              <a:t>(see figures on next slide) near </a:t>
            </a:r>
            <a:r>
              <a:rPr lang="en-US" sz="1400" dirty="0" smtClean="0">
                <a:solidFill>
                  <a:srgbClr val="00338D"/>
                </a:solidFill>
                <a:latin typeface="Arial" pitchFamily="34" charset="0"/>
                <a:cs typeface="Arial" pitchFamily="34" charset="0"/>
              </a:rPr>
              <a:t>+ 2 </a:t>
            </a:r>
            <a:r>
              <a:rPr lang="en-US" sz="1400" dirty="0" smtClean="0">
                <a:solidFill>
                  <a:srgbClr val="00338D"/>
                </a:solidFill>
                <a:latin typeface="Arial" pitchFamily="34" charset="0"/>
                <a:cs typeface="Arial" pitchFamily="34" charset="0"/>
              </a:rPr>
              <a:t>mm² : This means that the new JRA55 correction shows a </a:t>
            </a:r>
            <a:r>
              <a:rPr lang="en-US" sz="1400" dirty="0" smtClean="0">
                <a:solidFill>
                  <a:srgbClr val="00338D"/>
                </a:solidFill>
                <a:latin typeface="Arial" pitchFamily="34" charset="0"/>
                <a:cs typeface="Arial" pitchFamily="34" charset="0"/>
              </a:rPr>
              <a:t>very low (non significant) degradation by </a:t>
            </a:r>
            <a:r>
              <a:rPr lang="en-US" sz="1400" dirty="0" smtClean="0">
                <a:solidFill>
                  <a:srgbClr val="00338D"/>
                </a:solidFill>
                <a:latin typeface="Arial" pitchFamily="34" charset="0"/>
                <a:cs typeface="Arial" pitchFamily="34" charset="0"/>
              </a:rPr>
              <a:t>comparison to the reference correction.</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No impact is detected on the </a:t>
            </a:r>
            <a:r>
              <a:rPr lang="en-US" sz="1400" dirty="0" smtClean="0">
                <a:solidFill>
                  <a:srgbClr val="00338D"/>
                </a:solidFill>
                <a:latin typeface="Arial" pitchFamily="34" charset="0"/>
                <a:cs typeface="Arial" pitchFamily="34" charset="0"/>
              </a:rPr>
              <a:t>map of SSH crossovers Variance </a:t>
            </a:r>
            <a:r>
              <a:rPr lang="en-US" sz="1400" dirty="0" smtClean="0">
                <a:solidFill>
                  <a:srgbClr val="00338D"/>
                </a:solidFill>
                <a:latin typeface="Arial" pitchFamily="34" charset="0"/>
                <a:cs typeface="Arial" pitchFamily="34" charset="0"/>
              </a:rPr>
              <a:t>Differences.</a:t>
            </a:r>
            <a:endParaRPr lang="en-US" sz="1400" dirty="0" smtClean="0">
              <a:solidFill>
                <a:srgbClr val="00338D"/>
              </a:solidFill>
              <a:latin typeface="Arial" pitchFamily="34" charset="0"/>
              <a:cs typeface="Arial" pitchFamily="34" charset="0"/>
            </a:endParaRP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23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0"/>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600438"/>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JRA55 and ERA corrections (over all the period):</a:t>
            </a:r>
          </a:p>
          <a:p>
            <a:pPr>
              <a:buFontTx/>
              <a:buChar char="-"/>
            </a:pPr>
            <a:r>
              <a:rPr lang="en-US"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No impact detected</a:t>
            </a:r>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DTCs :</a:t>
            </a:r>
          </a:p>
          <a:p>
            <a:pPr>
              <a:buFontTx/>
              <a:buChar char="-"/>
            </a:pPr>
            <a:r>
              <a:rPr lang="en-US"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Very low degradation </a:t>
            </a:r>
            <a:r>
              <a:rPr lang="en-US"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2mm²</a:t>
            </a:r>
            <a:r>
              <a:rPr lang="en-US" sz="1400" dirty="0" smtClean="0">
                <a:solidFill>
                  <a:srgbClr val="00338D"/>
                </a:solidFill>
                <a:latin typeface="Arial" pitchFamily="34" charset="0"/>
                <a:cs typeface="Arial" pitchFamily="34" charset="0"/>
              </a:rPr>
              <a:t>) with JRA55</a:t>
            </a:r>
          </a:p>
        </p:txBody>
      </p:sp>
      <p:pic>
        <p:nvPicPr>
          <p:cNvPr id="9" name="Image 8" descr="DiffGrids.png"/>
          <p:cNvPicPr>
            <a:picLocks noChangeAspect="1"/>
          </p:cNvPicPr>
          <p:nvPr/>
        </p:nvPicPr>
        <p:blipFill>
          <a:blip r:embed="rId3" cstate="print"/>
          <a:stretch>
            <a:fillRect/>
          </a:stretch>
        </p:blipFill>
        <p:spPr>
          <a:xfrm>
            <a:off x="294599" y="1379192"/>
            <a:ext cx="4850962"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954107"/>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impact (&lt;0.2 mm/yr) on the regional trends. It is </a:t>
            </a:r>
            <a:r>
              <a:rPr lang="en-US" sz="1400" dirty="0" smtClean="0">
                <a:solidFill>
                  <a:srgbClr val="00338D"/>
                </a:solidFill>
                <a:latin typeface="Arial" pitchFamily="34" charset="0"/>
                <a:cs typeface="Arial" pitchFamily="34" charset="0"/>
              </a:rPr>
              <a:t>positive in </a:t>
            </a:r>
            <a:r>
              <a:rPr lang="en-US" sz="1400" dirty="0" smtClean="0">
                <a:solidFill>
                  <a:srgbClr val="00338D"/>
                </a:solidFill>
                <a:latin typeface="Arial" pitchFamily="34" charset="0"/>
                <a:cs typeface="Arial" pitchFamily="34" charset="0"/>
              </a:rPr>
              <a:t>the </a:t>
            </a:r>
            <a:r>
              <a:rPr lang="en-US" sz="1400" dirty="0" smtClean="0">
                <a:solidFill>
                  <a:srgbClr val="00338D"/>
                </a:solidFill>
                <a:latin typeface="Arial" pitchFamily="34" charset="0"/>
                <a:cs typeface="Arial" pitchFamily="34" charset="0"/>
              </a:rPr>
              <a:t>ACC, </a:t>
            </a:r>
            <a:r>
              <a:rPr lang="en-US" sz="1400" dirty="0" smtClean="0">
                <a:solidFill>
                  <a:srgbClr val="00338D"/>
                </a:solidFill>
                <a:latin typeface="Arial" pitchFamily="34" charset="0"/>
                <a:cs typeface="Arial" pitchFamily="34" charset="0"/>
              </a:rPr>
              <a:t>west </a:t>
            </a:r>
            <a:r>
              <a:rPr lang="en-US" sz="1400" dirty="0" smtClean="0">
                <a:solidFill>
                  <a:srgbClr val="00338D"/>
                </a:solidFill>
                <a:latin typeface="Arial" pitchFamily="34" charset="0"/>
                <a:cs typeface="Arial" pitchFamily="34" charset="0"/>
              </a:rPr>
              <a:t>Pacific and North Atlantic. </a:t>
            </a:r>
            <a:r>
              <a:rPr lang="en-US" sz="1400" dirty="0" smtClean="0">
                <a:solidFill>
                  <a:srgbClr val="00338D"/>
                </a:solidFill>
                <a:latin typeface="Arial" pitchFamily="34" charset="0"/>
                <a:cs typeface="Arial" pitchFamily="34" charset="0"/>
              </a:rPr>
              <a:t>These differences are however small.</a:t>
            </a: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5813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Dry Troposphere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7754</TotalTime>
  <Words>1080</Words>
  <Application>Microsoft Office PowerPoint</Application>
  <PresentationFormat>Format A4 (210 x 297 mm)</PresentationFormat>
  <Paragraphs>223</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1213</cp:revision>
  <cp:lastPrinted>2008-08-26T16:26:23Z</cp:lastPrinted>
  <dcterms:created xsi:type="dcterms:W3CDTF">2011-01-18T09:37:25Z</dcterms:created>
  <dcterms:modified xsi:type="dcterms:W3CDTF">2015-08-04T09:30:25Z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