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00338D"/>
    <a:srgbClr val="E36C0A"/>
    <a:srgbClr val="00549F"/>
    <a:srgbClr val="FFCC99"/>
    <a:srgbClr val="FDC82F"/>
    <a:srgbClr val="FDE3F6"/>
    <a:srgbClr val="008542"/>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89" autoAdjust="0"/>
    <p:restoredTop sz="94660"/>
  </p:normalViewPr>
  <p:slideViewPr>
    <p:cSldViewPr snapToGrid="0">
      <p:cViewPr>
        <p:scale>
          <a:sx n="90" d="100"/>
          <a:sy n="90" d="100"/>
        </p:scale>
        <p:origin x="-2238" y="-38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8/4/2015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Dry Troposphere Correction comparison for ENVISAT mission between the JRA55-based and the ERA-Interim-based corrections</a:t>
            </a:r>
          </a:p>
          <a:p>
            <a:pPr>
              <a:buFont typeface="Arial" pitchFamily="34" charset="0"/>
              <a:buChar char="•"/>
            </a:pPr>
            <a:endParaRPr lang="en-US" sz="3200" b="1" kern="0" dirty="0" smtClean="0">
              <a:solidFill>
                <a:srgbClr val="00338D"/>
              </a:solidFill>
              <a:latin typeface="Arial" charset="0"/>
            </a:endParaRPr>
          </a:p>
          <a:p>
            <a:pPr>
              <a:buFont typeface="Arial" pitchFamily="34" charset="0"/>
              <a:buChar char="•"/>
            </a:pP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JRA55-based correction is referred to as </a:t>
            </a:r>
            <a:r>
              <a:rPr lang="en-US" sz="1400" kern="0" dirty="0" smtClean="0">
                <a:solidFill>
                  <a:srgbClr val="00338D"/>
                </a:solidFill>
                <a:latin typeface="Arial" charset="0"/>
              </a:rPr>
              <a:t>JRA55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EAR-Interim-based correction is referred to as </a:t>
            </a:r>
            <a:r>
              <a:rPr lang="en-US" sz="1400" kern="0" dirty="0" smtClean="0">
                <a:solidFill>
                  <a:srgbClr val="00338D"/>
                </a:solidFill>
                <a:latin typeface="Arial" charset="0"/>
              </a:rPr>
              <a:t>ERA</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err="1"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031325"/>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At low latitudes, </a:t>
            </a:r>
            <a:r>
              <a:rPr lang="en-US" sz="1400" dirty="0" smtClean="0">
                <a:solidFill>
                  <a:srgbClr val="00338D"/>
                </a:solidFill>
                <a:latin typeface="Arial" pitchFamily="34" charset="0"/>
                <a:cs typeface="Arial" pitchFamily="34" charset="0"/>
              </a:rPr>
              <a:t>amplitude differences reach 0.5mm or -0.5mm for annual and semi-annual signal (see figures on next slide). </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These differences are very small and it is not possible to determine which correction is the best one for theses scales.</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533222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3" cy="2908020"/>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6" cy="2829153"/>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100" cy="2544356"/>
          </a:xfrm>
          <a:prstGeom prst="rect">
            <a:avLst/>
          </a:prstGeom>
        </p:spPr>
      </p:pic>
      <p:pic>
        <p:nvPicPr>
          <p:cNvPr id="9" name="Image 8" descr="OperVarNc_Phase6M.png"/>
          <p:cNvPicPr>
            <a:picLocks noChangeAspect="1"/>
          </p:cNvPicPr>
          <p:nvPr/>
        </p:nvPicPr>
        <p:blipFill>
          <a:blip r:embed="rId3" cstate="print"/>
          <a:stretch>
            <a:fillRect/>
          </a:stretch>
        </p:blipFill>
        <p:spPr>
          <a:xfrm>
            <a:off x="5431045" y="3917801"/>
            <a:ext cx="4129150" cy="2745884"/>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(whole ENVISAT period)</a:t>
            </a:r>
          </a:p>
          <a:p>
            <a:r>
              <a:rPr lang="en-US" sz="1400" dirty="0" smtClean="0">
                <a:solidFill>
                  <a:srgbClr val="00338D"/>
                </a:solidFill>
                <a:latin typeface="Arial" pitchFamily="34" charset="0"/>
                <a:cs typeface="Arial" pitchFamily="34" charset="0"/>
              </a:rPr>
              <a:t>On this map we observe a differences of 1cm near coasts between the two dry troposphere corrections</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of the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(whole </a:t>
            </a:r>
            <a:r>
              <a:rPr lang="en-US" sz="1400" dirty="0" err="1" smtClean="0">
                <a:solidFill>
                  <a:srgbClr val="00338D"/>
                </a:solidFill>
                <a:latin typeface="Arial" pitchFamily="34" charset="0"/>
                <a:cs typeface="Arial" pitchFamily="34" charset="0"/>
              </a:rPr>
              <a:t>ENVISATperiod</a:t>
            </a:r>
            <a:r>
              <a:rPr lang="en-US" sz="1400" dirty="0" smtClean="0">
                <a:solidFill>
                  <a:srgbClr val="00338D"/>
                </a:solidFill>
                <a:latin typeface="Arial" pitchFamily="34" charset="0"/>
                <a:cs typeface="Arial" pitchFamily="34" charset="0"/>
              </a:rPr>
              <a:t>)</a:t>
            </a:r>
          </a:p>
          <a:p>
            <a:r>
              <a:rPr lang="en-US" sz="1400" dirty="0" smtClean="0">
                <a:solidFill>
                  <a:srgbClr val="00338D"/>
                </a:solidFill>
                <a:latin typeface="Arial" pitchFamily="34" charset="0"/>
                <a:cs typeface="Arial" pitchFamily="34" charset="0"/>
              </a:rPr>
              <a:t>On this map we observe low differences (&gt;5mm) near coasts</a:t>
            </a:r>
          </a:p>
        </p:txBody>
      </p:sp>
      <p:pic>
        <p:nvPicPr>
          <p:cNvPr id="10" name="Image 9" descr="CalculerStatSerieGrilles_MOY.png"/>
          <p:cNvPicPr>
            <a:picLocks noChangeAspect="1"/>
          </p:cNvPicPr>
          <p:nvPr/>
        </p:nvPicPr>
        <p:blipFill>
          <a:blip r:embed="rId2" cstate="print"/>
          <a:stretch>
            <a:fillRect/>
          </a:stretch>
        </p:blipFill>
        <p:spPr>
          <a:xfrm>
            <a:off x="21773" y="1375114"/>
            <a:ext cx="4912039" cy="3266506"/>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49" y="3378091"/>
            <a:ext cx="4912039" cy="3266506"/>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The Dry Troposphere Correction based on JRA-55 shows performances close to ERA-Interim. </a:t>
            </a:r>
          </a:p>
          <a:p>
            <a:pPr>
              <a:buFont typeface="Arial" pitchFamily="34" charset="0"/>
              <a:buChar char="•"/>
            </a:pPr>
            <a:r>
              <a:rPr lang="en-GB" sz="1400" dirty="0" smtClean="0">
                <a:solidFill>
                  <a:srgbClr val="00338D"/>
                </a:solidFill>
                <a:latin typeface="Arial" pitchFamily="34" charset="0"/>
                <a:cs typeface="Arial" pitchFamily="34" charset="0"/>
              </a:rPr>
              <a:t>The main impacts are  on the long-term evolutions at regional scale and on the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signal. </a:t>
            </a: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err="1"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Dry Troposphere correction comparison for ENVISAT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Dry Troposphere Correction (DTC) computed from JRA55 atmospheric reanalysis for climate applications. It will be referred to as “JRA55”.</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correction with the reference DTC in </a:t>
            </a:r>
            <a:r>
              <a:rPr lang="en-GB" sz="1600" kern="0" dirty="0" err="1" smtClean="0">
                <a:solidFill>
                  <a:srgbClr val="00338D"/>
                </a:solidFill>
                <a:latin typeface="Arial" charset="0"/>
              </a:rPr>
              <a:t>SL_cci</a:t>
            </a:r>
            <a:r>
              <a:rPr lang="en-GB" sz="1600" kern="0" dirty="0" smtClean="0">
                <a:solidFill>
                  <a:srgbClr val="00338D"/>
                </a:solidFill>
                <a:latin typeface="Arial" charset="0"/>
              </a:rPr>
              <a:t> products, computed from ERA-Interim </a:t>
            </a:r>
            <a:r>
              <a:rPr lang="en-GB" sz="1600" kern="0" dirty="0" err="1" smtClean="0">
                <a:solidFill>
                  <a:srgbClr val="00338D"/>
                </a:solidFill>
                <a:latin typeface="Arial" charset="0"/>
              </a:rPr>
              <a:t>amospheric</a:t>
            </a:r>
            <a:r>
              <a:rPr lang="en-GB" sz="1600" kern="0" dirty="0" smtClean="0">
                <a:solidFill>
                  <a:srgbClr val="00338D"/>
                </a:solidFill>
                <a:latin typeface="Arial" charset="0"/>
              </a:rPr>
              <a:t> reanalysis. It will be referred to as “ERA”.</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JRA55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Dry Troposphere correction comparison for ENVISAT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err="1"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0.04 mm/yr on the Global MSL is not significant.</a:t>
            </a:r>
          </a:p>
        </p:txBody>
      </p:sp>
      <p:pic>
        <p:nvPicPr>
          <p:cNvPr id="7" name="Image 6" descr="Log2SVG_MOY_G.png"/>
          <p:cNvPicPr>
            <a:picLocks noChangeAspect="1"/>
          </p:cNvPicPr>
          <p:nvPr/>
        </p:nvPicPr>
        <p:blipFill>
          <a:blip r:embed="rId2" cstate="print"/>
          <a:stretch>
            <a:fillRect/>
          </a:stretch>
        </p:blipFill>
        <p:spPr>
          <a:xfrm>
            <a:off x="4771229" y="3209026"/>
            <a:ext cx="4563014" cy="3030126"/>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69865" y="3099390"/>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err="1"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5" cy="3072229"/>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 </a:t>
            </a:r>
          </a:p>
        </p:txBody>
      </p:sp>
      <p:sp>
        <p:nvSpPr>
          <p:cNvPr id="9" name="Rectangle 8"/>
          <p:cNvSpPr/>
          <p:nvPr/>
        </p:nvSpPr>
        <p:spPr>
          <a:xfrm>
            <a:off x="1269864" y="364165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err="1"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1" cy="2318654"/>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9" cy="2332857"/>
          </a:xfrm>
          <a:prstGeom prst="rect">
            <a:avLst/>
          </a:prstGeom>
        </p:spPr>
      </p:pic>
      <p:sp>
        <p:nvSpPr>
          <p:cNvPr id="10" name="Rectangle 9"/>
          <p:cNvSpPr/>
          <p:nvPr/>
        </p:nvSpPr>
        <p:spPr>
          <a:xfrm>
            <a:off x="1269864" y="419456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err="1"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246769"/>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negative (see figures on next slide) near -5 mm² : This means that the new JRA55 correction shows a low improvement by comparison to the reference correction.</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these low improvements are mainly at high latitudes.</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69865" y="588514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80" cy="3142331"/>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815882"/>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JRA55 and ERA corrections (over all the period):</a:t>
            </a:r>
          </a:p>
          <a:p>
            <a:pPr>
              <a:buFontTx/>
              <a:buChar char="-"/>
            </a:pPr>
            <a:r>
              <a:rPr lang="en-US" sz="1400" dirty="0" smtClean="0">
                <a:solidFill>
                  <a:srgbClr val="00338D"/>
                </a:solidFill>
                <a:latin typeface="Arial" pitchFamily="34" charset="0"/>
                <a:cs typeface="Arial" pitchFamily="34" charset="0"/>
              </a:rPr>
              <a:t> Very low improvement (~0.3 cm²) at latitudes above 50° and in the Atlantic</a:t>
            </a: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DTCs :</a:t>
            </a:r>
          </a:p>
          <a:p>
            <a:pPr>
              <a:buFontTx/>
              <a:buChar char="-"/>
            </a:pPr>
            <a:r>
              <a:rPr lang="en-US" sz="1400" dirty="0" smtClean="0">
                <a:solidFill>
                  <a:srgbClr val="00338D"/>
                </a:solidFill>
                <a:latin typeface="Arial" pitchFamily="34" charset="0"/>
                <a:cs typeface="Arial" pitchFamily="34" charset="0"/>
              </a:rPr>
              <a:t> Low improvement (~ 5mm²) with JRA55</a:t>
            </a:r>
          </a:p>
        </p:txBody>
      </p:sp>
      <p:pic>
        <p:nvPicPr>
          <p:cNvPr id="9" name="Image 8" descr="DiffGrids.png"/>
          <p:cNvPicPr>
            <a:picLocks noChangeAspect="1"/>
          </p:cNvPicPr>
          <p:nvPr/>
        </p:nvPicPr>
        <p:blipFill>
          <a:blip r:embed="rId3" cstate="print"/>
          <a:stretch>
            <a:fillRect/>
          </a:stretch>
        </p:blipFill>
        <p:spPr>
          <a:xfrm>
            <a:off x="294599" y="1379192"/>
            <a:ext cx="4850963" cy="32097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err="1"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1169551"/>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low impact (&lt;0.3 mm/yr) on the regional trends. It is positive in the ACC and west Pacific; and negative  in the East Pacific, Indian and Atlantic oceans. These differences are however small.</a:t>
            </a:r>
          </a:p>
          <a:p>
            <a:pPr algn="just">
              <a:buFont typeface="Symbol"/>
              <a:buChar char="Þ"/>
            </a:pPr>
            <a:endParaRPr lang="en-US" sz="1400" dirty="0" smtClean="0">
              <a:solidFill>
                <a:srgbClr val="00338D"/>
              </a:solidFill>
              <a:latin typeface="Arial" pitchFamily="34" charset="0"/>
              <a:cs typeface="Arial" pitchFamily="34" charset="0"/>
            </a:endParaRP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4779312"/>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Dry Troposphere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89" cy="429163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4.xml><?xml version="1.0" encoding="utf-8"?>
<ds:datastoreItem xmlns:ds="http://schemas.openxmlformats.org/officeDocument/2006/customXml" ds:itemID="{33E54029-4DCD-4956-9CE8-BF0CA6ACAD57}">
  <ds:schemaRefs>
    <ds:schemaRef ds:uri="http://schemas.microsoft.com/sharepoint/v3/contenttype/forms"/>
  </ds:schemaRefs>
</ds:datastoreItem>
</file>

<file path=customXml/itemProps5.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7745</TotalTime>
  <Words>1106</Words>
  <Application>Microsoft Office PowerPoint</Application>
  <PresentationFormat>Format A4 (210 x 297 mm)</PresentationFormat>
  <Paragraphs>225</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lzawadzki</cp:lastModifiedBy>
  <cp:revision>1209</cp:revision>
  <cp:lastPrinted>2008-08-26T16:26:23Z</cp:lastPrinted>
  <dcterms:created xsi:type="dcterms:W3CDTF">2011-01-18T09:37:25Z</dcterms:created>
  <dcterms:modified xsi:type="dcterms:W3CDTF">2015-08-04T09:11:50Z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