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549F"/>
    <a:srgbClr val="FFCC99"/>
    <a:srgbClr val="FDC82F"/>
    <a:srgbClr val="FDE3F6"/>
    <a:srgbClr val="008542"/>
    <a:srgbClr val="00338D"/>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14" autoAdjust="0"/>
    <p:restoredTop sz="94660"/>
  </p:normalViewPr>
  <p:slideViewPr>
    <p:cSldViewPr snapToGrid="0">
      <p:cViewPr varScale="1">
        <p:scale>
          <a:sx n="97" d="100"/>
          <a:sy n="97" d="100"/>
        </p:scale>
        <p:origin x="-158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11/17/2015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Inverse Barometer correction comparison for Envisat mission between</a:t>
            </a:r>
          </a:p>
          <a:p>
            <a:pPr algn="ctr">
              <a:lnSpc>
                <a:spcPct val="85000"/>
              </a:lnSpc>
              <a:spcBef>
                <a:spcPct val="20000"/>
              </a:spcBef>
              <a:buClr>
                <a:srgbClr val="000066"/>
              </a:buClr>
              <a:defRPr/>
            </a:pPr>
            <a:r>
              <a:rPr lang="en-US" sz="3200" b="1" kern="0" dirty="0" smtClean="0">
                <a:solidFill>
                  <a:srgbClr val="00338D"/>
                </a:solidFill>
                <a:latin typeface="Arial" charset="0"/>
              </a:rPr>
              <a:t>Corrections based on JRA-55 and ERA-Interim atmospheric </a:t>
            </a:r>
            <a:r>
              <a:rPr lang="en-US" sz="3200" b="1" kern="0" dirty="0" err="1" smtClean="0">
                <a:solidFill>
                  <a:srgbClr val="00338D"/>
                </a:solidFill>
                <a:latin typeface="Arial" charset="0"/>
              </a:rPr>
              <a:t>reanalyses</a:t>
            </a: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JRA-55 correction is referred to as </a:t>
            </a:r>
            <a:r>
              <a:rPr lang="en-US" sz="1400" kern="0" dirty="0" smtClean="0">
                <a:solidFill>
                  <a:srgbClr val="00338D"/>
                </a:solidFill>
                <a:latin typeface="Arial" charset="0"/>
              </a:rPr>
              <a:t>JRA55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ERA-Interim correction is referred to as </a:t>
            </a:r>
            <a:r>
              <a:rPr lang="en-US" sz="1400" kern="0" dirty="0" smtClean="0">
                <a:solidFill>
                  <a:srgbClr val="00338D"/>
                </a:solidFill>
                <a:latin typeface="Arial" charset="0"/>
              </a:rPr>
              <a:t>ERA</a:t>
            </a:r>
          </a:p>
          <a:p>
            <a:pPr>
              <a:lnSpc>
                <a:spcPct val="85000"/>
              </a:lnSpc>
              <a:spcBef>
                <a:spcPct val="20000"/>
              </a:spcBef>
              <a:buClr>
                <a:srgbClr val="000066"/>
              </a:buClr>
              <a:defRPr/>
            </a:pP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1815882"/>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Over 10° latitudes, a</a:t>
            </a:r>
            <a:r>
              <a:rPr lang="en-US" sz="1400" dirty="0" err="1" smtClean="0">
                <a:solidFill>
                  <a:srgbClr val="00338D"/>
                </a:solidFill>
                <a:latin typeface="Arial" pitchFamily="34" charset="0"/>
                <a:cs typeface="Arial" pitchFamily="34" charset="0"/>
              </a:rPr>
              <a:t>mplitude</a:t>
            </a:r>
            <a:r>
              <a:rPr lang="en-US" sz="1400" dirty="0" smtClean="0">
                <a:solidFill>
                  <a:srgbClr val="00338D"/>
                </a:solidFill>
                <a:latin typeface="Arial" pitchFamily="34" charset="0"/>
                <a:cs typeface="Arial" pitchFamily="34" charset="0"/>
              </a:rPr>
              <a:t> differences of annual signal are positive around reach 2mm  and negative around -1mm below.</a:t>
            </a:r>
          </a:p>
          <a:p>
            <a:pPr>
              <a:buFont typeface="Symbol"/>
              <a:buChar char="Þ"/>
            </a:pPr>
            <a:r>
              <a:rPr lang="en-US" sz="1400" dirty="0" smtClean="0">
                <a:solidFill>
                  <a:srgbClr val="00338D"/>
                </a:solidFill>
                <a:latin typeface="Arial" pitchFamily="34" charset="0"/>
                <a:cs typeface="Arial" pitchFamily="34" charset="0"/>
              </a:rPr>
              <a:t>At high latitudes, the corresponding phase shift reaches 10° (~about 10 days)</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5334469"/>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9" y="3846425"/>
            <a:ext cx="4372960" cy="2908019"/>
          </a:xfrm>
          <a:prstGeom prst="rect">
            <a:avLst/>
          </a:prstGeom>
        </p:spPr>
      </p:pic>
      <p:pic>
        <p:nvPicPr>
          <p:cNvPr id="8" name="Image 7" descr="DiffGrids_Ampli1Y.png"/>
          <p:cNvPicPr>
            <a:picLocks noChangeAspect="1"/>
          </p:cNvPicPr>
          <p:nvPr/>
        </p:nvPicPr>
        <p:blipFill>
          <a:blip r:embed="rId3" cstate="print"/>
          <a:stretch>
            <a:fillRect/>
          </a:stretch>
        </p:blipFill>
        <p:spPr>
          <a:xfrm>
            <a:off x="344748" y="2946584"/>
            <a:ext cx="4254363" cy="2829152"/>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amplitude – SLA </a:t>
            </a:r>
            <a:r>
              <a:rPr lang="fr-FR" sz="1000" dirty="0" err="1" smtClean="0"/>
              <a:t>with</a:t>
            </a:r>
            <a:r>
              <a:rPr lang="fr-FR" sz="1000" dirty="0" smtClean="0"/>
              <a:t> ERA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700" y="3337763"/>
            <a:ext cx="3826097" cy="2544355"/>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7" cy="2745883"/>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JRA-55 phase – SLA </a:t>
            </a:r>
            <a:r>
              <a:rPr lang="fr-FR" sz="1000" dirty="0" err="1" smtClean="0"/>
              <a:t>with</a:t>
            </a:r>
            <a:r>
              <a:rPr lang="fr-FR" sz="1000" dirty="0" smtClean="0"/>
              <a:t> ERA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clearly differences near coast reaching 4cm.</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JRA-55</a:t>
            </a:r>
            <a:r>
              <a:rPr lang="en-US" sz="1400" dirty="0" smtClean="0">
                <a:solidFill>
                  <a:srgbClr val="00338D"/>
                </a:solidFill>
                <a:latin typeface="Arial" pitchFamily="34" charset="0"/>
                <a:cs typeface="Arial" pitchFamily="34" charset="0"/>
              </a:rPr>
              <a:t> and </a:t>
            </a:r>
            <a:r>
              <a:rPr lang="en-US" sz="1400" b="1" dirty="0" smtClean="0">
                <a:solidFill>
                  <a:srgbClr val="00338D"/>
                </a:solidFill>
                <a:latin typeface="Arial" pitchFamily="34" charset="0"/>
                <a:cs typeface="Arial" pitchFamily="34" charset="0"/>
              </a:rPr>
              <a:t>ERA</a:t>
            </a:r>
            <a:r>
              <a:rPr lang="en-US" sz="1400" dirty="0" smtClean="0">
                <a:solidFill>
                  <a:srgbClr val="00338D"/>
                </a:solidFill>
                <a:latin typeface="Arial" pitchFamily="34" charset="0"/>
                <a:cs typeface="Arial" pitchFamily="34" charset="0"/>
              </a:rPr>
              <a:t> (extension period)</a:t>
            </a:r>
          </a:p>
          <a:p>
            <a:r>
              <a:rPr lang="en-US" sz="1400" dirty="0" smtClean="0">
                <a:solidFill>
                  <a:srgbClr val="00338D"/>
                </a:solidFill>
                <a:latin typeface="Arial" pitchFamily="34" charset="0"/>
                <a:cs typeface="Arial" pitchFamily="34" charset="0"/>
              </a:rPr>
              <a:t>On this map we observe differences mainly near coasts reaching 3cm</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6" cy="3266504"/>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6" cy="3266504"/>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corrections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JRA-55 correction extension shows performances degraded by comparison to ERA-Interim.</a:t>
            </a:r>
          </a:p>
          <a:p>
            <a:pPr>
              <a:buFont typeface="Arial" pitchFamily="34" charset="0"/>
              <a:buChar char="•"/>
            </a:pPr>
            <a:r>
              <a:rPr lang="en-GB" sz="1400" dirty="0" smtClean="0">
                <a:solidFill>
                  <a:srgbClr val="00338D"/>
                </a:solidFill>
                <a:latin typeface="Arial" pitchFamily="34" charset="0"/>
                <a:cs typeface="Arial" pitchFamily="34" charset="0"/>
              </a:rPr>
              <a:t> Main impact is on the long term evolution at regional scale and </a:t>
            </a:r>
            <a:r>
              <a:rPr lang="en-GB" sz="1400" smtClean="0">
                <a:solidFill>
                  <a:srgbClr val="00338D"/>
                </a:solidFill>
                <a:latin typeface="Arial" pitchFamily="34" charset="0"/>
                <a:cs typeface="Arial" pitchFamily="34" charset="0"/>
              </a:rPr>
              <a:t>near coasts.</a:t>
            </a:r>
            <a:endParaRPr lang="en-GB" sz="1400" dirty="0" smtClean="0">
              <a:solidFill>
                <a:srgbClr val="00338D"/>
              </a:solidFill>
              <a:latin typeface="Arial" pitchFamily="34" charset="0"/>
              <a:cs typeface="Arial" pitchFamily="34" charset="0"/>
            </a:endParaRPr>
          </a:p>
          <a:p>
            <a:pPr>
              <a:buFont typeface="Symbol"/>
              <a:buChar char="Þ"/>
            </a:pPr>
            <a:r>
              <a:rPr lang="en-GB" sz="1400" dirty="0" smtClean="0">
                <a:solidFill>
                  <a:srgbClr val="00338D"/>
                </a:solidFill>
                <a:latin typeface="Arial" pitchFamily="34" charset="0"/>
                <a:cs typeface="Arial" pitchFamily="34" charset="0"/>
              </a:rPr>
              <a:t> Performances at crossovers are close, however the analysis of MSL shows a low degradation over this period.</a:t>
            </a: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Inverse Barometer correction comparison for Envisat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Inverse Barometer correction computed from the JRA-55 atmospheric reanalysis for climate applications on the Envisat period</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correction with the Inverse Barometer correction computed from the ERA-Interim atmospheric reanalysis. It will be referred to as “ERA”.</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this alternative Inverse Barometer correction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Inverse Barometer correction comparison for Envisat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0.03mm/yr on the MSL trend difference is not significant</a:t>
            </a:r>
          </a:p>
        </p:txBody>
      </p:sp>
      <p:pic>
        <p:nvPicPr>
          <p:cNvPr id="7" name="Image 6" descr="Log2SVG_MOY_G.png"/>
          <p:cNvPicPr>
            <a:picLocks noChangeAspect="1"/>
          </p:cNvPicPr>
          <p:nvPr/>
        </p:nvPicPr>
        <p:blipFill>
          <a:blip r:embed="rId2" cstate="print"/>
          <a:stretch>
            <a:fillRect/>
          </a:stretch>
        </p:blipFill>
        <p:spPr>
          <a:xfrm>
            <a:off x="4771229" y="3209026"/>
            <a:ext cx="4563013" cy="3030125"/>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83015" y="310259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5" y="3142345"/>
            <a:ext cx="4626413" cy="3072228"/>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corrections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a:t>
            </a:r>
            <a:r>
              <a:rPr lang="en-GB" sz="1400" smtClean="0">
                <a:solidFill>
                  <a:srgbClr val="00338D"/>
                </a:solidFill>
                <a:latin typeface="Arial" pitchFamily="34" charset="0"/>
                <a:cs typeface="Arial" pitchFamily="34" charset="0"/>
              </a:rPr>
              <a:t>cycle.</a:t>
            </a:r>
            <a:endParaRPr lang="en-GB" sz="1400" dirty="0" smtClean="0">
              <a:solidFill>
                <a:srgbClr val="00338D"/>
              </a:solidFill>
              <a:latin typeface="Arial" pitchFamily="34" charset="0"/>
              <a:cs typeface="Arial" pitchFamily="34" charset="0"/>
            </a:endParaRPr>
          </a:p>
        </p:txBody>
      </p:sp>
      <p:sp>
        <p:nvSpPr>
          <p:cNvPr id="9" name="Rectangle 8"/>
          <p:cNvSpPr/>
          <p:nvPr/>
        </p:nvSpPr>
        <p:spPr>
          <a:xfrm>
            <a:off x="1273181" y="365319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5878290" y="4397831"/>
            <a:ext cx="3491620" cy="2318653"/>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5867408" y="2068287"/>
            <a:ext cx="3513008" cy="2332856"/>
          </a:xfrm>
          <a:prstGeom prst="rect">
            <a:avLst/>
          </a:prstGeom>
        </p:spPr>
      </p:pic>
      <p:sp>
        <p:nvSpPr>
          <p:cNvPr id="10" name="Rectangle 9"/>
          <p:cNvSpPr/>
          <p:nvPr/>
        </p:nvSpPr>
        <p:spPr>
          <a:xfrm>
            <a:off x="1273181" y="419395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+0.1 cm² : this means that the JRA-55 IB correction shows low degradation by comparison to the ERA-Interim correction.</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mainly below -40° latitudes.</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73181" y="5885061"/>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79"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JRA-55 and ERA corrections (over all the period):</a:t>
            </a:r>
          </a:p>
          <a:p>
            <a:pPr>
              <a:buFontTx/>
              <a:buChar char="-"/>
            </a:pPr>
            <a:r>
              <a:rPr lang="en-US" sz="1400" dirty="0" smtClean="0">
                <a:solidFill>
                  <a:srgbClr val="00338D"/>
                </a:solidFill>
                <a:latin typeface="Arial" pitchFamily="34" charset="0"/>
                <a:cs typeface="Arial" pitchFamily="34" charset="0"/>
              </a:rPr>
              <a:t> Low degradation at high negative latitudes (~1cm²)</a:t>
            </a: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IB corrections :</a:t>
            </a:r>
          </a:p>
          <a:p>
            <a:pPr>
              <a:buFontTx/>
              <a:buChar char="-"/>
            </a:pPr>
            <a:r>
              <a:rPr lang="en-US" sz="1400" dirty="0" smtClean="0">
                <a:solidFill>
                  <a:srgbClr val="00338D"/>
                </a:solidFill>
                <a:latin typeface="Arial" pitchFamily="34" charset="0"/>
                <a:cs typeface="Arial" pitchFamily="34" charset="0"/>
              </a:rPr>
              <a:t> Low degradation (around 0.1cm²) over all the period</a:t>
            </a:r>
          </a:p>
        </p:txBody>
      </p:sp>
      <p:pic>
        <p:nvPicPr>
          <p:cNvPr id="9" name="Image 8" descr="DiffGrids.png"/>
          <p:cNvPicPr>
            <a:picLocks noChangeAspect="1"/>
          </p:cNvPicPr>
          <p:nvPr/>
        </p:nvPicPr>
        <p:blipFill>
          <a:blip r:embed="rId3" cstate="print"/>
          <a:stretch>
            <a:fillRect/>
          </a:stretch>
        </p:blipFill>
        <p:spPr>
          <a:xfrm>
            <a:off x="294600" y="1379192"/>
            <a:ext cx="4850960" cy="320971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JRA-55</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smtClean="0">
                          <a:latin typeface="Trebuchet MS"/>
                          <a:ea typeface="Calibri"/>
                          <a:cs typeface="Times New Roman"/>
                        </a:rPr>
                        <a:t>ERA</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523220"/>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significant impact (around +1 mm/yr) below -40° latitude and about -0.3mm/yr elsewhere</a:t>
            </a: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73181" y="4764213"/>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JRA-55 corrections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7" y="2363384"/>
            <a:ext cx="6453587" cy="42916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18A74665-7FC2-480C-A1F7-43031D8EBA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B3A12D-8114-463A-B4E2-5755C22CF6D3}">
  <ds:schemaRefs>
    <ds:schemaRef ds:uri="Microsoft.SharePoint.Taxonomy.ContentTypeSync"/>
  </ds:schemaRefs>
</ds:datastoreItem>
</file>

<file path=customXml/itemProps3.xml><?xml version="1.0" encoding="utf-8"?>
<ds:datastoreItem xmlns:ds="http://schemas.openxmlformats.org/officeDocument/2006/customXml" ds:itemID="{968E3C6B-226A-4608-942F-825C9646F9B2}">
  <ds:schemaRefs>
    <ds:schemaRef ds:uri="http://schemas.microsoft.com/sharepoint/events"/>
  </ds:schemaRefs>
</ds:datastoreItem>
</file>

<file path=customXml/itemProps4.xml><?xml version="1.0" encoding="utf-8"?>
<ds:datastoreItem xmlns:ds="http://schemas.openxmlformats.org/officeDocument/2006/customXml" ds:itemID="{0096FE96-D77B-4971-989F-1D83752A6A87}">
  <ds:schemaRefs>
    <ds:schemaRef ds:uri="http://schemas.microsoft.com/sharepoint/v3/contenttype/forms"/>
  </ds:schemaRefs>
</ds:datastoreItem>
</file>

<file path=customXml/itemProps5.xml><?xml version="1.0" encoding="utf-8"?>
<ds:datastoreItem xmlns:ds="http://schemas.openxmlformats.org/officeDocument/2006/customXml" ds:itemID="{F18BC13E-99D0-449C-A03E-7D504FCE69EC}">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6016</TotalTime>
  <Words>1076</Words>
  <Application>Microsoft Office PowerPoint</Application>
  <PresentationFormat>Format A4 (210 x 297 mm)</PresentationFormat>
  <Paragraphs>225</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Jason-2 mission</dc:title>
  <dc:creator>Ablain Michael</dc:creator>
  <dc:description/>
  <cp:lastModifiedBy>lzawadzki</cp:lastModifiedBy>
  <cp:revision>1210</cp:revision>
  <cp:lastPrinted>2008-08-26T16:26:23Z</cp:lastPrinted>
  <dcterms:created xsi:type="dcterms:W3CDTF">2011-01-18T09:37:25Z</dcterms:created>
  <dcterms:modified xsi:type="dcterms:W3CDTF">2015-11-17T13:52:49Z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