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1"/>
  </p:notesMasterIdLst>
  <p:handoutMasterIdLst>
    <p:handoutMasterId r:id="rId22"/>
  </p:handoutMasterIdLst>
  <p:sldIdLst>
    <p:sldId id="484" r:id="rId7"/>
    <p:sldId id="559" r:id="rId8"/>
    <p:sldId id="551" r:id="rId9"/>
    <p:sldId id="590" r:id="rId10"/>
    <p:sldId id="575" r:id="rId11"/>
    <p:sldId id="600" r:id="rId12"/>
    <p:sldId id="601" r:id="rId13"/>
    <p:sldId id="552" r:id="rId14"/>
    <p:sldId id="556" r:id="rId15"/>
    <p:sldId id="572" r:id="rId16"/>
    <p:sldId id="577" r:id="rId17"/>
    <p:sldId id="591" r:id="rId18"/>
    <p:sldId id="602" r:id="rId19"/>
    <p:sldId id="566" r:id="rId20"/>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36C0A"/>
    <a:srgbClr val="FBD4B4"/>
    <a:srgbClr val="00549F"/>
    <a:srgbClr val="FFCC99"/>
    <a:srgbClr val="FDC82F"/>
    <a:srgbClr val="FDE3F6"/>
    <a:srgbClr val="008542"/>
    <a:srgbClr val="00338D"/>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14" autoAdjust="0"/>
    <p:restoredTop sz="94660"/>
  </p:normalViewPr>
  <p:slideViewPr>
    <p:cSldViewPr snapToGrid="0">
      <p:cViewPr varScale="1">
        <p:scale>
          <a:sx n="97" d="100"/>
          <a:sy n="97" d="100"/>
        </p:scale>
        <p:origin x="-1584" y="-9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11/17/2015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Inverse Barometer correction comparison for ERS-2 mission between</a:t>
            </a:r>
          </a:p>
          <a:p>
            <a:pPr algn="ctr">
              <a:lnSpc>
                <a:spcPct val="85000"/>
              </a:lnSpc>
              <a:spcBef>
                <a:spcPct val="20000"/>
              </a:spcBef>
              <a:buClr>
                <a:srgbClr val="000066"/>
              </a:buClr>
              <a:defRPr/>
            </a:pPr>
            <a:r>
              <a:rPr lang="en-US" sz="3200" b="1" kern="0" dirty="0" smtClean="0">
                <a:solidFill>
                  <a:srgbClr val="00338D"/>
                </a:solidFill>
                <a:latin typeface="Arial" charset="0"/>
              </a:rPr>
              <a:t>Corrections based on JRA-55 and ERA-Interim atmospheric </a:t>
            </a:r>
            <a:r>
              <a:rPr lang="en-US" sz="3200" b="1" kern="0" dirty="0" err="1" smtClean="0">
                <a:solidFill>
                  <a:srgbClr val="00338D"/>
                </a:solidFill>
                <a:latin typeface="Arial" charset="0"/>
              </a:rPr>
              <a:t>reanalyses</a:t>
            </a:r>
            <a:endParaRPr lang="en-US" sz="3200" b="1" kern="0" dirty="0" smtClean="0">
              <a:solidFill>
                <a:srgbClr val="00338D"/>
              </a:solidFill>
              <a:latin typeface="Arial" charset="0"/>
            </a:endParaRP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JRA-55 correction is referred to as </a:t>
            </a:r>
            <a:r>
              <a:rPr lang="en-US" sz="1400" kern="0" dirty="0" smtClean="0">
                <a:solidFill>
                  <a:srgbClr val="00338D"/>
                </a:solidFill>
                <a:latin typeface="Arial" charset="0"/>
              </a:rPr>
              <a:t>JRA55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ERA-Interim correction is referred to as </a:t>
            </a:r>
            <a:r>
              <a:rPr lang="en-US" sz="1400" kern="0" dirty="0" smtClean="0">
                <a:solidFill>
                  <a:srgbClr val="00338D"/>
                </a:solidFill>
                <a:latin typeface="Arial" charset="0"/>
              </a:rPr>
              <a:t>ERA</a:t>
            </a:r>
          </a:p>
          <a:p>
            <a:pPr>
              <a:lnSpc>
                <a:spcPct val="85000"/>
              </a:lnSpc>
              <a:spcBef>
                <a:spcPct val="20000"/>
              </a:spcBef>
              <a:buClr>
                <a:srgbClr val="000066"/>
              </a:buClr>
              <a:defRPr/>
            </a:pP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1815882"/>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Over 10° latitudes, a</a:t>
            </a:r>
            <a:r>
              <a:rPr lang="en-US" sz="1400" dirty="0" err="1" smtClean="0">
                <a:solidFill>
                  <a:srgbClr val="00338D"/>
                </a:solidFill>
                <a:latin typeface="Arial" pitchFamily="34" charset="0"/>
                <a:cs typeface="Arial" pitchFamily="34" charset="0"/>
              </a:rPr>
              <a:t>mplitude</a:t>
            </a:r>
            <a:r>
              <a:rPr lang="en-US" sz="1400" dirty="0" smtClean="0">
                <a:solidFill>
                  <a:srgbClr val="00338D"/>
                </a:solidFill>
                <a:latin typeface="Arial" pitchFamily="34" charset="0"/>
                <a:cs typeface="Arial" pitchFamily="34" charset="0"/>
              </a:rPr>
              <a:t> differences of annual signal are positive around reach 1mm  and negative around -1mm below.</a:t>
            </a:r>
          </a:p>
          <a:p>
            <a:pPr>
              <a:buFont typeface="Symbol"/>
              <a:buChar char="Þ"/>
            </a:pPr>
            <a:r>
              <a:rPr lang="en-US" sz="1400" dirty="0" smtClean="0">
                <a:solidFill>
                  <a:srgbClr val="00338D"/>
                </a:solidFill>
                <a:latin typeface="Arial" pitchFamily="34" charset="0"/>
                <a:cs typeface="Arial" pitchFamily="34" charset="0"/>
              </a:rPr>
              <a:t>At high latitudes, the corresponding phase shift reaches 10° (~about 10 days)</a:t>
            </a:r>
          </a:p>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5334469"/>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8" y="3846425"/>
            <a:ext cx="4372962" cy="2908019"/>
          </a:xfrm>
          <a:prstGeom prst="rect">
            <a:avLst/>
          </a:prstGeom>
        </p:spPr>
      </p:pic>
      <p:pic>
        <p:nvPicPr>
          <p:cNvPr id="8" name="Image 7" descr="DiffGrids_Ampli1Y.png"/>
          <p:cNvPicPr>
            <a:picLocks noChangeAspect="1"/>
          </p:cNvPicPr>
          <p:nvPr/>
        </p:nvPicPr>
        <p:blipFill>
          <a:blip r:embed="rId3" cstate="print"/>
          <a:stretch>
            <a:fillRect/>
          </a:stretch>
        </p:blipFill>
        <p:spPr>
          <a:xfrm>
            <a:off x="344747" y="2946584"/>
            <a:ext cx="4254365" cy="2829152"/>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amplitude – SLA </a:t>
            </a:r>
            <a:r>
              <a:rPr lang="fr-FR" sz="1000" dirty="0" err="1" smtClean="0"/>
              <a:t>with</a:t>
            </a:r>
            <a:r>
              <a:rPr lang="fr-FR" sz="1000" dirty="0" smtClean="0"/>
              <a:t> ERA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amplitude – SLA </a:t>
            </a:r>
            <a:r>
              <a:rPr lang="fr-FR" sz="1000" dirty="0" err="1" smtClean="0"/>
              <a:t>with</a:t>
            </a:r>
            <a:r>
              <a:rPr lang="fr-FR" sz="1000" dirty="0" smtClean="0"/>
              <a:t> ERA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699" y="3337763"/>
            <a:ext cx="3826099" cy="2544355"/>
          </a:xfrm>
          <a:prstGeom prst="rect">
            <a:avLst/>
          </a:prstGeom>
        </p:spPr>
      </p:pic>
      <p:pic>
        <p:nvPicPr>
          <p:cNvPr id="9" name="Image 8" descr="OperVarNc_Phase6M.png"/>
          <p:cNvPicPr>
            <a:picLocks noChangeAspect="1"/>
          </p:cNvPicPr>
          <p:nvPr/>
        </p:nvPicPr>
        <p:blipFill>
          <a:blip r:embed="rId3" cstate="print"/>
          <a:stretch>
            <a:fillRect/>
          </a:stretch>
        </p:blipFill>
        <p:spPr>
          <a:xfrm>
            <a:off x="5431046" y="3917801"/>
            <a:ext cx="4129148" cy="2745883"/>
          </a:xfrm>
          <a:prstGeom prst="rect">
            <a:avLst/>
          </a:prstGeom>
        </p:spPr>
      </p:pic>
      <p:sp>
        <p:nvSpPr>
          <p:cNvPr id="10" name="ZoneTexte 9"/>
          <p:cNvSpPr txBox="1"/>
          <p:nvPr/>
        </p:nvSpPr>
        <p:spPr>
          <a:xfrm>
            <a:off x="5121010" y="3404214"/>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phase – SLA </a:t>
            </a:r>
            <a:r>
              <a:rPr lang="fr-FR" sz="1000" dirty="0" err="1" smtClean="0"/>
              <a:t>with</a:t>
            </a:r>
            <a:r>
              <a:rPr lang="fr-FR" sz="1000" dirty="0" smtClean="0"/>
              <a:t> ERA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phase – SLA </a:t>
            </a:r>
            <a:r>
              <a:rPr lang="fr-FR" sz="1000" dirty="0" err="1" smtClean="0"/>
              <a:t>with</a:t>
            </a:r>
            <a:r>
              <a:rPr lang="fr-FR" sz="1000" dirty="0" smtClean="0"/>
              <a:t> ERA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JRA-55</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ERA</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clearly differences near coast reaching 4cm.</a:t>
            </a:r>
          </a:p>
        </p:txBody>
      </p:sp>
      <p:sp>
        <p:nvSpPr>
          <p:cNvPr id="7" name="Rectangle 6"/>
          <p:cNvSpPr/>
          <p:nvPr/>
        </p:nvSpPr>
        <p:spPr>
          <a:xfrm>
            <a:off x="468085" y="5298425"/>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JRA-55</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ERA</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differences mainly near coasts reaching 3cm</a:t>
            </a:r>
          </a:p>
        </p:txBody>
      </p:sp>
      <p:pic>
        <p:nvPicPr>
          <p:cNvPr id="10" name="Image 9" descr="CalculerStatSerieGrilles_MOY.png"/>
          <p:cNvPicPr>
            <a:picLocks noChangeAspect="1"/>
          </p:cNvPicPr>
          <p:nvPr/>
        </p:nvPicPr>
        <p:blipFill>
          <a:blip r:embed="rId2" cstate="print"/>
          <a:stretch>
            <a:fillRect/>
          </a:stretch>
        </p:blipFill>
        <p:spPr>
          <a:xfrm>
            <a:off x="21774" y="1375114"/>
            <a:ext cx="4912037" cy="3266504"/>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50" y="3378091"/>
            <a:ext cx="4912037" cy="3266504"/>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corrections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55864" y="1335470"/>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JRA-55 correction extension shows performances degraded by comparison to ERA-Interim.</a:t>
            </a:r>
          </a:p>
          <a:p>
            <a:pPr>
              <a:buFont typeface="Arial" pitchFamily="34" charset="0"/>
              <a:buChar char="•"/>
            </a:pPr>
            <a:r>
              <a:rPr lang="en-GB" sz="1400" dirty="0" smtClean="0">
                <a:solidFill>
                  <a:srgbClr val="00338D"/>
                </a:solidFill>
                <a:latin typeface="Arial" pitchFamily="34" charset="0"/>
                <a:cs typeface="Arial" pitchFamily="34" charset="0"/>
              </a:rPr>
              <a:t> Main impact is on the long term evolution at regional scale and </a:t>
            </a:r>
            <a:r>
              <a:rPr lang="en-GB" sz="1400" smtClean="0">
                <a:solidFill>
                  <a:srgbClr val="00338D"/>
                </a:solidFill>
                <a:latin typeface="Arial" pitchFamily="34" charset="0"/>
                <a:cs typeface="Arial" pitchFamily="34" charset="0"/>
              </a:rPr>
              <a:t>near coasts.</a:t>
            </a:r>
            <a:endParaRPr lang="en-GB" sz="1400" dirty="0" smtClean="0">
              <a:solidFill>
                <a:srgbClr val="00338D"/>
              </a:solidFill>
              <a:latin typeface="Arial" pitchFamily="34" charset="0"/>
              <a:cs typeface="Arial" pitchFamily="34" charset="0"/>
            </a:endParaRPr>
          </a:p>
          <a:p>
            <a:pPr>
              <a:buFont typeface="Symbol"/>
              <a:buChar char="Þ"/>
            </a:pPr>
            <a:r>
              <a:rPr lang="en-GB" sz="1400" dirty="0" smtClean="0">
                <a:solidFill>
                  <a:srgbClr val="00338D"/>
                </a:solidFill>
                <a:latin typeface="Arial" pitchFamily="34" charset="0"/>
                <a:cs typeface="Arial" pitchFamily="34" charset="0"/>
              </a:rPr>
              <a:t> Performances at crossovers are close, however the analysis of MSL shows a low degradation over this period.</a:t>
            </a:r>
          </a:p>
          <a:p>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dirty="0" smtClean="0">
                          <a:latin typeface="Trebuchet MS"/>
                          <a:ea typeface="Times New Roman"/>
                          <a:cs typeface="Times New Roman"/>
                        </a:rPr>
                        <a:t>-</a:t>
                      </a: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Inverse Barometer correction comparison for ERS-2 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Inverse Barometer correction computed from the JRA-55 atmospheric reanalysis for climate applications on the ERS-2 period</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We will compare this correction with the Inverse Barometer correction computed from the ERA-Interim atmospheric reanalysis. It will be referred to as “ERA”.</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this alternative Inverse Barometer correction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Inverse Barometer correction comparison for ERS-2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307777"/>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No difference on the MSL trend</a:t>
            </a:r>
          </a:p>
        </p:txBody>
      </p:sp>
      <p:pic>
        <p:nvPicPr>
          <p:cNvPr id="7" name="Image 6" descr="Log2SVG_MOY_G.png"/>
          <p:cNvPicPr>
            <a:picLocks noChangeAspect="1"/>
          </p:cNvPicPr>
          <p:nvPr/>
        </p:nvPicPr>
        <p:blipFill>
          <a:blip r:embed="rId2" cstate="print"/>
          <a:stretch>
            <a:fillRect/>
          </a:stretch>
        </p:blipFill>
        <p:spPr>
          <a:xfrm>
            <a:off x="4771229" y="3209026"/>
            <a:ext cx="4563013" cy="3030126"/>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83015" y="3102594"/>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4" y="3142345"/>
            <a:ext cx="4626415" cy="3072228"/>
          </a:xfrm>
          <a:prstGeom prst="rect">
            <a:avLst/>
          </a:prstGeom>
        </p:spPr>
      </p:pic>
      <p:sp>
        <p:nvSpPr>
          <p:cNvPr id="14" name="Rectangle 13"/>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corrections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a:t>
            </a:r>
            <a:r>
              <a:rPr lang="en-GB" sz="1400" smtClean="0">
                <a:solidFill>
                  <a:srgbClr val="00338D"/>
                </a:solidFill>
                <a:latin typeface="Arial" pitchFamily="34" charset="0"/>
                <a:cs typeface="Arial" pitchFamily="34" charset="0"/>
              </a:rPr>
              <a:t>cycle.</a:t>
            </a:r>
            <a:endParaRPr lang="en-GB" sz="1400" dirty="0" smtClean="0">
              <a:solidFill>
                <a:srgbClr val="00338D"/>
              </a:solidFill>
              <a:latin typeface="Arial" pitchFamily="34" charset="0"/>
              <a:cs typeface="Arial" pitchFamily="34" charset="0"/>
            </a:endParaRPr>
          </a:p>
        </p:txBody>
      </p:sp>
      <p:sp>
        <p:nvSpPr>
          <p:cNvPr id="9" name="Rectangle 8"/>
          <p:cNvSpPr/>
          <p:nvPr/>
        </p:nvSpPr>
        <p:spPr>
          <a:xfrm>
            <a:off x="1273181" y="365319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Annual and Semi-annual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0-1Y.png"/>
          <p:cNvPicPr>
            <a:picLocks noChangeAspect="1"/>
          </p:cNvPicPr>
          <p:nvPr/>
        </p:nvPicPr>
        <p:blipFill>
          <a:blip r:embed="rId2" cstate="print"/>
          <a:stretch>
            <a:fillRect/>
          </a:stretch>
        </p:blipFill>
        <p:spPr>
          <a:xfrm>
            <a:off x="5878290" y="4397831"/>
            <a:ext cx="3491620" cy="2318654"/>
          </a:xfrm>
          <a:prstGeom prst="rect">
            <a:avLst/>
          </a:prstGeom>
        </p:spPr>
      </p:pic>
      <p:pic>
        <p:nvPicPr>
          <p:cNvPr id="9" name="Image 8" descr="CreerPeriodogramme_G_1Y-ref.png"/>
          <p:cNvPicPr>
            <a:picLocks noChangeAspect="1"/>
          </p:cNvPicPr>
          <p:nvPr/>
        </p:nvPicPr>
        <p:blipFill>
          <a:blip r:embed="rId3" cstate="print"/>
          <a:stretch>
            <a:fillRect/>
          </a:stretch>
        </p:blipFill>
        <p:spPr>
          <a:xfrm>
            <a:off x="5867408" y="2068287"/>
            <a:ext cx="3513008" cy="2332857"/>
          </a:xfrm>
          <a:prstGeom prst="rect">
            <a:avLst/>
          </a:prstGeom>
        </p:spPr>
      </p:pic>
      <p:sp>
        <p:nvSpPr>
          <p:cNvPr id="10" name="Rectangle 9"/>
          <p:cNvSpPr/>
          <p:nvPr/>
        </p:nvSpPr>
        <p:spPr>
          <a:xfrm>
            <a:off x="1273181" y="419395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b="0" dirty="0" smtClean="0">
                          <a:latin typeface="Trebuchet MS"/>
                          <a:ea typeface="Times New Roman"/>
                          <a:cs typeface="Times New Roman"/>
                        </a:rPr>
                        <a:t>-</a:t>
                      </a: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smtClean="0">
                <a:solidFill>
                  <a:srgbClr val="00338D"/>
                </a:solidFill>
                <a:latin typeface="Arial" pitchFamily="34" charset="0"/>
                <a:cs typeface="Arial" pitchFamily="34" charset="0"/>
              </a:rPr>
              <a:t>Low impact </a:t>
            </a:r>
            <a:r>
              <a:rPr lang="en-GB" dirty="0" smtClean="0">
                <a:solidFill>
                  <a:srgbClr val="00338D"/>
                </a:solidFill>
                <a:latin typeface="Arial" pitchFamily="34" charset="0"/>
                <a:cs typeface="Arial" pitchFamily="34" charset="0"/>
              </a:rPr>
              <a:t>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2246769"/>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generally positive (see figures on next slide) between 0 and +0.6 cm² : this means that the JRA-55 IB correction shows degradation by comparison to the ERA-Interim correction.</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these degradations are mainly below -40° latitudes.</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73181" y="5885061"/>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5" y="3638672"/>
            <a:ext cx="4731980" cy="3142330"/>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JRA-55 and ERA corrections (over all the period):</a:t>
            </a:r>
          </a:p>
          <a:p>
            <a:pPr>
              <a:buFontTx/>
              <a:buChar char="-"/>
            </a:pPr>
            <a:r>
              <a:rPr lang="en-US" sz="1400" dirty="0" smtClean="0">
                <a:solidFill>
                  <a:srgbClr val="00338D"/>
                </a:solidFill>
                <a:latin typeface="Arial" pitchFamily="34" charset="0"/>
                <a:cs typeface="Arial" pitchFamily="34" charset="0"/>
              </a:rPr>
              <a:t> Low degradation at high negative latitudes (~5cm²)</a:t>
            </a: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IB corrections :</a:t>
            </a:r>
          </a:p>
          <a:p>
            <a:pPr>
              <a:buFontTx/>
              <a:buChar char="-"/>
            </a:pPr>
            <a:r>
              <a:rPr lang="en-US" sz="1400" dirty="0" smtClean="0">
                <a:solidFill>
                  <a:srgbClr val="00338D"/>
                </a:solidFill>
                <a:latin typeface="Arial" pitchFamily="34" charset="0"/>
                <a:cs typeface="Arial" pitchFamily="34" charset="0"/>
              </a:rPr>
              <a:t> Low degradation (around 0.3cm²) over all the period</a:t>
            </a:r>
          </a:p>
        </p:txBody>
      </p:sp>
      <p:pic>
        <p:nvPicPr>
          <p:cNvPr id="9" name="Image 8" descr="DiffGrids.png"/>
          <p:cNvPicPr>
            <a:picLocks noChangeAspect="1"/>
          </p:cNvPicPr>
          <p:nvPr/>
        </p:nvPicPr>
        <p:blipFill>
          <a:blip r:embed="rId3" cstate="print"/>
          <a:stretch>
            <a:fillRect/>
          </a:stretch>
        </p:blipFill>
        <p:spPr>
          <a:xfrm>
            <a:off x="294599" y="1379192"/>
            <a:ext cx="4850962" cy="3209719"/>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523220"/>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significant impact (around +1 mm/yr) in the open ocean and near coasts</a:t>
            </a: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4764213"/>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JRA-55 corrections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6" y="2363384"/>
            <a:ext cx="6453589" cy="429163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Technical Note</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Props1.xml><?xml version="1.0" encoding="utf-8"?>
<ds:datastoreItem xmlns:ds="http://schemas.openxmlformats.org/officeDocument/2006/customXml" ds:itemID="{18A74665-7FC2-480C-A1F7-43031D8EBA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1B3A12D-8114-463A-B4E2-5755C22CF6D3}">
  <ds:schemaRefs>
    <ds:schemaRef ds:uri="Microsoft.SharePoint.Taxonomy.ContentTypeSync"/>
  </ds:schemaRefs>
</ds:datastoreItem>
</file>

<file path=customXml/itemProps3.xml><?xml version="1.0" encoding="utf-8"?>
<ds:datastoreItem xmlns:ds="http://schemas.openxmlformats.org/officeDocument/2006/customXml" ds:itemID="{968E3C6B-226A-4608-942F-825C9646F9B2}">
  <ds:schemaRefs>
    <ds:schemaRef ds:uri="http://schemas.microsoft.com/sharepoint/events"/>
  </ds:schemaRefs>
</ds:datastoreItem>
</file>

<file path=customXml/itemProps4.xml><?xml version="1.0" encoding="utf-8"?>
<ds:datastoreItem xmlns:ds="http://schemas.openxmlformats.org/officeDocument/2006/customXml" ds:itemID="{0096FE96-D77B-4971-989F-1D83752A6A87}">
  <ds:schemaRefs>
    <ds:schemaRef ds:uri="http://schemas.microsoft.com/sharepoint/v3/contenttype/forms"/>
  </ds:schemaRefs>
</ds:datastoreItem>
</file>

<file path=customXml/itemProps5.xml><?xml version="1.0" encoding="utf-8"?>
<ds:datastoreItem xmlns:ds="http://schemas.openxmlformats.org/officeDocument/2006/customXml" ds:itemID="{F18BC13E-99D0-449C-A03E-7D504FCE69EC}">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6009</TotalTime>
  <Words>1069</Words>
  <Application>Microsoft Office PowerPoint</Application>
  <PresentationFormat>Format A4 (210 x 297 mm)</PresentationFormat>
  <Paragraphs>225</Paragraphs>
  <Slides>14</Slides>
  <Notes>1</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Jason-2 mission</dc:title>
  <dc:creator>Ablain Michael</dc:creator>
  <dc:description/>
  <cp:lastModifiedBy>lzawadzki</cp:lastModifiedBy>
  <cp:revision>1210</cp:revision>
  <cp:lastPrinted>2008-08-26T16:26:23Z</cp:lastPrinted>
  <dcterms:created xsi:type="dcterms:W3CDTF">2011-01-18T09:37:25Z</dcterms:created>
  <dcterms:modified xsi:type="dcterms:W3CDTF">2015-11-17T13:51:43Z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