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54" r:id="rId6"/>
  </p:sldMasterIdLst>
  <p:notesMasterIdLst>
    <p:notesMasterId r:id="rId22"/>
  </p:notesMasterIdLst>
  <p:handoutMasterIdLst>
    <p:handoutMasterId r:id="rId23"/>
  </p:handoutMasterIdLst>
  <p:sldIdLst>
    <p:sldId id="484" r:id="rId7"/>
    <p:sldId id="559" r:id="rId8"/>
    <p:sldId id="603" r:id="rId9"/>
    <p:sldId id="551" r:id="rId10"/>
    <p:sldId id="590" r:id="rId11"/>
    <p:sldId id="575" r:id="rId12"/>
    <p:sldId id="600" r:id="rId13"/>
    <p:sldId id="601" r:id="rId14"/>
    <p:sldId id="552" r:id="rId15"/>
    <p:sldId id="556" r:id="rId16"/>
    <p:sldId id="572" r:id="rId17"/>
    <p:sldId id="577" r:id="rId18"/>
    <p:sldId id="591" r:id="rId19"/>
    <p:sldId id="602" r:id="rId20"/>
    <p:sldId id="566" r:id="rId21"/>
  </p:sldIdLst>
  <p:sldSz cx="9906000" cy="6858000" type="A4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blain" initials="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D4B4"/>
    <a:srgbClr val="00338D"/>
    <a:srgbClr val="E36C0A"/>
    <a:srgbClr val="00549F"/>
    <a:srgbClr val="FFCC99"/>
    <a:srgbClr val="FDC82F"/>
    <a:srgbClr val="FDE3F6"/>
    <a:srgbClr val="008542"/>
    <a:srgbClr val="CCFFFF"/>
    <a:srgbClr val="0098D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Style moyen 4 - Accentuation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89" autoAdjust="0"/>
    <p:restoredTop sz="94660"/>
  </p:normalViewPr>
  <p:slideViewPr>
    <p:cSldViewPr snapToGrid="0">
      <p:cViewPr>
        <p:scale>
          <a:sx n="90" d="100"/>
          <a:sy n="90" d="100"/>
        </p:scale>
        <p:origin x="-2238" y="-38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-2958" y="-96"/>
      </p:cViewPr>
      <p:guideLst>
        <p:guide orient="horz" pos="3126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24" Type="http://schemas.openxmlformats.org/officeDocument/2006/relationships/commentAuthors" Target="commentAuthors.xml"/><Relationship Id="rId5" Type="http://schemas.openxmlformats.org/officeDocument/2006/relationships/customXml" Target="../customXml/item5.xml"/><Relationship Id="rId15" Type="http://schemas.openxmlformats.org/officeDocument/2006/relationships/slide" Target="slides/slide9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135" cy="496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535" tIns="45767" rIns="91535" bIns="45767" numCol="1" anchor="t" anchorCtr="0" compatLnSpc="1">
            <a:prstTxWarp prst="textNoShape">
              <a:avLst/>
            </a:prstTxWarp>
          </a:bodyPr>
          <a:lstStyle>
            <a:lvl1pPr defTabSz="914522">
              <a:defRPr sz="1200">
                <a:latin typeface="Arial" charset="0"/>
              </a:defRPr>
            </a:lvl1pPr>
          </a:lstStyle>
          <a:p>
            <a:endParaRPr lang="it-IT"/>
          </a:p>
        </p:txBody>
      </p:sp>
      <p:sp>
        <p:nvSpPr>
          <p:cNvPr id="6287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955" y="0"/>
            <a:ext cx="2946135" cy="496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535" tIns="45767" rIns="91535" bIns="45767" numCol="1" anchor="t" anchorCtr="0" compatLnSpc="1">
            <a:prstTxWarp prst="textNoShape">
              <a:avLst/>
            </a:prstTxWarp>
          </a:bodyPr>
          <a:lstStyle>
            <a:lvl1pPr algn="r" defTabSz="914522">
              <a:defRPr sz="1200">
                <a:latin typeface="Arial" charset="0"/>
              </a:defRPr>
            </a:lvl1pPr>
          </a:lstStyle>
          <a:p>
            <a:endParaRPr lang="it-IT"/>
          </a:p>
        </p:txBody>
      </p:sp>
      <p:sp>
        <p:nvSpPr>
          <p:cNvPr id="6287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039"/>
            <a:ext cx="2946135" cy="496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535" tIns="45767" rIns="91535" bIns="45767" numCol="1" anchor="b" anchorCtr="0" compatLnSpc="1">
            <a:prstTxWarp prst="textNoShape">
              <a:avLst/>
            </a:prstTxWarp>
          </a:bodyPr>
          <a:lstStyle>
            <a:lvl1pPr defTabSz="914522">
              <a:defRPr sz="1200">
                <a:latin typeface="Arial" charset="0"/>
              </a:defRPr>
            </a:lvl1pPr>
          </a:lstStyle>
          <a:p>
            <a:endParaRPr lang="it-IT"/>
          </a:p>
        </p:txBody>
      </p:sp>
      <p:sp>
        <p:nvSpPr>
          <p:cNvPr id="6287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955" y="9429039"/>
            <a:ext cx="2946135" cy="496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535" tIns="45767" rIns="91535" bIns="45767" numCol="1" anchor="b" anchorCtr="0" compatLnSpc="1">
            <a:prstTxWarp prst="textNoShape">
              <a:avLst/>
            </a:prstTxWarp>
          </a:bodyPr>
          <a:lstStyle>
            <a:lvl1pPr algn="r" defTabSz="914522">
              <a:defRPr sz="1200">
                <a:latin typeface="Arial" charset="0"/>
              </a:defRPr>
            </a:lvl1pPr>
          </a:lstStyle>
          <a:p>
            <a:fld id="{3B323AA3-7E86-49BB-9725-1E4B07414E83}" type="slidenum">
              <a:rPr lang="it-IT"/>
              <a:pPr/>
              <a:t>‹N°›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19179" cy="516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208" tIns="44104" rIns="88208" bIns="44104" numCol="1" anchor="t" anchorCtr="0" compatLnSpc="1">
            <a:prstTxWarp prst="textNoShape">
              <a:avLst/>
            </a:prstTxWarp>
          </a:bodyPr>
          <a:lstStyle>
            <a:lvl1pPr defTabSz="882823">
              <a:defRPr sz="1200"/>
            </a:lvl1pPr>
          </a:lstStyle>
          <a:p>
            <a:endParaRPr lang="en-US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7397" y="1"/>
            <a:ext cx="2917593" cy="516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208" tIns="44104" rIns="88208" bIns="44104" numCol="1" anchor="t" anchorCtr="0" compatLnSpc="1">
            <a:prstTxWarp prst="textNoShape">
              <a:avLst/>
            </a:prstTxWarp>
          </a:bodyPr>
          <a:lstStyle>
            <a:lvl1pPr algn="r" defTabSz="882823">
              <a:defRPr sz="1200"/>
            </a:lvl1pPr>
          </a:lstStyle>
          <a:p>
            <a:fld id="{133E4C13-2E33-430A-90ED-4117EE0F8CA5}" type="datetimeFigureOut">
              <a:rPr lang="en-US"/>
              <a:pPr/>
              <a:t>11/17/2015</a:t>
            </a:fld>
            <a:endParaRPr lang="en-US"/>
          </a:p>
        </p:txBody>
      </p:sp>
      <p:sp>
        <p:nvSpPr>
          <p:cNvPr id="583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60413" y="738188"/>
            <a:ext cx="5338762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83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75278" y="4730367"/>
            <a:ext cx="5034434" cy="443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208" tIns="44104" rIns="88208" bIns="441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60733"/>
            <a:ext cx="2919179" cy="442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208" tIns="44104" rIns="88208" bIns="44104" numCol="1" anchor="b" anchorCtr="0" compatLnSpc="1">
            <a:prstTxWarp prst="textNoShape">
              <a:avLst/>
            </a:prstTxWarp>
          </a:bodyPr>
          <a:lstStyle>
            <a:lvl1pPr defTabSz="882823">
              <a:defRPr sz="1200"/>
            </a:lvl1pPr>
          </a:lstStyle>
          <a:p>
            <a:endParaRPr lang="en-US"/>
          </a:p>
        </p:txBody>
      </p:sp>
      <p:sp>
        <p:nvSpPr>
          <p:cNvPr id="583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7397" y="9460733"/>
            <a:ext cx="2917593" cy="442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208" tIns="44104" rIns="88208" bIns="44104" numCol="1" anchor="b" anchorCtr="0" compatLnSpc="1">
            <a:prstTxWarp prst="textNoShape">
              <a:avLst/>
            </a:prstTxWarp>
          </a:bodyPr>
          <a:lstStyle>
            <a:lvl1pPr algn="r" defTabSz="882823">
              <a:defRPr sz="1200"/>
            </a:lvl1pPr>
          </a:lstStyle>
          <a:p>
            <a:fld id="{A786D011-E8F0-4D28-A3E1-6A23A132FCB2}" type="slidenum">
              <a:rPr lang="en-US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" name="Rectangle 20"/>
          <p:cNvSpPr>
            <a:spLocks noChangeArrowheads="1"/>
          </p:cNvSpPr>
          <p:nvPr userDrawn="1"/>
        </p:nvSpPr>
        <p:spPr bwMode="auto">
          <a:xfrm>
            <a:off x="0" y="0"/>
            <a:ext cx="9906000" cy="116840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095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344488" y="150813"/>
            <a:ext cx="8139112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 smtClean="0"/>
              <a:t>Click to edit Master title style</a:t>
            </a:r>
          </a:p>
        </p:txBody>
      </p:sp>
      <p:pic>
        <p:nvPicPr>
          <p:cNvPr id="6" name="Image 5" descr="logo CLS_08.png"/>
          <p:cNvPicPr/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694307" y="220372"/>
            <a:ext cx="950958" cy="78619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3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0066"/>
        </a:buClr>
        <a:buChar char="•"/>
        <a:defRPr sz="2800" b="1">
          <a:solidFill>
            <a:srgbClr val="00338D"/>
          </a:solidFill>
          <a:latin typeface="Arial" charset="0"/>
          <a:ea typeface="+mn-ea"/>
          <a:cs typeface="+mn-cs"/>
        </a:defRPr>
      </a:lvl1pPr>
      <a:lvl2pPr marL="1227138" indent="-41910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Font typeface="NotesSoft-Bold" pitchFamily="2" charset="0"/>
        <a:buChar char="–"/>
        <a:defRPr sz="2800">
          <a:solidFill>
            <a:srgbClr val="00338D"/>
          </a:solidFill>
          <a:latin typeface="Arial" charset="0"/>
        </a:defRPr>
      </a:lvl2pPr>
      <a:lvl3pPr marL="1825625" indent="-41910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Font typeface="NotesSoft-Bold" pitchFamily="2" charset="0"/>
        <a:buChar char="•"/>
        <a:defRPr sz="2800">
          <a:solidFill>
            <a:srgbClr val="00338D"/>
          </a:solidFill>
          <a:latin typeface="Arial" charset="0"/>
        </a:defRPr>
      </a:lvl3pPr>
      <a:lvl4pPr marL="2424113" indent="-41910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Font typeface="NotesSoft-Bold" pitchFamily="2" charset="0"/>
        <a:buChar char="–"/>
        <a:defRPr sz="2800">
          <a:solidFill>
            <a:srgbClr val="00338D"/>
          </a:solidFill>
          <a:latin typeface="Arial" charset="0"/>
        </a:defRPr>
      </a:lvl4pPr>
      <a:lvl5pPr marL="3022600" indent="-41910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Font typeface="NotesSoft-Bold" pitchFamily="2" charset="0"/>
        <a:buChar char="»"/>
        <a:defRPr sz="2800">
          <a:solidFill>
            <a:srgbClr val="00338D"/>
          </a:solidFill>
          <a:latin typeface="Arial" charset="0"/>
        </a:defRPr>
      </a:lvl5pPr>
      <a:lvl6pPr marL="3479800" indent="-419100" algn="l" rtl="0" fontAlgn="base">
        <a:spcBef>
          <a:spcPct val="20000"/>
        </a:spcBef>
        <a:spcAft>
          <a:spcPct val="0"/>
        </a:spcAft>
        <a:buClr>
          <a:srgbClr val="ED1B34"/>
        </a:buClr>
        <a:buFont typeface="NotesSoft-Bold" pitchFamily="2" charset="0"/>
        <a:defRPr sz="2800">
          <a:solidFill>
            <a:schemeClr val="bg2"/>
          </a:solidFill>
          <a:latin typeface="NotesSoft-Bold" pitchFamily="2" charset="0"/>
        </a:defRPr>
      </a:lvl6pPr>
      <a:lvl7pPr marL="3937000" indent="-419100" algn="l" rtl="0" fontAlgn="base">
        <a:spcBef>
          <a:spcPct val="20000"/>
        </a:spcBef>
        <a:spcAft>
          <a:spcPct val="0"/>
        </a:spcAft>
        <a:buClr>
          <a:srgbClr val="ED1B34"/>
        </a:buClr>
        <a:buFont typeface="NotesSoft-Bold" pitchFamily="2" charset="0"/>
        <a:defRPr sz="2800">
          <a:solidFill>
            <a:schemeClr val="bg2"/>
          </a:solidFill>
          <a:latin typeface="NotesSoft-Bold" pitchFamily="2" charset="0"/>
        </a:defRPr>
      </a:lvl7pPr>
      <a:lvl8pPr marL="4394200" indent="-419100" algn="l" rtl="0" fontAlgn="base">
        <a:spcBef>
          <a:spcPct val="20000"/>
        </a:spcBef>
        <a:spcAft>
          <a:spcPct val="0"/>
        </a:spcAft>
        <a:buClr>
          <a:srgbClr val="ED1B34"/>
        </a:buClr>
        <a:buFont typeface="NotesSoft-Bold" pitchFamily="2" charset="0"/>
        <a:defRPr sz="2800">
          <a:solidFill>
            <a:schemeClr val="bg2"/>
          </a:solidFill>
          <a:latin typeface="NotesSoft-Bold" pitchFamily="2" charset="0"/>
        </a:defRPr>
      </a:lvl8pPr>
      <a:lvl9pPr marL="4851400" indent="-419100" algn="l" rtl="0" fontAlgn="base">
        <a:spcBef>
          <a:spcPct val="20000"/>
        </a:spcBef>
        <a:spcAft>
          <a:spcPct val="0"/>
        </a:spcAft>
        <a:buClr>
          <a:srgbClr val="ED1B34"/>
        </a:buClr>
        <a:buFont typeface="NotesSoft-Bold" pitchFamily="2" charset="0"/>
        <a:defRPr sz="2800">
          <a:solidFill>
            <a:schemeClr val="bg2"/>
          </a:solidFill>
          <a:latin typeface="NotesSoft-Bold" pitchFamily="2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2"/>
          <p:cNvSpPr txBox="1">
            <a:spLocks noChangeArrowheads="1"/>
          </p:cNvSpPr>
          <p:nvPr/>
        </p:nvSpPr>
        <p:spPr>
          <a:xfrm>
            <a:off x="209963" y="1966822"/>
            <a:ext cx="9477375" cy="3499449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85000"/>
              </a:lnSpc>
              <a:spcBef>
                <a:spcPct val="20000"/>
              </a:spcBef>
              <a:buClr>
                <a:srgbClr val="000066"/>
              </a:buClr>
              <a:defRPr/>
            </a:pPr>
            <a:r>
              <a:rPr lang="en-US" sz="3200" b="1" kern="0" dirty="0" err="1" smtClean="0">
                <a:solidFill>
                  <a:srgbClr val="00338D"/>
                </a:solidFill>
                <a:latin typeface="Arial" charset="0"/>
              </a:rPr>
              <a:t>Ionospheric</a:t>
            </a:r>
            <a:r>
              <a:rPr lang="en-US" sz="3200" b="1" kern="0" dirty="0" smtClean="0">
                <a:solidFill>
                  <a:srgbClr val="00338D"/>
                </a:solidFill>
                <a:latin typeface="Arial" charset="0"/>
              </a:rPr>
              <a:t> correction comparison for ENVISAT mission between the u</a:t>
            </a:r>
            <a:r>
              <a:rPr lang="en-US" sz="3200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pdated dual frequency release after S-band PTR reversion and the r</a:t>
            </a:r>
            <a:r>
              <a:rPr lang="en-US" sz="3200" b="1" kern="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eference dual frequency release</a:t>
            </a:r>
            <a:endParaRPr lang="en-US" sz="3200" b="1" kern="0" dirty="0" smtClean="0">
              <a:solidFill>
                <a:srgbClr val="00338D"/>
              </a:solidFill>
              <a:latin typeface="Arial" charset="0"/>
            </a:endParaRPr>
          </a:p>
          <a:p>
            <a:pPr>
              <a:buFont typeface="Arial" pitchFamily="34" charset="0"/>
              <a:buChar char="•"/>
            </a:pPr>
            <a:endParaRPr lang="en-US" sz="3200" b="1" kern="0" dirty="0" smtClean="0">
              <a:solidFill>
                <a:srgbClr val="00338D"/>
              </a:solidFill>
              <a:latin typeface="Arial" charset="0"/>
            </a:endParaRPr>
          </a:p>
          <a:p>
            <a:pPr>
              <a:buFont typeface="Arial" pitchFamily="34" charset="0"/>
              <a:buChar char="•"/>
            </a:pPr>
            <a:endParaRPr lang="en-US" sz="3200" b="1" kern="0" dirty="0" smtClean="0">
              <a:solidFill>
                <a:srgbClr val="00338D"/>
              </a:solidFill>
              <a:latin typeface="Arial" charset="0"/>
            </a:endParaRPr>
          </a:p>
          <a:p>
            <a:pPr algn="ctr">
              <a:lnSpc>
                <a:spcPct val="85000"/>
              </a:lnSpc>
              <a:spcBef>
                <a:spcPct val="20000"/>
              </a:spcBef>
              <a:buClr>
                <a:srgbClr val="000066"/>
              </a:buClr>
              <a:defRPr/>
            </a:pPr>
            <a:endParaRPr lang="en-US" sz="3200" b="1" kern="0" dirty="0" smtClean="0">
              <a:solidFill>
                <a:srgbClr val="00338D"/>
              </a:solidFill>
              <a:latin typeface="Arial" charset="0"/>
            </a:endParaRPr>
          </a:p>
          <a:p>
            <a:pPr>
              <a:lnSpc>
                <a:spcPct val="85000"/>
              </a:lnSpc>
              <a:spcBef>
                <a:spcPct val="20000"/>
              </a:spcBef>
              <a:buClr>
                <a:srgbClr val="000066"/>
              </a:buClr>
              <a:defRPr/>
            </a:pPr>
            <a:r>
              <a:rPr lang="en-US" sz="1400" b="1" kern="0" dirty="0" smtClean="0">
                <a:solidFill>
                  <a:srgbClr val="00338D"/>
                </a:solidFill>
                <a:latin typeface="Arial" charset="0"/>
              </a:rPr>
              <a:t>The updated correction is referred to as </a:t>
            </a:r>
            <a:r>
              <a:rPr lang="en-US" sz="1400" kern="0" dirty="0" smtClean="0">
                <a:solidFill>
                  <a:srgbClr val="00338D"/>
                </a:solidFill>
                <a:latin typeface="Arial" charset="0"/>
              </a:rPr>
              <a:t>IONO_FILTR</a:t>
            </a:r>
            <a:r>
              <a:rPr lang="fr-FR" sz="1400" kern="0" dirty="0" smtClean="0">
                <a:solidFill>
                  <a:srgbClr val="00338D"/>
                </a:solidFill>
                <a:latin typeface="Arial" charset="0"/>
              </a:rPr>
              <a:t>_ITER</a:t>
            </a:r>
            <a:r>
              <a:rPr lang="en-US" sz="1400" kern="0" dirty="0" smtClean="0">
                <a:solidFill>
                  <a:srgbClr val="00338D"/>
                </a:solidFill>
                <a:latin typeface="Arial" charset="0"/>
              </a:rPr>
              <a:t> in the following study</a:t>
            </a:r>
          </a:p>
          <a:p>
            <a:pPr>
              <a:lnSpc>
                <a:spcPct val="85000"/>
              </a:lnSpc>
              <a:spcBef>
                <a:spcPct val="20000"/>
              </a:spcBef>
              <a:buClr>
                <a:srgbClr val="000066"/>
              </a:buClr>
              <a:defRPr/>
            </a:pPr>
            <a:r>
              <a:rPr lang="en-US" sz="1400" b="1" kern="0" dirty="0" smtClean="0">
                <a:solidFill>
                  <a:srgbClr val="00338D"/>
                </a:solidFill>
                <a:latin typeface="Arial" charset="0"/>
              </a:rPr>
              <a:t>The Reference correction is referred to as </a:t>
            </a:r>
            <a:r>
              <a:rPr lang="en-US" sz="1400" kern="0" dirty="0" smtClean="0">
                <a:solidFill>
                  <a:srgbClr val="00338D"/>
                </a:solidFill>
                <a:latin typeface="Arial" charset="0"/>
              </a:rPr>
              <a:t>IONO_FILTR</a:t>
            </a:r>
            <a:r>
              <a:rPr lang="fr-FR" sz="1400" kern="0" dirty="0" err="1" smtClean="0">
                <a:solidFill>
                  <a:srgbClr val="00338D"/>
                </a:solidFill>
                <a:latin typeface="Arial" charset="0"/>
              </a:rPr>
              <a:t>_ITERCorr</a:t>
            </a:r>
            <a:endParaRPr lang="en-US" sz="1200" i="1" kern="0" dirty="0" smtClean="0">
              <a:solidFill>
                <a:srgbClr val="00338D"/>
              </a:solidFill>
              <a:latin typeface="Arial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r>
              <a:rPr lang="en-US" sz="1600" b="1" kern="0" dirty="0" smtClean="0">
                <a:solidFill>
                  <a:srgbClr val="00338D"/>
                </a:solidFill>
                <a:latin typeface="Arial" charset="0"/>
              </a:rPr>
              <a:t>Lionel Zawadzki, Michael Ablain (CLS)</a:t>
            </a: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 txBox="1">
            <a:spLocks noChangeArrowheads="1"/>
          </p:cNvSpPr>
          <p:nvPr/>
        </p:nvSpPr>
        <p:spPr>
          <a:xfrm>
            <a:off x="2357717" y="249655"/>
            <a:ext cx="4724401" cy="475477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Regional Mean Sea Level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82436" y="1345269"/>
            <a:ext cx="474165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Symbol"/>
              <a:buChar char="Þ"/>
            </a:pP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Map of Sea Level Anomaly differences between two </a:t>
            </a:r>
            <a:r>
              <a:rPr lang="en-US" sz="1400" dirty="0" err="1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ionospheric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corrections (over all the period)</a:t>
            </a:r>
          </a:p>
          <a:p>
            <a:endParaRPr lang="en-US" sz="1400" b="1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Image 5" descr="DiffGrid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22266" y="2363384"/>
            <a:ext cx="6453590" cy="42916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au 9"/>
          <p:cNvGraphicFramePr>
            <a:graphicFrameLocks noGrp="1"/>
          </p:cNvGraphicFramePr>
          <p:nvPr/>
        </p:nvGraphicFramePr>
        <p:xfrm>
          <a:off x="251586" y="1281951"/>
          <a:ext cx="4248627" cy="5172810"/>
        </p:xfrm>
        <a:graphic>
          <a:graphicData uri="http://schemas.openxmlformats.org/drawingml/2006/table">
            <a:tbl>
              <a:tblPr/>
              <a:tblGrid>
                <a:gridCol w="1008105"/>
                <a:gridCol w="1008105"/>
                <a:gridCol w="2232417"/>
              </a:tblGrid>
              <a:tr h="411137">
                <a:tc grid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 err="1" smtClean="0">
                          <a:latin typeface="Trebuchet MS"/>
                          <a:ea typeface="Times New Roman"/>
                          <a:cs typeface="Times New Roman"/>
                        </a:rPr>
                        <a:t>Envisat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11137"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Climate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Applications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Temporal Scales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Round Robin Data Package (RRDP)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98936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err="1" smtClean="0">
                          <a:latin typeface="Trebuchet MS"/>
                          <a:ea typeface="Calibri"/>
                          <a:cs typeface="Times New Roman"/>
                        </a:rPr>
                        <a:t>IONO_FILTR_ITERCorr</a:t>
                      </a:r>
                      <a:endParaRPr lang="en-US" sz="1000" b="1" dirty="0" smtClean="0">
                        <a:latin typeface="Trebuchet MS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Versus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IONO_FILTR_ITER</a:t>
                      </a:r>
                      <a:endParaRPr lang="fr-FR" sz="1000" b="1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562507">
                <a:tc row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Global Mean Sea Level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Long-term evolution (trend)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9468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Inter annual signals (&gt; 1 year)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25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Annual and semi-annual Signals 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2507"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Regional Mean Sea Level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Long-term evolution (trend)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25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Annual and semi-annual Signals 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6250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Mesoscale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Signals &lt; 2 months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4" name="Rectangle 13"/>
          <p:cNvSpPr/>
          <p:nvPr/>
        </p:nvSpPr>
        <p:spPr>
          <a:xfrm>
            <a:off x="5486398" y="2236003"/>
            <a:ext cx="4212773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Symbol"/>
              <a:buChar char="Þ"/>
            </a:pPr>
            <a:r>
              <a:rPr lang="en-GB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At high latitudes, 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amplitude differences reach 5mm or -5mm for annual and semi-annual signal (see figures on next slide),</a:t>
            </a:r>
          </a:p>
          <a:p>
            <a:pPr>
              <a:buFont typeface="Symbol"/>
              <a:buChar char="Þ"/>
            </a:pP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At lower latitudes, where the </a:t>
            </a:r>
            <a:r>
              <a:rPr lang="en-US" sz="1400" dirty="0" err="1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ionospheric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signal is the strongest, the amplitude differences are not significant. </a:t>
            </a:r>
          </a:p>
          <a:p>
            <a:endParaRPr lang="en-US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Symbol"/>
              <a:buChar char="Þ"/>
            </a:pP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 It is not possible to determine which correction is the best one for theses scales.</a:t>
            </a:r>
          </a:p>
          <a:p>
            <a:pPr>
              <a:buFont typeface="Symbol"/>
              <a:buChar char="Þ"/>
            </a:pPr>
            <a:endParaRPr lang="en-US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Symbol"/>
              <a:buChar char="Þ"/>
            </a:pPr>
            <a:endParaRPr lang="en-US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12"/>
          <p:cNvSpPr txBox="1">
            <a:spLocks noChangeArrowheads="1"/>
          </p:cNvSpPr>
          <p:nvPr/>
        </p:nvSpPr>
        <p:spPr>
          <a:xfrm>
            <a:off x="2357717" y="249655"/>
            <a:ext cx="4724401" cy="475477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Regional Mean Sea Level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Rectangle 12"/>
          <p:cNvSpPr txBox="1">
            <a:spLocks noChangeArrowheads="1"/>
          </p:cNvSpPr>
          <p:nvPr/>
        </p:nvSpPr>
        <p:spPr>
          <a:xfrm>
            <a:off x="5501127" y="1282109"/>
            <a:ext cx="4150659" cy="78617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No significant impact detected on Annual and Semi-Annual Signals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65274" y="5337591"/>
            <a:ext cx="1008000" cy="574159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 txBox="1">
            <a:spLocks noChangeArrowheads="1"/>
          </p:cNvSpPr>
          <p:nvPr/>
        </p:nvSpPr>
        <p:spPr>
          <a:xfrm>
            <a:off x="2357717" y="249655"/>
            <a:ext cx="4724401" cy="475477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Regional Mean Sea Level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62000" y="1336031"/>
            <a:ext cx="846908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Symbol"/>
              <a:buChar char="Þ"/>
            </a:pP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Map of Sea Level Anomaly differences </a:t>
            </a:r>
            <a:r>
              <a:rPr lang="en-US" sz="1400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amplitude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for </a:t>
            </a:r>
            <a:r>
              <a:rPr lang="en-US" sz="1400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annual signal</a:t>
            </a:r>
          </a:p>
          <a:p>
            <a:pPr>
              <a:buFont typeface="Symbol"/>
              <a:buChar char="Þ"/>
            </a:pPr>
            <a:endParaRPr lang="en-US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Symbol"/>
              <a:buChar char="Þ"/>
            </a:pP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Map of Sea Level Anomaly differences </a:t>
            </a:r>
            <a:r>
              <a:rPr lang="en-US" sz="1400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amplitude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for </a:t>
            </a:r>
            <a:r>
              <a:rPr lang="en-US" sz="1400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semi-annual signal</a:t>
            </a:r>
          </a:p>
        </p:txBody>
      </p:sp>
      <p:pic>
        <p:nvPicPr>
          <p:cNvPr id="9" name="Image 8" descr="DiffGrids_Ampli6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56347" y="3846425"/>
            <a:ext cx="4372965" cy="2908021"/>
          </a:xfrm>
          <a:prstGeom prst="rect">
            <a:avLst/>
          </a:prstGeom>
        </p:spPr>
      </p:pic>
      <p:pic>
        <p:nvPicPr>
          <p:cNvPr id="8" name="Image 7" descr="DiffGrids_Ampli1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4746" y="2946584"/>
            <a:ext cx="4254368" cy="2829154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4968606" y="3404214"/>
            <a:ext cx="47372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/>
              <a:t>SLA </a:t>
            </a:r>
            <a:r>
              <a:rPr lang="fr-FR" sz="1000" dirty="0" err="1" smtClean="0"/>
              <a:t>with</a:t>
            </a:r>
            <a:r>
              <a:rPr lang="fr-FR" sz="1000" dirty="0" smtClean="0"/>
              <a:t> </a:t>
            </a:r>
            <a:r>
              <a:rPr lang="fr-FR" sz="1000" dirty="0" err="1" smtClean="0"/>
              <a:t>IONO_FILTR_ITERCorr</a:t>
            </a:r>
            <a:r>
              <a:rPr lang="fr-FR" sz="1000" dirty="0" smtClean="0"/>
              <a:t> amplitude – SLA </a:t>
            </a:r>
            <a:r>
              <a:rPr lang="fr-FR" sz="1000" dirty="0" err="1" smtClean="0"/>
              <a:t>with</a:t>
            </a:r>
            <a:r>
              <a:rPr lang="fr-FR" sz="1000" dirty="0" smtClean="0"/>
              <a:t> IONO_FILTR_ITER amplitude : </a:t>
            </a:r>
            <a:r>
              <a:rPr lang="fr-FR" sz="1000" dirty="0" err="1" smtClean="0"/>
              <a:t>semi-annual</a:t>
            </a:r>
            <a:r>
              <a:rPr lang="fr-FR" sz="1000" dirty="0" smtClean="0"/>
              <a:t> signal</a:t>
            </a:r>
            <a:endParaRPr lang="fr-FR" sz="1000" dirty="0"/>
          </a:p>
        </p:txBody>
      </p:sp>
      <p:sp>
        <p:nvSpPr>
          <p:cNvPr id="12" name="ZoneTexte 11"/>
          <p:cNvSpPr txBox="1"/>
          <p:nvPr/>
        </p:nvSpPr>
        <p:spPr>
          <a:xfrm>
            <a:off x="152399" y="2465946"/>
            <a:ext cx="47372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/>
              <a:t>SLA </a:t>
            </a:r>
            <a:r>
              <a:rPr lang="fr-FR" sz="1000" dirty="0" err="1" smtClean="0"/>
              <a:t>with</a:t>
            </a:r>
            <a:r>
              <a:rPr lang="fr-FR" sz="1000" dirty="0" smtClean="0"/>
              <a:t> </a:t>
            </a:r>
            <a:r>
              <a:rPr lang="fr-FR" sz="1000" dirty="0" err="1" smtClean="0"/>
              <a:t>IONO_FILTR_ITERCorr</a:t>
            </a:r>
            <a:r>
              <a:rPr lang="fr-FR" sz="1000" dirty="0" smtClean="0"/>
              <a:t> amplitude – SLA </a:t>
            </a:r>
            <a:r>
              <a:rPr lang="fr-FR" sz="1000" dirty="0" err="1" smtClean="0"/>
              <a:t>with</a:t>
            </a:r>
            <a:r>
              <a:rPr lang="fr-FR" sz="1000" dirty="0" smtClean="0"/>
              <a:t> IONO_FILTR_ITER amplitude : </a:t>
            </a:r>
            <a:r>
              <a:rPr lang="fr-FR" sz="1000" dirty="0" err="1" smtClean="0"/>
              <a:t>annual</a:t>
            </a:r>
            <a:r>
              <a:rPr lang="fr-FR" sz="1000" dirty="0" smtClean="0"/>
              <a:t> signal</a:t>
            </a:r>
            <a:endParaRPr lang="fr-FR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2"/>
          <p:cNvSpPr txBox="1">
            <a:spLocks noChangeArrowheads="1"/>
          </p:cNvSpPr>
          <p:nvPr/>
        </p:nvSpPr>
        <p:spPr>
          <a:xfrm>
            <a:off x="2357717" y="249655"/>
            <a:ext cx="4724401" cy="475477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Regional Mean Sea Level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62000" y="1336031"/>
            <a:ext cx="846908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Symbol"/>
              <a:buChar char="Þ"/>
            </a:pP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Map of Sea Level Anomaly differences </a:t>
            </a:r>
            <a:r>
              <a:rPr lang="en-US" sz="1400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phase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for </a:t>
            </a:r>
            <a:r>
              <a:rPr lang="en-US" sz="1400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annual signal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Symbol"/>
              <a:buChar char="Þ"/>
            </a:pPr>
            <a:endParaRPr lang="en-US" sz="1400" b="1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Symbol"/>
              <a:buChar char="Þ"/>
            </a:pP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Map of Sea Level Anomaly differences </a:t>
            </a:r>
            <a:r>
              <a:rPr lang="en-US" sz="1400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phase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for </a:t>
            </a:r>
            <a:r>
              <a:rPr lang="en-US" sz="1400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semi-annual signal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. </a:t>
            </a:r>
          </a:p>
          <a:p>
            <a:pPr>
              <a:buFont typeface="Symbol"/>
              <a:buChar char="Þ"/>
            </a:pPr>
            <a:endParaRPr lang="en-US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To be noted </a:t>
            </a:r>
            <a:r>
              <a:rPr lang="en-US" sz="1400" u="sng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a phase value equal to 30° 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corresponds to a period of </a:t>
            </a:r>
            <a:r>
              <a:rPr lang="en-US" sz="1400" u="sng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one month</a:t>
            </a:r>
          </a:p>
        </p:txBody>
      </p:sp>
      <p:pic>
        <p:nvPicPr>
          <p:cNvPr id="8" name="Image 7" descr="OperVarNc_Phase1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4698" y="3337763"/>
            <a:ext cx="3826102" cy="2544357"/>
          </a:xfrm>
          <a:prstGeom prst="rect">
            <a:avLst/>
          </a:prstGeom>
        </p:spPr>
      </p:pic>
      <p:pic>
        <p:nvPicPr>
          <p:cNvPr id="9" name="Image 8" descr="OperVarNc_Phase6M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31045" y="3917801"/>
            <a:ext cx="4129151" cy="2745885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5121010" y="3404214"/>
            <a:ext cx="47372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/>
              <a:t>SLA </a:t>
            </a:r>
            <a:r>
              <a:rPr lang="fr-FR" sz="1000" dirty="0" err="1" smtClean="0"/>
              <a:t>with</a:t>
            </a:r>
            <a:r>
              <a:rPr lang="fr-FR" sz="1000" dirty="0" smtClean="0"/>
              <a:t> </a:t>
            </a:r>
            <a:r>
              <a:rPr lang="fr-FR" sz="1000" dirty="0" err="1" smtClean="0"/>
              <a:t>IONO_FILTR_ITERCorr</a:t>
            </a:r>
            <a:r>
              <a:rPr lang="fr-FR" sz="1000" dirty="0" smtClean="0"/>
              <a:t> phase – SLA </a:t>
            </a:r>
            <a:r>
              <a:rPr lang="fr-FR" sz="1000" dirty="0" err="1" smtClean="0"/>
              <a:t>with</a:t>
            </a:r>
            <a:r>
              <a:rPr lang="fr-FR" sz="1000" dirty="0" smtClean="0"/>
              <a:t> IONO_FILTR_ITER phase :    </a:t>
            </a:r>
            <a:r>
              <a:rPr lang="fr-FR" sz="1000" dirty="0" err="1" smtClean="0"/>
              <a:t>semi-annual</a:t>
            </a:r>
            <a:r>
              <a:rPr lang="fr-FR" sz="1000" dirty="0" smtClean="0"/>
              <a:t> signal</a:t>
            </a:r>
            <a:endParaRPr lang="fr-FR" sz="1000" dirty="0"/>
          </a:p>
        </p:txBody>
      </p:sp>
      <p:sp>
        <p:nvSpPr>
          <p:cNvPr id="11" name="ZoneTexte 10"/>
          <p:cNvSpPr txBox="1"/>
          <p:nvPr/>
        </p:nvSpPr>
        <p:spPr>
          <a:xfrm>
            <a:off x="293917" y="2727210"/>
            <a:ext cx="47372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/>
              <a:t>SLA </a:t>
            </a:r>
            <a:r>
              <a:rPr lang="fr-FR" sz="1000" dirty="0" err="1" smtClean="0"/>
              <a:t>with</a:t>
            </a:r>
            <a:r>
              <a:rPr lang="fr-FR" sz="1000" dirty="0" smtClean="0"/>
              <a:t> </a:t>
            </a:r>
            <a:r>
              <a:rPr lang="fr-FR" sz="1000" dirty="0" err="1" smtClean="0"/>
              <a:t>IONO_FILTR_ITERCorr</a:t>
            </a:r>
            <a:r>
              <a:rPr lang="fr-FR" sz="1000" dirty="0" smtClean="0"/>
              <a:t> phase – SLA </a:t>
            </a:r>
            <a:r>
              <a:rPr lang="fr-FR" sz="1000" dirty="0" err="1" smtClean="0"/>
              <a:t>with</a:t>
            </a:r>
            <a:r>
              <a:rPr lang="fr-FR" sz="1000" dirty="0" smtClean="0"/>
              <a:t> IONO_FILTR_ITER phase:   </a:t>
            </a:r>
            <a:r>
              <a:rPr lang="fr-FR" sz="1000" dirty="0" err="1" smtClean="0"/>
              <a:t>annual</a:t>
            </a:r>
            <a:r>
              <a:rPr lang="fr-FR" sz="1000" dirty="0" smtClean="0"/>
              <a:t> signal</a:t>
            </a:r>
            <a:endParaRPr lang="fr-FR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050970" y="1706142"/>
            <a:ext cx="432162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Symbol"/>
              <a:buChar char="Þ"/>
            </a:pP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Map of </a:t>
            </a:r>
            <a:r>
              <a:rPr lang="en-US" sz="1400" u="sng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Mean differences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between </a:t>
            </a:r>
            <a:r>
              <a:rPr lang="en-US" sz="1400" b="1" dirty="0" err="1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IONO_FILTR_ITERCorr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en-US" sz="1400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IONO_FILTR_ITER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(whole ENVISAT period)</a:t>
            </a:r>
          </a:p>
          <a:p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On this map we observe a global bias and very low differences (&lt;0.1mm) at low latitudes between the two </a:t>
            </a:r>
            <a:r>
              <a:rPr lang="en-US" sz="1400" dirty="0" err="1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ionospheric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corrections</a:t>
            </a:r>
          </a:p>
        </p:txBody>
      </p:sp>
      <p:sp>
        <p:nvSpPr>
          <p:cNvPr id="7" name="Rectangle 6"/>
          <p:cNvSpPr/>
          <p:nvPr/>
        </p:nvSpPr>
        <p:spPr>
          <a:xfrm>
            <a:off x="468085" y="5298425"/>
            <a:ext cx="432162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Symbol"/>
              <a:buChar char="Þ"/>
            </a:pP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Map of </a:t>
            </a:r>
            <a:r>
              <a:rPr lang="en-US" sz="1400" u="sng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Standard deviation differences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between </a:t>
            </a:r>
            <a:r>
              <a:rPr lang="en-US" sz="1400" b="1" dirty="0" err="1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IONO_FILTR_ITERCorr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en-US" sz="1400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IONO_FILTR_ITER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(whole </a:t>
            </a:r>
            <a:r>
              <a:rPr lang="en-US" sz="1400" dirty="0" err="1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ENVISATperiod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On this map we observe low differences (&lt;2mm) mainly at low latitudes where the </a:t>
            </a:r>
            <a:r>
              <a:rPr lang="en-US" sz="1400" dirty="0" err="1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ionospheric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signal is strong</a:t>
            </a:r>
          </a:p>
        </p:txBody>
      </p:sp>
      <p:pic>
        <p:nvPicPr>
          <p:cNvPr id="10" name="Image 9" descr="CalculerStatSerieGrilles_MO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773" y="1375114"/>
            <a:ext cx="4912040" cy="3266507"/>
          </a:xfrm>
          <a:prstGeom prst="rect">
            <a:avLst/>
          </a:prstGeom>
        </p:spPr>
      </p:pic>
      <p:pic>
        <p:nvPicPr>
          <p:cNvPr id="11" name="Image 10" descr="CalculerStatSerieGrilles_EC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0749" y="3378091"/>
            <a:ext cx="4912040" cy="3266507"/>
          </a:xfrm>
          <a:prstGeom prst="rect">
            <a:avLst/>
          </a:prstGeom>
        </p:spPr>
      </p:pic>
      <p:sp>
        <p:nvSpPr>
          <p:cNvPr id="9" name="Rectangle 12"/>
          <p:cNvSpPr txBox="1">
            <a:spLocks noChangeArrowheads="1"/>
          </p:cNvSpPr>
          <p:nvPr/>
        </p:nvSpPr>
        <p:spPr>
          <a:xfrm>
            <a:off x="435430" y="249655"/>
            <a:ext cx="8577942" cy="795374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5000"/>
              </a:lnSpc>
              <a:spcBef>
                <a:spcPct val="20000"/>
              </a:spcBef>
              <a:buClr>
                <a:srgbClr val="000066"/>
              </a:buClr>
              <a:defRPr/>
            </a:pPr>
            <a:r>
              <a:rPr lang="en-US" sz="2800" b="1" kern="0" dirty="0" smtClean="0">
                <a:solidFill>
                  <a:schemeClr val="accent3"/>
                </a:solidFill>
                <a:latin typeface="Arial" charset="0"/>
              </a:rPr>
              <a:t>Regional statistics between corrections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"/>
          <p:cNvSpPr txBox="1">
            <a:spLocks noChangeArrowheads="1"/>
          </p:cNvSpPr>
          <p:nvPr/>
        </p:nvSpPr>
        <p:spPr>
          <a:xfrm>
            <a:off x="155864" y="1335470"/>
            <a:ext cx="4838830" cy="5393134"/>
          </a:xfrm>
          <a:prstGeom prst="rect">
            <a:avLst/>
          </a:prstGeom>
        </p:spPr>
        <p:txBody>
          <a:bodyPr/>
          <a:lstStyle/>
          <a:p>
            <a:r>
              <a:rPr lang="en-GB" sz="1400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To conclude:</a:t>
            </a:r>
          </a:p>
          <a:p>
            <a:endParaRPr lang="en-GB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GB" sz="1400" dirty="0" err="1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IONO_FILTR_ITERCorr</a:t>
            </a:r>
            <a:r>
              <a:rPr lang="en-GB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correction shows performances equivalent to its previous version even though a very low degradation has been evaluated at crossovers.</a:t>
            </a:r>
          </a:p>
          <a:p>
            <a:pPr>
              <a:buFont typeface="Symbol"/>
              <a:buChar char="Þ"/>
            </a:pPr>
            <a:r>
              <a:rPr lang="en-GB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The analysis of MSL shows no degradation nor improvement over the ENVISAT period.</a:t>
            </a:r>
          </a:p>
          <a:p>
            <a:pPr>
              <a:buFont typeface="Symbol"/>
              <a:buChar char="Þ"/>
            </a:pPr>
            <a:r>
              <a:rPr lang="en-GB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However, the diminution of the number of valid points is significant.</a:t>
            </a:r>
          </a:p>
          <a:p>
            <a:endParaRPr lang="en-GB" sz="16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endParaRPr lang="en-GB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endParaRPr lang="en-GB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5308103" y="1306871"/>
          <a:ext cx="4248627" cy="5172810"/>
        </p:xfrm>
        <a:graphic>
          <a:graphicData uri="http://schemas.openxmlformats.org/drawingml/2006/table">
            <a:tbl>
              <a:tblPr/>
              <a:tblGrid>
                <a:gridCol w="1008105"/>
                <a:gridCol w="1008105"/>
                <a:gridCol w="2232417"/>
              </a:tblGrid>
              <a:tr h="411137">
                <a:tc grid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 err="1" smtClean="0">
                          <a:latin typeface="Trebuchet MS"/>
                          <a:ea typeface="Times New Roman"/>
                          <a:cs typeface="Times New Roman"/>
                        </a:rPr>
                        <a:t>Envisat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11137"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Climate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Applications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Temporal Scales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Round Robin Data Package (RRDP)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98936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err="1" smtClean="0">
                          <a:latin typeface="Trebuchet MS"/>
                          <a:ea typeface="Calibri"/>
                          <a:cs typeface="Times New Roman"/>
                        </a:rPr>
                        <a:t>IONO_FILTR_ITERCorr</a:t>
                      </a:r>
                      <a:endParaRPr lang="en-US" sz="1000" b="1" dirty="0" smtClean="0">
                        <a:latin typeface="Trebuchet MS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Versus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IONO_FILTR_ITER</a:t>
                      </a:r>
                      <a:endParaRPr lang="fr-FR" sz="1000" b="1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562507">
                <a:tc row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Global Mean Sea Level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Long-term evolution (trend)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</a:tr>
              <a:tr h="49468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Inter annual signals (&gt; 1 year)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625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Annual and semi-annual Signals 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62507"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Regional Mean Sea Level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Long-term evolution (trend)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</a:tr>
              <a:tr h="5625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Annual and semi-annual Signals 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6250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 err="1">
                          <a:latin typeface="Trebuchet MS"/>
                          <a:ea typeface="Calibri"/>
                          <a:cs typeface="Times New Roman"/>
                        </a:rPr>
                        <a:t>Mesoscale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Signals &lt; 2 months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12"/>
          <p:cNvSpPr txBox="1">
            <a:spLocks noChangeArrowheads="1"/>
          </p:cNvSpPr>
          <p:nvPr/>
        </p:nvSpPr>
        <p:spPr>
          <a:xfrm>
            <a:off x="2357716" y="249655"/>
            <a:ext cx="6655655" cy="795374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5000"/>
              </a:lnSpc>
              <a:spcBef>
                <a:spcPct val="20000"/>
              </a:spcBef>
              <a:buClr>
                <a:srgbClr val="000066"/>
              </a:buClr>
              <a:defRPr/>
            </a:pPr>
            <a:r>
              <a:rPr lang="en-US" sz="2800" b="1" kern="0" dirty="0" err="1" smtClean="0">
                <a:solidFill>
                  <a:schemeClr val="accent3"/>
                </a:solidFill>
                <a:latin typeface="Arial" charset="0"/>
              </a:rPr>
              <a:t>Ionospheric</a:t>
            </a:r>
            <a:r>
              <a:rPr lang="en-US" sz="2800" b="1" kern="0" dirty="0" smtClean="0">
                <a:solidFill>
                  <a:schemeClr val="accent3"/>
                </a:solidFill>
                <a:latin typeface="Arial" charset="0"/>
              </a:rPr>
              <a:t> correction comparison for ENVISAT mission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"/>
          <p:cNvSpPr txBox="1">
            <a:spLocks noChangeArrowheads="1"/>
          </p:cNvSpPr>
          <p:nvPr/>
        </p:nvSpPr>
        <p:spPr>
          <a:xfrm>
            <a:off x="199407" y="1219197"/>
            <a:ext cx="9532422" cy="2830289"/>
          </a:xfrm>
          <a:prstGeom prst="rect">
            <a:avLst/>
          </a:prstGeom>
        </p:spPr>
        <p:txBody>
          <a:bodyPr/>
          <a:lstStyle/>
          <a:p>
            <a:r>
              <a:rPr lang="en-GB" sz="1600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Introduction:</a:t>
            </a:r>
          </a:p>
          <a:p>
            <a:r>
              <a:rPr lang="en-US" sz="1600" kern="0" dirty="0" smtClean="0">
                <a:solidFill>
                  <a:srgbClr val="00338D"/>
                </a:solidFill>
                <a:latin typeface="Arial" charset="0"/>
              </a:rPr>
              <a:t> </a:t>
            </a:r>
            <a:endParaRPr lang="en-US" sz="16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16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600" kern="0" dirty="0" smtClean="0">
                <a:solidFill>
                  <a:srgbClr val="00338D"/>
                </a:solidFill>
                <a:latin typeface="Arial" charset="0"/>
              </a:rPr>
              <a:t>We will observe and analyse the impact of the updated </a:t>
            </a:r>
            <a:r>
              <a:rPr lang="en-GB" sz="1600" kern="0" dirty="0" err="1" smtClean="0">
                <a:solidFill>
                  <a:srgbClr val="00338D"/>
                </a:solidFill>
                <a:latin typeface="Arial" charset="0"/>
              </a:rPr>
              <a:t>ionospheric</a:t>
            </a:r>
            <a:r>
              <a:rPr lang="en-GB" sz="1600" kern="0" dirty="0" smtClean="0">
                <a:solidFill>
                  <a:srgbClr val="00338D"/>
                </a:solidFill>
                <a:latin typeface="Arial" charset="0"/>
              </a:rPr>
              <a:t> correction </a:t>
            </a:r>
            <a:r>
              <a:rPr lang="en-GB" sz="1600" kern="0" dirty="0" err="1" smtClean="0">
                <a:solidFill>
                  <a:srgbClr val="00338D"/>
                </a:solidFill>
                <a:latin typeface="Arial" charset="0"/>
              </a:rPr>
              <a:t>IONO_FILTR_ITERCorr</a:t>
            </a:r>
            <a:r>
              <a:rPr lang="en-GB" sz="1600" kern="0" dirty="0" smtClean="0">
                <a:solidFill>
                  <a:srgbClr val="00338D"/>
                </a:solidFill>
                <a:latin typeface="Arial" charset="0"/>
              </a:rPr>
              <a:t> for ENVISAT from </a:t>
            </a:r>
            <a:r>
              <a:rPr lang="en-GB" sz="1600" kern="0" dirty="0" err="1" smtClean="0">
                <a:solidFill>
                  <a:srgbClr val="00338D"/>
                </a:solidFill>
                <a:latin typeface="Arial" charset="0"/>
              </a:rPr>
              <a:t>IsardSat</a:t>
            </a:r>
            <a:r>
              <a:rPr lang="en-GB" sz="1600" kern="0" dirty="0" smtClean="0">
                <a:solidFill>
                  <a:srgbClr val="00338D"/>
                </a:solidFill>
                <a:latin typeface="Arial" charset="0"/>
              </a:rPr>
              <a:t> for climate applications. A delta of </a:t>
            </a:r>
            <a:r>
              <a:rPr lang="en-GB" sz="1600" kern="0" dirty="0" err="1" smtClean="0">
                <a:solidFill>
                  <a:srgbClr val="00338D"/>
                </a:solidFill>
                <a:latin typeface="Arial" charset="0"/>
              </a:rPr>
              <a:t>ionospheric</a:t>
            </a:r>
            <a:r>
              <a:rPr lang="en-GB" sz="1600" kern="0" dirty="0" smtClean="0">
                <a:solidFill>
                  <a:srgbClr val="00338D"/>
                </a:solidFill>
                <a:latin typeface="Arial" charset="0"/>
              </a:rPr>
              <a:t> correction has been provided by </a:t>
            </a:r>
            <a:r>
              <a:rPr lang="en-GB" sz="1600" kern="0" dirty="0" err="1" smtClean="0">
                <a:solidFill>
                  <a:srgbClr val="00338D"/>
                </a:solidFill>
                <a:latin typeface="Arial" charset="0"/>
              </a:rPr>
              <a:t>IsardSat</a:t>
            </a:r>
            <a:r>
              <a:rPr lang="en-GB" sz="1600" kern="0" dirty="0" smtClean="0">
                <a:solidFill>
                  <a:srgbClr val="00338D"/>
                </a:solidFill>
                <a:latin typeface="Arial" charset="0"/>
              </a:rPr>
              <a:t>. This delta has been added to the raw RA2 </a:t>
            </a:r>
            <a:r>
              <a:rPr lang="en-GB" sz="1600" kern="0" dirty="0" err="1" smtClean="0">
                <a:solidFill>
                  <a:srgbClr val="00338D"/>
                </a:solidFill>
                <a:latin typeface="Arial" charset="0"/>
              </a:rPr>
              <a:t>ionosperic</a:t>
            </a:r>
            <a:r>
              <a:rPr lang="en-GB" sz="1600" kern="0" dirty="0" smtClean="0">
                <a:solidFill>
                  <a:srgbClr val="00338D"/>
                </a:solidFill>
                <a:latin typeface="Arial" charset="0"/>
              </a:rPr>
              <a:t> correction and an iterative filter has been applied as in the reference product.</a:t>
            </a:r>
          </a:p>
          <a:p>
            <a:pPr>
              <a:buFont typeface="Arial" pitchFamily="34" charset="0"/>
              <a:buChar char="•"/>
            </a:pPr>
            <a:endParaRPr lang="en-GB" sz="1600" kern="0" dirty="0" smtClean="0">
              <a:solidFill>
                <a:srgbClr val="00338D"/>
              </a:solidFill>
              <a:latin typeface="Arial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1600" kern="0" dirty="0" smtClean="0">
                <a:solidFill>
                  <a:srgbClr val="00338D"/>
                </a:solidFill>
                <a:latin typeface="Arial" charset="0"/>
              </a:rPr>
              <a:t> We will compare this correction with the reference dual frequency </a:t>
            </a:r>
            <a:r>
              <a:rPr lang="en-GB" sz="1600" kern="0" dirty="0" err="1" smtClean="0">
                <a:solidFill>
                  <a:srgbClr val="00338D"/>
                </a:solidFill>
                <a:latin typeface="Arial" charset="0"/>
              </a:rPr>
              <a:t>ionospheric</a:t>
            </a:r>
            <a:r>
              <a:rPr lang="en-GB" sz="1600" kern="0" dirty="0" smtClean="0">
                <a:solidFill>
                  <a:srgbClr val="00338D"/>
                </a:solidFill>
                <a:latin typeface="Arial" charset="0"/>
              </a:rPr>
              <a:t> correction that has been did not benefit from the S-Band PTR reversion process. It will be referred to as “IONO_FILTR_ITER”.</a:t>
            </a:r>
          </a:p>
          <a:p>
            <a:pPr>
              <a:buFont typeface="Arial" pitchFamily="34" charset="0"/>
              <a:buChar char="•"/>
            </a:pPr>
            <a:endParaRPr lang="en-GB" sz="1600" kern="0" dirty="0" smtClean="0">
              <a:solidFill>
                <a:srgbClr val="00338D"/>
              </a:solidFill>
              <a:latin typeface="Arial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1600" kern="0" dirty="0" smtClean="0">
                <a:solidFill>
                  <a:srgbClr val="00338D"/>
                </a:solidFill>
                <a:latin typeface="Arial" charset="0"/>
              </a:rPr>
              <a:t> In order to determine the impact of the new </a:t>
            </a:r>
            <a:r>
              <a:rPr lang="en-GB" sz="1600" kern="0" dirty="0" err="1" smtClean="0">
                <a:solidFill>
                  <a:srgbClr val="00338D"/>
                </a:solidFill>
                <a:latin typeface="Arial" charset="0"/>
              </a:rPr>
              <a:t>ionospheric</a:t>
            </a:r>
            <a:r>
              <a:rPr lang="en-GB" sz="1600" kern="0" dirty="0" smtClean="0">
                <a:solidFill>
                  <a:srgbClr val="00338D"/>
                </a:solidFill>
                <a:latin typeface="Arial" charset="0"/>
              </a:rPr>
              <a:t> correction in terms of climate applications and temporal scales, we will try in this study to indicate for each impact detected if it’s a positive (+) or a negative (-) impact :</a:t>
            </a:r>
            <a:endParaRPr kumimoji="0" lang="en-US" sz="1600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Rectangle 12"/>
          <p:cNvSpPr txBox="1">
            <a:spLocks noChangeArrowheads="1"/>
          </p:cNvSpPr>
          <p:nvPr/>
        </p:nvSpPr>
        <p:spPr>
          <a:xfrm>
            <a:off x="2357716" y="249655"/>
            <a:ext cx="6655655" cy="795374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5000"/>
              </a:lnSpc>
              <a:spcBef>
                <a:spcPct val="20000"/>
              </a:spcBef>
              <a:buClr>
                <a:srgbClr val="000066"/>
              </a:buClr>
              <a:defRPr/>
            </a:pPr>
            <a:r>
              <a:rPr lang="en-US" sz="2800" b="1" kern="0" dirty="0" err="1" smtClean="0">
                <a:solidFill>
                  <a:schemeClr val="accent3"/>
                </a:solidFill>
                <a:latin typeface="Arial" charset="0"/>
              </a:rPr>
              <a:t>Ionospheric</a:t>
            </a:r>
            <a:r>
              <a:rPr lang="en-US" sz="2800" b="1" kern="0" dirty="0" smtClean="0">
                <a:solidFill>
                  <a:schemeClr val="accent3"/>
                </a:solidFill>
                <a:latin typeface="Arial" charset="0"/>
              </a:rPr>
              <a:t> correction comparison for ENVISAT mission</a:t>
            </a:r>
          </a:p>
        </p:txBody>
      </p:sp>
      <p:grpSp>
        <p:nvGrpSpPr>
          <p:cNvPr id="12" name="Groupe 11"/>
          <p:cNvGrpSpPr/>
          <p:nvPr/>
        </p:nvGrpSpPr>
        <p:grpSpPr>
          <a:xfrm>
            <a:off x="3474564" y="4760216"/>
            <a:ext cx="2166259" cy="1416239"/>
            <a:chOff x="2362199" y="3907971"/>
            <a:chExt cx="2166259" cy="1416239"/>
          </a:xfrm>
        </p:grpSpPr>
        <p:sp>
          <p:nvSpPr>
            <p:cNvPr id="7" name="ZoneTexte 6"/>
            <p:cNvSpPr txBox="1"/>
            <p:nvPr/>
          </p:nvSpPr>
          <p:spPr>
            <a:xfrm>
              <a:off x="2362200" y="4985656"/>
              <a:ext cx="2166258" cy="33855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600" b="1" dirty="0" smtClean="0">
                  <a:solidFill>
                    <a:srgbClr val="00338D"/>
                  </a:solidFill>
                  <a:latin typeface="Arial" pitchFamily="34" charset="0"/>
                  <a:cs typeface="Arial" pitchFamily="34" charset="0"/>
                </a:rPr>
                <a:t>No impact </a:t>
              </a:r>
              <a:r>
                <a:rPr lang="fr-FR" sz="1600" b="1" dirty="0" err="1" smtClean="0">
                  <a:solidFill>
                    <a:srgbClr val="00338D"/>
                  </a:solidFill>
                  <a:latin typeface="Arial" pitchFamily="34" charset="0"/>
                  <a:cs typeface="Arial" pitchFamily="34" charset="0"/>
                </a:rPr>
                <a:t>detected</a:t>
              </a:r>
              <a:endParaRPr lang="fr-FR" sz="1600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2362199" y="3907971"/>
              <a:ext cx="2166258" cy="338554"/>
            </a:xfrm>
            <a:prstGeom prst="rect">
              <a:avLst/>
            </a:prstGeom>
            <a:solidFill>
              <a:srgbClr val="FBD4B4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600" b="1" dirty="0" err="1" smtClean="0">
                  <a:solidFill>
                    <a:srgbClr val="00338D"/>
                  </a:solidFill>
                  <a:latin typeface="Arial" pitchFamily="34" charset="0"/>
                  <a:cs typeface="Arial" pitchFamily="34" charset="0"/>
                </a:rPr>
                <a:t>Low</a:t>
              </a:r>
              <a:r>
                <a:rPr lang="fr-FR" sz="1600" b="1" dirty="0" smtClean="0">
                  <a:solidFill>
                    <a:srgbClr val="00338D"/>
                  </a:solidFill>
                  <a:latin typeface="Arial" pitchFamily="34" charset="0"/>
                  <a:cs typeface="Arial" pitchFamily="34" charset="0"/>
                </a:rPr>
                <a:t> impact</a:t>
              </a:r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2362199" y="4452256"/>
              <a:ext cx="2166258" cy="338554"/>
            </a:xfrm>
            <a:prstGeom prst="rect">
              <a:avLst/>
            </a:prstGeom>
            <a:solidFill>
              <a:srgbClr val="E36C0A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600" b="1" dirty="0" err="1" smtClean="0">
                  <a:solidFill>
                    <a:srgbClr val="00338D"/>
                  </a:solidFill>
                  <a:latin typeface="Arial" pitchFamily="34" charset="0"/>
                  <a:cs typeface="Arial" pitchFamily="34" charset="0"/>
                </a:rPr>
                <a:t>Significant</a:t>
              </a:r>
              <a:r>
                <a:rPr lang="fr-FR" sz="1600" b="1" dirty="0" smtClean="0">
                  <a:solidFill>
                    <a:srgbClr val="00338D"/>
                  </a:solidFill>
                  <a:latin typeface="Arial" pitchFamily="34" charset="0"/>
                  <a:cs typeface="Arial" pitchFamily="34" charset="0"/>
                </a:rPr>
                <a:t> impact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 txBox="1">
            <a:spLocks noChangeArrowheads="1"/>
          </p:cNvSpPr>
          <p:nvPr/>
        </p:nvSpPr>
        <p:spPr>
          <a:xfrm>
            <a:off x="2357717" y="249655"/>
            <a:ext cx="4724401" cy="475477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Valid points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29376" y="1415534"/>
            <a:ext cx="49645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Symbol"/>
              <a:buChar char="Þ"/>
            </a:pPr>
            <a:r>
              <a:rPr lang="en-GB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The analysis shows a significant decrease of the number of valid points in the </a:t>
            </a:r>
            <a:r>
              <a:rPr lang="en-GB" sz="1400" dirty="0" err="1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IONO_FILTR_ITERCorr</a:t>
            </a:r>
            <a:r>
              <a:rPr lang="en-GB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400" dirty="0" err="1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ionospheric</a:t>
            </a:r>
            <a:r>
              <a:rPr lang="en-GB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correction (up to 15000/cycle), due to missing data in the delta </a:t>
            </a:r>
            <a:r>
              <a:rPr lang="en-GB" sz="1400" dirty="0" err="1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ionospheric</a:t>
            </a:r>
            <a:r>
              <a:rPr lang="en-GB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correction.</a:t>
            </a:r>
          </a:p>
          <a:p>
            <a:pPr>
              <a:buFont typeface="Symbol"/>
              <a:buChar char="Þ"/>
            </a:pPr>
            <a:r>
              <a:rPr lang="en-GB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For consistency reasons, the following analyses are performed on the common valid points</a:t>
            </a:r>
          </a:p>
        </p:txBody>
      </p:sp>
      <p:pic>
        <p:nvPicPr>
          <p:cNvPr id="7" name="Image 6" descr="Log2SVG_MOY_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71228" y="3209026"/>
            <a:ext cx="4563016" cy="303012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753874" y="6056069"/>
            <a:ext cx="4953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Temporal evolution of number of valid points.</a:t>
            </a:r>
            <a:endParaRPr lang="fr-FR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Tableau 15"/>
          <p:cNvGraphicFramePr>
            <a:graphicFrameLocks noGrp="1"/>
          </p:cNvGraphicFramePr>
          <p:nvPr/>
        </p:nvGraphicFramePr>
        <p:xfrm>
          <a:off x="251586" y="1281951"/>
          <a:ext cx="4248627" cy="5172810"/>
        </p:xfrm>
        <a:graphic>
          <a:graphicData uri="http://schemas.openxmlformats.org/drawingml/2006/table">
            <a:tbl>
              <a:tblPr/>
              <a:tblGrid>
                <a:gridCol w="1008105"/>
                <a:gridCol w="1008105"/>
                <a:gridCol w="2232417"/>
              </a:tblGrid>
              <a:tr h="411137">
                <a:tc grid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 err="1" smtClean="0">
                          <a:latin typeface="Trebuchet MS"/>
                          <a:ea typeface="Times New Roman"/>
                          <a:cs typeface="Times New Roman"/>
                        </a:rPr>
                        <a:t>Envisat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11137"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Climate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Applications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Temporal Scales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Round Robin Data Package (RRDP)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98936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err="1" smtClean="0">
                          <a:latin typeface="Trebuchet MS"/>
                          <a:ea typeface="Calibri"/>
                          <a:cs typeface="Times New Roman"/>
                        </a:rPr>
                        <a:t>IONO_FILTR_ITERCorr</a:t>
                      </a:r>
                      <a:endParaRPr lang="en-US" sz="1000" b="1" dirty="0" smtClean="0">
                        <a:latin typeface="Trebuchet MS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Versus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IONO_FILTR_ITER</a:t>
                      </a:r>
                      <a:endParaRPr lang="fr-FR" sz="1000" b="1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562507">
                <a:tc row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Global Mean Sea Level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Long-term evolution (trend)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n-US" dirty="0"/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</a:tr>
              <a:tr h="49468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Inter annual signals (&gt; 1 year)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8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25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Annual and semi-annual Signals 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2507"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Regional Mean Sea Level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Long-term evolution (trend)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25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Annual and semi-annual Signals 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250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Mesoscale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Signals &lt; 2 months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" name="Rectangle 12"/>
          <p:cNvSpPr txBox="1">
            <a:spLocks noChangeArrowheads="1"/>
          </p:cNvSpPr>
          <p:nvPr/>
        </p:nvSpPr>
        <p:spPr>
          <a:xfrm>
            <a:off x="2357717" y="249655"/>
            <a:ext cx="4724401" cy="475477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Global Mean Sea Level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" name="Rectangle 12"/>
          <p:cNvSpPr txBox="1">
            <a:spLocks noChangeArrowheads="1"/>
          </p:cNvSpPr>
          <p:nvPr/>
        </p:nvSpPr>
        <p:spPr>
          <a:xfrm>
            <a:off x="5468470" y="1292989"/>
            <a:ext cx="4150659" cy="64274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low impact detected on Global Mean Sea Level trend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780111" y="2212976"/>
            <a:ext cx="49645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Symbol"/>
              <a:buChar char="Þ"/>
            </a:pPr>
            <a:r>
              <a:rPr lang="en-GB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0.08 mm/yr on the Global MSL is low.</a:t>
            </a:r>
          </a:p>
          <a:p>
            <a:r>
              <a:rPr lang="en-GB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(see figure on next slide)</a:t>
            </a:r>
          </a:p>
        </p:txBody>
      </p:sp>
      <p:pic>
        <p:nvPicPr>
          <p:cNvPr id="7" name="Image 6" descr="Log2SVG_MOY_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71228" y="3209026"/>
            <a:ext cx="4563016" cy="303012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753874" y="6056069"/>
            <a:ext cx="4953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Temporal evolution of SLA mean calculated </a:t>
            </a:r>
            <a:r>
              <a:rPr lang="en-GB" sz="1600" u="sng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globally</a:t>
            </a:r>
            <a:r>
              <a:rPr lang="en-GB" sz="16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.</a:t>
            </a:r>
            <a:endParaRPr lang="fr-FR" sz="1600" dirty="0"/>
          </a:p>
        </p:txBody>
      </p:sp>
      <p:sp>
        <p:nvSpPr>
          <p:cNvPr id="11" name="Rectangle 10"/>
          <p:cNvSpPr/>
          <p:nvPr/>
        </p:nvSpPr>
        <p:spPr>
          <a:xfrm>
            <a:off x="1254642" y="3094074"/>
            <a:ext cx="1008000" cy="574159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au 10"/>
          <p:cNvGraphicFramePr>
            <a:graphicFrameLocks noGrp="1"/>
          </p:cNvGraphicFramePr>
          <p:nvPr/>
        </p:nvGraphicFramePr>
        <p:xfrm>
          <a:off x="251586" y="1281951"/>
          <a:ext cx="4248627" cy="5172810"/>
        </p:xfrm>
        <a:graphic>
          <a:graphicData uri="http://schemas.openxmlformats.org/drawingml/2006/table">
            <a:tbl>
              <a:tblPr/>
              <a:tblGrid>
                <a:gridCol w="1008105"/>
                <a:gridCol w="1008105"/>
                <a:gridCol w="2232417"/>
              </a:tblGrid>
              <a:tr h="411137">
                <a:tc grid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 err="1" smtClean="0">
                          <a:latin typeface="Trebuchet MS"/>
                          <a:ea typeface="Times New Roman"/>
                          <a:cs typeface="Times New Roman"/>
                        </a:rPr>
                        <a:t>Envisat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11137"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Climate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Applications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Temporal Scales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Round Robin Data Package (RRDP)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98936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err="1" smtClean="0">
                          <a:latin typeface="Trebuchet MS"/>
                          <a:ea typeface="Calibri"/>
                          <a:cs typeface="Times New Roman"/>
                        </a:rPr>
                        <a:t>IONO_FILTR_ITERCorr</a:t>
                      </a:r>
                      <a:endParaRPr lang="en-US" sz="1000" b="1" dirty="0" smtClean="0">
                        <a:latin typeface="Trebuchet MS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Versus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IONO_FILTR_ITER</a:t>
                      </a:r>
                      <a:endParaRPr lang="fr-FR" sz="1000" b="1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562507">
                <a:tc row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Global Mean Sea Level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Long-term evolution (trend)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468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Inter annual signals (&gt; 1 year)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625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Annual and semi-annual Signals 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62507"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Regional Mean Sea Level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Long-term evolution (trend)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25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Annual and semi-annual Signals 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250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Mesoscale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Signals &lt; 2 months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2" name="Rectangle 12"/>
          <p:cNvSpPr txBox="1">
            <a:spLocks noChangeArrowheads="1"/>
          </p:cNvSpPr>
          <p:nvPr/>
        </p:nvSpPr>
        <p:spPr>
          <a:xfrm>
            <a:off x="2357717" y="249655"/>
            <a:ext cx="4724401" cy="475477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Global Mean Sea Level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5" name="Rectangle 12"/>
          <p:cNvSpPr txBox="1">
            <a:spLocks noChangeArrowheads="1"/>
          </p:cNvSpPr>
          <p:nvPr/>
        </p:nvSpPr>
        <p:spPr>
          <a:xfrm>
            <a:off x="5512014" y="1282044"/>
            <a:ext cx="4150659" cy="69907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No impact detected on Inter annual Signals</a:t>
            </a:r>
            <a:endParaRPr lang="en-US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8" name="Image 7" descr="CreerPeriodogramme_G_1Y-re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07864" y="3142345"/>
            <a:ext cx="4626416" cy="307223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4780111" y="2212976"/>
            <a:ext cx="49645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Symbol"/>
              <a:buChar char="Þ"/>
            </a:pPr>
            <a:r>
              <a:rPr lang="en-GB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The figure below shows the mean difference between the two corrections calculated </a:t>
            </a:r>
            <a:r>
              <a:rPr lang="en-GB" sz="1400" u="sng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globally</a:t>
            </a:r>
            <a:r>
              <a:rPr lang="en-GB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by cycle.</a:t>
            </a:r>
          </a:p>
        </p:txBody>
      </p:sp>
      <p:sp>
        <p:nvSpPr>
          <p:cNvPr id="9" name="Rectangle 8"/>
          <p:cNvSpPr/>
          <p:nvPr/>
        </p:nvSpPr>
        <p:spPr>
          <a:xfrm>
            <a:off x="1254642" y="3657623"/>
            <a:ext cx="1008000" cy="574159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au 10"/>
          <p:cNvGraphicFramePr>
            <a:graphicFrameLocks noGrp="1"/>
          </p:cNvGraphicFramePr>
          <p:nvPr/>
        </p:nvGraphicFramePr>
        <p:xfrm>
          <a:off x="251586" y="1281951"/>
          <a:ext cx="4248627" cy="5172810"/>
        </p:xfrm>
        <a:graphic>
          <a:graphicData uri="http://schemas.openxmlformats.org/drawingml/2006/table">
            <a:tbl>
              <a:tblPr/>
              <a:tblGrid>
                <a:gridCol w="1008105"/>
                <a:gridCol w="1008105"/>
                <a:gridCol w="2232417"/>
              </a:tblGrid>
              <a:tr h="411137">
                <a:tc grid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 err="1" smtClean="0">
                          <a:latin typeface="Trebuchet MS"/>
                          <a:ea typeface="Times New Roman"/>
                          <a:cs typeface="Times New Roman"/>
                        </a:rPr>
                        <a:t>Envisat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11137"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Climate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Applications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Temporal Scales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Round Robin Data Package (RRDP)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98936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err="1" smtClean="0">
                          <a:latin typeface="Trebuchet MS"/>
                          <a:ea typeface="Calibri"/>
                          <a:cs typeface="Times New Roman"/>
                        </a:rPr>
                        <a:t>IONO_FILTR_ITERCorr</a:t>
                      </a:r>
                      <a:endParaRPr lang="en-US" sz="1000" b="1" dirty="0" smtClean="0">
                        <a:latin typeface="Trebuchet MS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Versus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IONO_FILTR_ITER</a:t>
                      </a:r>
                      <a:endParaRPr lang="fr-FR" sz="1000" b="1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562507">
                <a:tc row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Global Mean Sea Level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Long-term evolution (trend)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468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Inter annual signals (&gt; 1 year)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625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Annual and semi-annual Signals 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62507"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Regional Mean Sea Level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Long-term evolution (trend)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25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Annual and semi-annual Signals 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250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Mesoscale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Signals &lt; 2 months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2" name="Rectangle 12"/>
          <p:cNvSpPr txBox="1">
            <a:spLocks noChangeArrowheads="1"/>
          </p:cNvSpPr>
          <p:nvPr/>
        </p:nvSpPr>
        <p:spPr>
          <a:xfrm>
            <a:off x="2357717" y="249655"/>
            <a:ext cx="4724401" cy="475477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Global Mean Sea Level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5" name="Rectangle 12"/>
          <p:cNvSpPr txBox="1">
            <a:spLocks noChangeArrowheads="1"/>
          </p:cNvSpPr>
          <p:nvPr/>
        </p:nvSpPr>
        <p:spPr>
          <a:xfrm>
            <a:off x="5512014" y="1282044"/>
            <a:ext cx="4150659" cy="69907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No impact detected on Annual and Semi-annual Signals</a:t>
            </a:r>
            <a:endParaRPr lang="en-US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8" name="Image 7" descr="CreerPeriodogramme_G_0-1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78289" y="4397831"/>
            <a:ext cx="3491623" cy="2318655"/>
          </a:xfrm>
          <a:prstGeom prst="rect">
            <a:avLst/>
          </a:prstGeom>
        </p:spPr>
      </p:pic>
      <p:pic>
        <p:nvPicPr>
          <p:cNvPr id="9" name="Image 8" descr="CreerPeriodogramme_G_1Y-ref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7407" y="2068287"/>
            <a:ext cx="3513011" cy="233285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254642" y="4210539"/>
            <a:ext cx="1008000" cy="574159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au 9"/>
          <p:cNvGraphicFramePr>
            <a:graphicFrameLocks noGrp="1"/>
          </p:cNvGraphicFramePr>
          <p:nvPr/>
        </p:nvGraphicFramePr>
        <p:xfrm>
          <a:off x="251586" y="1281951"/>
          <a:ext cx="4248627" cy="5172810"/>
        </p:xfrm>
        <a:graphic>
          <a:graphicData uri="http://schemas.openxmlformats.org/drawingml/2006/table">
            <a:tbl>
              <a:tblPr/>
              <a:tblGrid>
                <a:gridCol w="1008105"/>
                <a:gridCol w="1008105"/>
                <a:gridCol w="2232417"/>
              </a:tblGrid>
              <a:tr h="411137">
                <a:tc grid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 err="1" smtClean="0">
                          <a:latin typeface="Trebuchet MS"/>
                          <a:ea typeface="Times New Roman"/>
                          <a:cs typeface="Times New Roman"/>
                        </a:rPr>
                        <a:t>Envisat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11137"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Climate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Applications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Temporal Scales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Round Robin Data Package (RRDP)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98936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err="1" smtClean="0">
                          <a:latin typeface="Trebuchet MS"/>
                          <a:ea typeface="Calibri"/>
                          <a:cs typeface="Times New Roman"/>
                        </a:rPr>
                        <a:t>IONO_FILTR_ITERCorr</a:t>
                      </a:r>
                      <a:endParaRPr lang="en-US" sz="1000" b="1" dirty="0" smtClean="0">
                        <a:latin typeface="Trebuchet MS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Versus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IONO_FILTR_ITER</a:t>
                      </a:r>
                      <a:endParaRPr lang="fr-FR" sz="1000" b="1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562507">
                <a:tc row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Global Mean Sea Level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Long-term evolution (trend)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9468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Inter annual signals (&gt; 1 year)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25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Annual and semi-annual Signals 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2507"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Regional Mean Sea Level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Long-term evolution (trend)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25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Annual and semi-annual Signals 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250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Mesoscale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Signals &lt; 2 months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fr-FR" sz="2000" b="0" dirty="0" smtClean="0">
                          <a:latin typeface="Trebuchet MS"/>
                          <a:ea typeface="Times New Roman"/>
                          <a:cs typeface="Times New Roman"/>
                        </a:rPr>
                        <a:t>-</a:t>
                      </a:r>
                      <a:endParaRPr lang="fr-FR" sz="2000" b="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12"/>
          <p:cNvSpPr txBox="1">
            <a:spLocks noChangeArrowheads="1"/>
          </p:cNvSpPr>
          <p:nvPr/>
        </p:nvSpPr>
        <p:spPr>
          <a:xfrm>
            <a:off x="5506572" y="1291170"/>
            <a:ext cx="4150659" cy="75534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No impact detected on a short temporal scale (signals &lt; 2 months):</a:t>
            </a:r>
          </a:p>
          <a:p>
            <a:r>
              <a:rPr lang="en-GB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endParaRPr lang="en-US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701396" y="1984076"/>
            <a:ext cx="4807996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endParaRPr lang="en-US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Symbol"/>
              <a:buChar char="Þ"/>
            </a:pP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Crossovers Variance Differences are generally positive (see figures on next slide) between 0 and 0.05 cm² : this means that the new </a:t>
            </a:r>
            <a:r>
              <a:rPr lang="en-US" sz="1400" dirty="0" err="1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IONO_FILTR_ITERCorr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correction shows a very low degradation by comparison to the reference correction.</a:t>
            </a:r>
          </a:p>
          <a:p>
            <a:endParaRPr lang="en-US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Symbol"/>
              <a:buChar char="Þ"/>
            </a:pP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The map of SSH crossovers Variance Differences shows that these not significant degradations are mainly at low latitudes (consistent with the </a:t>
            </a:r>
            <a:r>
              <a:rPr lang="en-US" sz="1400" dirty="0" err="1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ionospheric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signal).</a:t>
            </a:r>
          </a:p>
        </p:txBody>
      </p:sp>
      <p:sp>
        <p:nvSpPr>
          <p:cNvPr id="7" name="Rectangle 12"/>
          <p:cNvSpPr txBox="1">
            <a:spLocks noChangeArrowheads="1"/>
          </p:cNvSpPr>
          <p:nvPr/>
        </p:nvSpPr>
        <p:spPr>
          <a:xfrm>
            <a:off x="2357717" y="249655"/>
            <a:ext cx="4724401" cy="475477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Mesoscale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54642" y="5890553"/>
            <a:ext cx="1008000" cy="574159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Oper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41744" y="3638672"/>
            <a:ext cx="4731982" cy="3142332"/>
          </a:xfrm>
          <a:prstGeom prst="rect">
            <a:avLst/>
          </a:prstGeom>
        </p:spPr>
      </p:pic>
      <p:sp>
        <p:nvSpPr>
          <p:cNvPr id="4" name="Rectangle 12"/>
          <p:cNvSpPr txBox="1">
            <a:spLocks noChangeArrowheads="1"/>
          </p:cNvSpPr>
          <p:nvPr/>
        </p:nvSpPr>
        <p:spPr>
          <a:xfrm>
            <a:off x="2357717" y="249655"/>
            <a:ext cx="4724401" cy="475477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Mesoscale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421085" y="1363348"/>
            <a:ext cx="4321629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Symbol"/>
              <a:buChar char="Þ"/>
            </a:pP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Map of Variance differences of Sea Surface Height </a:t>
            </a:r>
            <a:r>
              <a:rPr lang="en-US" sz="1400" u="sng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at crossovers 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between the </a:t>
            </a:r>
            <a:r>
              <a:rPr lang="en-US" sz="1400" dirty="0" err="1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IONO_FILTR_ITERCorr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and IONO_FILTR_ITER corrections (over all the period):</a:t>
            </a:r>
          </a:p>
          <a:p>
            <a:pPr>
              <a:buFontTx/>
              <a:buChar char="-"/>
            </a:pP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Very low degradation (&lt;0.5cm²) at low latitudes</a:t>
            </a:r>
          </a:p>
          <a:p>
            <a:endParaRPr lang="en-US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Symbol"/>
              <a:buChar char="Þ"/>
            </a:pPr>
            <a:endParaRPr lang="en-US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55401" y="4966519"/>
            <a:ext cx="432162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Symbol"/>
              <a:buChar char="Þ"/>
            </a:pP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Temporal evolution of Variance differences of Sea Surface Height </a:t>
            </a:r>
            <a:r>
              <a:rPr lang="en-US" sz="1400" u="sng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at crossovers 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between two </a:t>
            </a:r>
            <a:r>
              <a:rPr lang="en-US" sz="1400" dirty="0" err="1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ionospheric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corrections :</a:t>
            </a:r>
          </a:p>
          <a:p>
            <a:pPr>
              <a:buFontTx/>
              <a:buChar char="-"/>
            </a:pP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Very low degradation before 2006 (&lt; 5mm²) with </a:t>
            </a:r>
            <a:r>
              <a:rPr lang="en-US" sz="1400" dirty="0" err="1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IONO_FILTR_ITERCorr</a:t>
            </a:r>
            <a:endParaRPr lang="en-US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Image 8" descr="DiffGrid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4598" y="1379192"/>
            <a:ext cx="4850965" cy="32097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ableau 12"/>
          <p:cNvGraphicFramePr>
            <a:graphicFrameLocks noGrp="1"/>
          </p:cNvGraphicFramePr>
          <p:nvPr/>
        </p:nvGraphicFramePr>
        <p:xfrm>
          <a:off x="251586" y="1281951"/>
          <a:ext cx="4248627" cy="5172810"/>
        </p:xfrm>
        <a:graphic>
          <a:graphicData uri="http://schemas.openxmlformats.org/drawingml/2006/table">
            <a:tbl>
              <a:tblPr/>
              <a:tblGrid>
                <a:gridCol w="1008105"/>
                <a:gridCol w="1008105"/>
                <a:gridCol w="2232417"/>
              </a:tblGrid>
              <a:tr h="411137">
                <a:tc grid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 err="1" smtClean="0">
                          <a:latin typeface="Trebuchet MS"/>
                          <a:ea typeface="Times New Roman"/>
                          <a:cs typeface="Times New Roman"/>
                        </a:rPr>
                        <a:t>Envisat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11137"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Climate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Applications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Temporal Scales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Round Robin Data Package (RRDP)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98936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err="1" smtClean="0">
                          <a:latin typeface="Trebuchet MS"/>
                          <a:ea typeface="Calibri"/>
                          <a:cs typeface="Times New Roman"/>
                        </a:rPr>
                        <a:t>IONO_FILTR_ITERCorr</a:t>
                      </a:r>
                      <a:endParaRPr lang="en-US" sz="1000" b="1" dirty="0" smtClean="0">
                        <a:latin typeface="Trebuchet MS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Versus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IONO_FILTR_ITER</a:t>
                      </a:r>
                      <a:endParaRPr lang="fr-FR" sz="1000" b="1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562507">
                <a:tc row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Global Mean Sea Level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Long-term evolution (trend)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468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Inter annual signals (&gt; 1 year)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625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Annual and semi-annual Signals 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62507"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Regional Mean Sea Level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Long-term evolution (trend)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</a:tr>
              <a:tr h="5625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Annual and semi-annual Signals 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250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Mesoscale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Signals &lt; 2 months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0" name="Rectangle 12"/>
          <p:cNvSpPr txBox="1">
            <a:spLocks noChangeArrowheads="1"/>
          </p:cNvSpPr>
          <p:nvPr/>
        </p:nvSpPr>
        <p:spPr>
          <a:xfrm>
            <a:off x="5475513" y="1292990"/>
            <a:ext cx="4229313" cy="74263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Low impact detected on Regional Mean Sea Level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721038" y="2315775"/>
            <a:ext cx="4877441" cy="9541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buFont typeface="Symbol"/>
              <a:buChar char="Þ"/>
            </a:pP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We observe a non significant impact (&lt;0.05 mm/yr) on the regional trends in the open ocean and up to 0.2mm/yr at low latitudes where the </a:t>
            </a:r>
            <a:r>
              <a:rPr lang="en-US" sz="1400" dirty="0" err="1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ionospheric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signal is strong. </a:t>
            </a:r>
          </a:p>
          <a:p>
            <a:pPr algn="just">
              <a:buFont typeface="Symbol"/>
              <a:buChar char="Þ"/>
            </a:pPr>
            <a:endParaRPr lang="en-US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2"/>
          <p:cNvSpPr txBox="1">
            <a:spLocks noChangeArrowheads="1"/>
          </p:cNvSpPr>
          <p:nvPr/>
        </p:nvSpPr>
        <p:spPr>
          <a:xfrm>
            <a:off x="2357717" y="249655"/>
            <a:ext cx="4724401" cy="475477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Regional Mean Sea Level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65274" y="4763409"/>
            <a:ext cx="1008000" cy="574159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Custom Design">
  <a:themeElements>
    <a:clrScheme name="1_Default Design 7">
      <a:dk1>
        <a:srgbClr val="000000"/>
      </a:dk1>
      <a:lt1>
        <a:srgbClr val="FFFFFF"/>
      </a:lt1>
      <a:dk2>
        <a:srgbClr val="747678"/>
      </a:dk2>
      <a:lt2>
        <a:srgbClr val="4D4F53"/>
      </a:lt2>
      <a:accent1>
        <a:srgbClr val="0098DB"/>
      </a:accent1>
      <a:accent2>
        <a:srgbClr val="D5D6D2"/>
      </a:accent2>
      <a:accent3>
        <a:srgbClr val="FFFFFF"/>
      </a:accent3>
      <a:accent4>
        <a:srgbClr val="000000"/>
      </a:accent4>
      <a:accent5>
        <a:srgbClr val="AACAEA"/>
      </a:accent5>
      <a:accent6>
        <a:srgbClr val="C1C2BE"/>
      </a:accent6>
      <a:hlink>
        <a:srgbClr val="8B8D8E"/>
      </a:hlink>
      <a:folHlink>
        <a:srgbClr val="9A9B9C"/>
      </a:folHlink>
    </a:clrScheme>
    <a:fontScheme name="2_Custom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ustom Desig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CLS Modèle de note technique en français" ma:contentTypeID="0x010100853BD43EC96A9741BFCB5D4135F0671401030104008EECD3FC9B44294AA39BBFD7D9D398E0" ma:contentTypeVersion="87" ma:contentTypeDescription="Modèle pour la rédaction d'un note technique" ma:contentTypeScope="" ma:versionID="2994dec074e2b20dfa08a69d570d61ea">
  <xsd:schema xmlns:xsd="http://www.w3.org/2001/XMLSchema" xmlns:xs="http://www.w3.org/2001/XMLSchema" xmlns:p="http://schemas.microsoft.com/office/2006/metadata/properties" xmlns:ns1="http://schemas.microsoft.com/sharepoint/v3" xmlns:ns2="24584a92-cfe5-42c0-880b-1dbd08f20e00" xmlns:ns3="http://schemas.microsoft.com/sharepoint/v3/fields" targetNamespace="http://schemas.microsoft.com/office/2006/metadata/properties" ma:root="true" ma:fieldsID="c6ba8f940f0f69f10ed0f708d9c70891" ns1:_="" ns2:_="" ns3:_="">
    <xsd:import namespace="http://schemas.microsoft.com/sharepoint/v3"/>
    <xsd:import namespace="24584a92-cfe5-42c0-880b-1dbd08f20e00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TaxCatchAll" minOccurs="0"/>
                <xsd:element ref="ns2:TaxCatchAllLabel" minOccurs="0"/>
                <xsd:element ref="ns1:Language" minOccurs="0"/>
                <xsd:element ref="ns2:Date_x0020_version" minOccurs="0"/>
                <xsd:element ref="ns2:Co-auteur" minOccurs="0"/>
                <xsd:element ref="ns2:Référence" minOccurs="0"/>
                <xsd:element ref="ns2:Indice_x0020_édition" minOccurs="0"/>
                <xsd:element ref="ns2:Indice_x0020_révision" minOccurs="0"/>
                <xsd:element ref="ns2:Destinataires" minOccurs="0"/>
                <xsd:element ref="ns3:_Publisher" minOccurs="0"/>
                <xsd:element ref="ns3:_Source" minOccurs="0"/>
                <xsd:element ref="ns2:Référence_x0020_du_x0020_contrat" minOccurs="0"/>
                <xsd:element ref="ns2:Référence_x0020_externe" minOccurs="0"/>
                <xsd:element ref="ns2:Nomenclature" minOccurs="0"/>
                <xsd:element ref="ns2:a1c7a85153334bb0955c2f9598d080be" minOccurs="0"/>
                <xsd:element ref="ns2:vérificateurs" minOccurs="0"/>
                <xsd:element ref="ns2:Approbateurs" minOccurs="0"/>
                <xsd:element ref="ns3:_Status" minOccurs="0"/>
                <xsd:element ref="ns3:_ResourceType" minOccurs="0"/>
                <xsd:element ref="ns2:Commentaires_relectur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Language" ma:index="10" nillable="true" ma:displayName="Langue" ma:format="Dropdown" ma:internalName="Language" ma:readOnly="false">
      <xsd:simpleType>
        <xsd:union memberTypes="dms:Text">
          <xsd:simpleType>
            <xsd:restriction base="dms:Choice">
              <xsd:enumeration value="Arabe (Arabie saoudite)"/>
              <xsd:enumeration value="Bulgare (Bulgarie)"/>
              <xsd:enumeration value="Chinois (R.A.S. de Hong Kong)"/>
              <xsd:enumeration value="Chinois (République populaire de Chine)"/>
              <xsd:enumeration value="Chinois (Taïwan)"/>
              <xsd:enumeration value="Croate (Croatie)"/>
              <xsd:enumeration value="Tchèque (République tchèque)"/>
              <xsd:enumeration value="Danois (Danemark)"/>
              <xsd:enumeration value="Néerlandais (Pays-Bas)"/>
              <xsd:enumeration value="Anglais"/>
              <xsd:enumeration value="Estonien (Estonie)"/>
              <xsd:enumeration value="Finnois (Finlande)"/>
              <xsd:enumeration value="Français (France)"/>
              <xsd:enumeration value="Allemand (Allemagne)"/>
              <xsd:enumeration value="Grec (Grèce)"/>
              <xsd:enumeration value="Hébreu (Israël)"/>
              <xsd:enumeration value="Hindi (Inde)"/>
              <xsd:enumeration value="Hongrois (Hongrie)"/>
              <xsd:enumeration value="Indonésien (Indonésie)"/>
              <xsd:enumeration value="Italien (Italie)"/>
              <xsd:enumeration value="Japonais (Japon)"/>
              <xsd:enumeration value="Coréen (Corée)"/>
              <xsd:enumeration value="Letton (Lettonie)"/>
              <xsd:enumeration value="Lituanien (Lituanie)"/>
              <xsd:enumeration value="Malais (Malaisie)"/>
              <xsd:enumeration value="Norvégien (Bokmal) (Norvège)"/>
              <xsd:enumeration value="Polonais (Pologne)"/>
              <xsd:enumeration value="Portugais (Brésil)"/>
              <xsd:enumeration value="Portugais (Portugal)"/>
              <xsd:enumeration value="Roumain (Roumanie)"/>
              <xsd:enumeration value="Russe (Russie)"/>
              <xsd:enumeration value="Serbe (Latin, Serbie)"/>
              <xsd:enumeration value="Slovaque (Slovaquie)"/>
              <xsd:enumeration value="Slovène (Slovénie)"/>
              <xsd:enumeration value="Espagnol (Espagne)"/>
              <xsd:enumeration value="Suédois (Suède)"/>
              <xsd:enumeration value="Thaï (Thaïlande)"/>
              <xsd:enumeration value="Turc (Turquie)"/>
              <xsd:enumeration value="Ukrainien (Ukraine)"/>
              <xsd:enumeration value="Ourdou (République islamique du Pakistan)"/>
              <xsd:enumeration value="Vietnamien (Vietnam)"/>
            </xsd:restriction>
          </xsd:simpleType>
        </xsd:un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4584a92-cfe5-42c0-880b-1dbd08f20e00" elementFormDefault="qualified">
    <xsd:import namespace="http://schemas.microsoft.com/office/2006/documentManagement/types"/>
    <xsd:import namespace="http://schemas.microsoft.com/office/infopath/2007/PartnerControls"/>
    <xsd:element name="TaxCatchAll" ma:index="8" nillable="true" ma:displayName="Colonne Attraper tout de Taxonomie" ma:description="" ma:hidden="true" ma:list="{09c5871d-9491-4c58-a5e0-63c6d25eefc8}" ma:internalName="TaxCatchAll" ma:showField="CatchAllData" ma:web="b1fe1201-8f0c-4fed-a6a3-d40f2e111e8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9" nillable="true" ma:displayName="Colonne Attraper tout de Taxonomie1" ma:description="" ma:hidden="true" ma:list="{09c5871d-9491-4c58-a5e0-63c6d25eefc8}" ma:internalName="TaxCatchAllLabel" ma:readOnly="true" ma:showField="CatchAllDataLabel" ma:web="b1fe1201-8f0c-4fed-a6a3-d40f2e111e8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Date_x0020_version" ma:index="14" nillable="true" ma:displayName="Date version" ma:format="DateOnly" ma:internalName="Date_x0020_version">
      <xsd:simpleType>
        <xsd:restriction base="dms:DateTime"/>
      </xsd:simpleType>
    </xsd:element>
    <xsd:element name="Co-auteur" ma:index="15" nillable="true" ma:displayName="Co-auteur" ma:internalName="Co_x002d_auteur">
      <xsd:simpleType>
        <xsd:restriction base="dms:Text">
          <xsd:maxLength value="255"/>
        </xsd:restriction>
      </xsd:simpleType>
    </xsd:element>
    <xsd:element name="Référence" ma:index="16" nillable="true" ma:displayName="Référence" ma:internalName="R_x00e9_f_x00e9_rence">
      <xsd:simpleType>
        <xsd:restriction base="dms:Text">
          <xsd:maxLength value="255"/>
        </xsd:restriction>
      </xsd:simpleType>
    </xsd:element>
    <xsd:element name="Indice_x0020_édition" ma:index="17" nillable="true" ma:displayName="Indice édition" ma:internalName="Indice_x0020__x00e9_dition">
      <xsd:simpleType>
        <xsd:restriction base="dms:Text">
          <xsd:maxLength value="255"/>
        </xsd:restriction>
      </xsd:simpleType>
    </xsd:element>
    <xsd:element name="Indice_x0020_révision" ma:index="18" nillable="true" ma:displayName="Indice révision" ma:internalName="Indice_x0020_r_x00e9_vision">
      <xsd:simpleType>
        <xsd:restriction base="dms:Text">
          <xsd:maxLength value="255"/>
        </xsd:restriction>
      </xsd:simpleType>
    </xsd:element>
    <xsd:element name="Destinataires" ma:index="19" nillable="true" ma:displayName="Destinataires" ma:internalName="Destinataires">
      <xsd:simpleType>
        <xsd:restriction base="dms:Text">
          <xsd:maxLength value="255"/>
        </xsd:restriction>
      </xsd:simpleType>
    </xsd:element>
    <xsd:element name="Référence_x0020_du_x0020_contrat" ma:index="22" nillable="true" ma:displayName="Référence du contrat" ma:internalName="R_x00e9_f_x00e9_rence_x0020_du_x0020_contrat">
      <xsd:simpleType>
        <xsd:restriction base="dms:Text">
          <xsd:maxLength value="255"/>
        </xsd:restriction>
      </xsd:simpleType>
    </xsd:element>
    <xsd:element name="Référence_x0020_externe" ma:index="23" nillable="true" ma:displayName="Référence externe" ma:internalName="R_x00e9_f_x00e9_rence_x0020_externe">
      <xsd:simpleType>
        <xsd:restriction base="dms:Text">
          <xsd:maxLength value="255"/>
        </xsd:restriction>
      </xsd:simpleType>
    </xsd:element>
    <xsd:element name="Nomenclature" ma:index="24" nillable="true" ma:displayName="Nomenclature" ma:internalName="Nomenclature">
      <xsd:simpleType>
        <xsd:restriction base="dms:Text">
          <xsd:maxLength value="255"/>
        </xsd:restriction>
      </xsd:simpleType>
    </xsd:element>
    <xsd:element name="a1c7a85153334bb0955c2f9598d080be" ma:index="25" nillable="true" ma:taxonomy="true" ma:internalName="a1c7a85153334bb0955c2f9598d080be" ma:taxonomyFieldName="Composants" ma:displayName="Composants" ma:default="" ma:fieldId="{a1c7a851-5333-4bb0-955c-2f9598d080be}" ma:taxonomyMulti="true" ma:sspId="e67887bc-73e1-46c3-a151-501b31e7815b" ma:termSetId="271a31bc-27ff-4c6f-b48c-4f87cf342eff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vérificateurs" ma:index="27" nillable="true" ma:displayName="Vérificateurs" ma:internalName="v_x00e9_rificateurs">
      <xsd:simpleType>
        <xsd:restriction base="dms:Text">
          <xsd:maxLength value="255"/>
        </xsd:restriction>
      </xsd:simpleType>
    </xsd:element>
    <xsd:element name="Approbateurs" ma:index="28" nillable="true" ma:displayName="Approbateurs" ma:internalName="Approbateurs">
      <xsd:simpleType>
        <xsd:restriction base="dms:Text">
          <xsd:maxLength value="255"/>
        </xsd:restriction>
      </xsd:simpleType>
    </xsd:element>
    <xsd:element name="Commentaires_relecture" ma:index="31" nillable="true" ma:displayName="Commentaires_relecture" ma:internalName="Commentaires_relectur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Publisher" ma:index="20" nillable="true" ma:displayName="Éditeur" ma:default="CLS" ma:description="Personne, organisation ou service qui a publié la ressource" ma:internalName="_Publisher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LS"/>
                    <xsd:enumeration value="CGI"/>
                    <xsd:enumeration value="DTU Space"/>
                    <xsd:enumeration value="ECMWF"/>
                    <xsd:enumeration value="ESA"/>
                    <xsd:enumeration value="ESRIN"/>
                    <xsd:enumeration value="FCUP"/>
                    <xsd:enumeration value="GFZ"/>
                    <xsd:enumeration value="isardSAT"/>
                    <xsd:enumeration value="LEGOS"/>
                    <xsd:enumeration value="NERSC"/>
                    <xsd:enumeration value="NOC"/>
                    <xsd:enumeration value="PML"/>
                    <xsd:enumeration value="University of Hamburg"/>
                  </xsd:restriction>
                </xsd:simpleType>
              </xsd:element>
            </xsd:sequence>
          </xsd:extension>
        </xsd:complexContent>
      </xsd:complexType>
    </xsd:element>
    <xsd:element name="_Source" ma:index="21" nillable="true" ma:displayName="Source" ma:description="Références à des ressources dont la ressource est dérivée" ma:internalName="_Source">
      <xsd:simpleType>
        <xsd:restriction base="dms:Note">
          <xsd:maxLength value="255"/>
        </xsd:restriction>
      </xsd:simpleType>
    </xsd:element>
    <xsd:element name="_Status" ma:index="29" nillable="true" ma:displayName="État" ma:default="En travail" ma:format="Dropdown" ma:internalName="_Status">
      <xsd:simpleType>
        <xsd:restriction base="dms:Choice">
          <xsd:enumeration value="En travail"/>
          <xsd:enumeration value="A revoir"/>
          <xsd:enumeration value="Publié"/>
        </xsd:restriction>
      </xsd:simpleType>
    </xsd:element>
    <xsd:element name="_ResourceType" ma:index="30" nillable="true" ma:displayName="Type de ressource" ma:default="Specification" ma:description="Jeu de catégories, fonctions, genres ou niveau d'agrégation" ma:format="Dropdown" ma:indexed="true" ma:internalName="_ResourceType">
      <xsd:simpleType>
        <xsd:restriction base="dms:Choice">
          <xsd:enumeration value="Specification"/>
          <xsd:enumeration value="Report"/>
          <xsd:enumeration value="Powerpoint"/>
          <xsd:enumeration value="Acceptance document"/>
          <xsd:enumeration value="Design document"/>
          <xsd:enumeration value="Manual"/>
          <xsd:enumeration value="Memorandum"/>
          <xsd:enumeration value="Technical Note"/>
          <xsd:enumeration value="Tests Document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12" ma:displayName="Auteur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 ma:index="11" ma:displayName="Commentaires"/>
        <xsd:element name="keywords" minOccurs="0" maxOccurs="1" type="xsd:string"/>
        <xsd:element ref="dc:language" minOccurs="0" maxOccurs="1"/>
        <xsd:element name="category" minOccurs="0" maxOccurs="1" type="xsd:string" ma:index="13" ma:displayName="Catégorie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État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haredContentType xmlns="Microsoft.SharePoint.Taxonomy.ContentTypeSync" SourceId="e67887bc-73e1-46c3-a151-501b31e7815b" ContentTypeId="0x010100853BD43EC96A9741BFCB5D4135F0671401030104" PreviousValue="false"/>
</file>

<file path=customXml/item3.xml><?xml version="1.0" encoding="utf-8"?>
<?mso-contentType ?>
<spe:Receivers xmlns:spe="http://schemas.microsoft.com/sharepoint/events"/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5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anguage xmlns="http://schemas.microsoft.com/sharepoint/v3" xsi:nil="true"/>
    <Co-auteur xmlns="24584a92-cfe5-42c0-880b-1dbd08f20e00" xsi:nil="true"/>
    <_Source xmlns="http://schemas.microsoft.com/sharepoint/v3/fields" xsi:nil="true"/>
    <Commentaires_relecture xmlns="24584a92-cfe5-42c0-880b-1dbd08f20e00" xsi:nil="true"/>
    <Nomenclature xmlns="24584a92-cfe5-42c0-880b-1dbd08f20e00" xsi:nil="true"/>
    <_Publisher xmlns="http://schemas.microsoft.com/sharepoint/v3/fields">
      <Value>CLS</Value>
    </_Publisher>
    <_Status xmlns="http://schemas.microsoft.com/sharepoint/v3/fields">En travail</_Status>
    <TaxCatchAll xmlns="24584a92-cfe5-42c0-880b-1dbd08f20e00"/>
    <Référence xmlns="24584a92-cfe5-42c0-880b-1dbd08f20e00" xsi:nil="true"/>
    <a1c7a85153334bb0955c2f9598d080be xmlns="24584a92-cfe5-42c0-880b-1dbd08f20e00">
      <Terms xmlns="http://schemas.microsoft.com/office/infopath/2007/PartnerControls"/>
    </a1c7a85153334bb0955c2f9598d080be>
    <Date_x0020_version xmlns="24584a92-cfe5-42c0-880b-1dbd08f20e00" xsi:nil="true"/>
    <Destinataires xmlns="24584a92-cfe5-42c0-880b-1dbd08f20e00" xsi:nil="true"/>
    <Référence_x0020_externe xmlns="24584a92-cfe5-42c0-880b-1dbd08f20e00" xsi:nil="true"/>
    <vérificateurs xmlns="24584a92-cfe5-42c0-880b-1dbd08f20e00" xsi:nil="true"/>
    <Approbateurs xmlns="24584a92-cfe5-42c0-880b-1dbd08f20e00" xsi:nil="true"/>
    <_ResourceType xmlns="http://schemas.microsoft.com/sharepoint/v3/fields">Technical Note</_ResourceType>
    <Référence_x0020_du_x0020_contrat xmlns="24584a92-cfe5-42c0-880b-1dbd08f20e00">ESA Contract No. 4000109872/13/I-NB</Référence_x0020_du_x0020_contrat>
    <Indice_x0020_édition xmlns="24584a92-cfe5-42c0-880b-1dbd08f20e00" xsi:nil="true"/>
    <Indice_x0020_révision xmlns="24584a92-cfe5-42c0-880b-1dbd08f20e00" xsi:nil="true"/>
  </documentManagement>
</p:properties>
</file>

<file path=customXml/itemProps1.xml><?xml version="1.0" encoding="utf-8"?>
<ds:datastoreItem xmlns:ds="http://schemas.openxmlformats.org/officeDocument/2006/customXml" ds:itemID="{76575520-B383-4D54-8204-3EE49D9E685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24584a92-cfe5-42c0-880b-1dbd08f20e00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CB9DFDA-79FA-4055-848E-2D5ED4458393}">
  <ds:schemaRefs>
    <ds:schemaRef ds:uri="Microsoft.SharePoint.Taxonomy.ContentTypeSync"/>
  </ds:schemaRefs>
</ds:datastoreItem>
</file>

<file path=customXml/itemProps3.xml><?xml version="1.0" encoding="utf-8"?>
<ds:datastoreItem xmlns:ds="http://schemas.openxmlformats.org/officeDocument/2006/customXml" ds:itemID="{7715BABC-57CD-476C-A385-E3C00A2236D6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33E54029-4DCD-4956-9CE8-BF0CA6ACAD57}">
  <ds:schemaRefs>
    <ds:schemaRef ds:uri="http://schemas.microsoft.com/sharepoint/v3/contenttype/forms"/>
  </ds:schemaRefs>
</ds:datastoreItem>
</file>

<file path=customXml/itemProps5.xml><?xml version="1.0" encoding="utf-8"?>
<ds:datastoreItem xmlns:ds="http://schemas.openxmlformats.org/officeDocument/2006/customXml" ds:itemID="{9E0A1007-7F0A-42B9-94DC-38BDE2D0EE64}">
  <ds:schemaRefs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2006/metadata/properties"/>
    <ds:schemaRef ds:uri="http://schemas.microsoft.com/sharepoint/v3"/>
    <ds:schemaRef ds:uri="24584a92-cfe5-42c0-880b-1dbd08f20e00"/>
    <ds:schemaRef ds:uri="http://schemas.microsoft.com/sharepoint/v3/fields"/>
    <ds:schemaRef ds:uri="http://schemas.openxmlformats.org/package/2006/metadata/core-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7480</TotalTime>
  <Words>1248</Words>
  <Application>Microsoft Office PowerPoint</Application>
  <PresentationFormat>Format A4 (210 x 297 mm)</PresentationFormat>
  <Paragraphs>230</Paragraphs>
  <Slides>15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16" baseType="lpstr">
      <vt:lpstr>2_Custom Design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</vt:vector>
  </TitlesOfParts>
  <Company>IconMedialab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Impact of Wet Troposphere Correction GPD vs REF on Envisat mission</dc:title>
  <dc:creator>Ablain Michael</dc:creator>
  <dc:description/>
  <cp:lastModifiedBy>lzawadzki</cp:lastModifiedBy>
  <cp:revision>1195</cp:revision>
  <cp:lastPrinted>2008-08-26T16:26:23Z</cp:lastPrinted>
  <dcterms:created xsi:type="dcterms:W3CDTF">2011-01-18T09:37:25Z</dcterms:created>
  <dcterms:modified xsi:type="dcterms:W3CDTF">2015-11-17T14:21:39Z</dcterms:modified>
  <cp:category>SL-CCI</cp:category>
  <cp:contentStatus>Publié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0x010100853BD43EC96A9741BFCB5D4135F0671401030104008EECD3FC9B44294AA39BBFD7D9D398E0</vt:lpwstr>
  </property>
  <property fmtid="{D5CDD505-2E9C-101B-9397-08002B2CF9AE}" pid="3" name="Composants">
    <vt:lpwstr/>
  </property>
</Properties>
</file>