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306" r:id="rId4"/>
    <p:sldId id="307" r:id="rId5"/>
    <p:sldId id="287" r:id="rId6"/>
    <p:sldId id="298" r:id="rId7"/>
    <p:sldId id="263" r:id="rId8"/>
    <p:sldId id="262" r:id="rId9"/>
    <p:sldId id="305" r:id="rId10"/>
    <p:sldId id="309" r:id="rId11"/>
    <p:sldId id="299" r:id="rId12"/>
    <p:sldId id="302" r:id="rId13"/>
    <p:sldId id="304" r:id="rId14"/>
    <p:sldId id="308" r:id="rId15"/>
    <p:sldId id="310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311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DB45-CE25-48BD-B503-557D9CAAFE8F}" type="datetimeFigureOut">
              <a:rPr lang="en-GB" smtClean="0"/>
              <a:pPr/>
              <a:t>14/03/2011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7770-59FE-4820-A90F-F37FD26D3E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97E22-4752-46F2-9AB7-5BA6A24D7BE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BAFA-678D-40B5-85B8-0DE6F74CC0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996" y="8685878"/>
            <a:ext cx="2972004" cy="458122"/>
          </a:xfrm>
          <a:prstGeom prst="rect">
            <a:avLst/>
          </a:prstGeom>
          <a:ln/>
        </p:spPr>
        <p:txBody>
          <a:bodyPr/>
          <a:lstStyle/>
          <a:p>
            <a:fld id="{B86C368F-774C-436F-BB9C-C1746B9DA28F}" type="slidenum">
              <a:rPr lang="en-US"/>
              <a:pPr/>
              <a:t>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1563" y="630238"/>
            <a:ext cx="4719637" cy="3538537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996" y="8685878"/>
            <a:ext cx="2972004" cy="458122"/>
          </a:xfrm>
          <a:prstGeom prst="rect">
            <a:avLst/>
          </a:prstGeom>
          <a:ln/>
        </p:spPr>
        <p:txBody>
          <a:bodyPr/>
          <a:lstStyle/>
          <a:p>
            <a:fld id="{B86C368F-774C-436F-BB9C-C1746B9DA28F}" type="slidenum">
              <a:rPr lang="en-US"/>
              <a:pPr/>
              <a:t>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1563" y="630238"/>
            <a:ext cx="4719637" cy="3538537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630238"/>
            <a:ext cx="4719637" cy="3538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Flatness of curves: (1)</a:t>
            </a:r>
            <a:r>
              <a:rPr lang="en-GB" baseline="0" dirty="0" smtClean="0"/>
              <a:t> uniform quality over time and space -&gt; good for applications</a:t>
            </a:r>
          </a:p>
          <a:p>
            <a:r>
              <a:rPr lang="en-GB" baseline="0" dirty="0" smtClean="0"/>
              <a:t>But also: (2) increase in forecast skill has more to do with improvements in data assimilation methods than with improvements in the observing system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7770-59FE-4820-A90F-F37FD26D3E2C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97E22-4752-46F2-9AB7-5BA6A24D7BE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CCI project integration meeting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8129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838200"/>
          </a:xfrm>
        </p:spPr>
        <p:txBody>
          <a:bodyPr/>
          <a:lstStyle>
            <a:lvl1pPr algn="ctr">
              <a:defRPr sz="2800" b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838200"/>
          </a:xfrm>
        </p:spPr>
        <p:txBody>
          <a:bodyPr/>
          <a:lstStyle>
            <a:lvl1pPr algn="ctr">
              <a:defRPr sz="2800" b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838200"/>
          </a:xfrm>
        </p:spPr>
        <p:txBody>
          <a:bodyPr/>
          <a:lstStyle>
            <a:lvl1pPr algn="ctr">
              <a:defRPr sz="2800" b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838200"/>
          </a:xfrm>
        </p:spPr>
        <p:txBody>
          <a:bodyPr/>
          <a:lstStyle>
            <a:lvl1pPr algn="ctr">
              <a:defRPr sz="2800" b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838200"/>
          </a:xfrm>
        </p:spPr>
        <p:txBody>
          <a:bodyPr/>
          <a:lstStyle>
            <a:lvl1pPr algn="ctr">
              <a:defRPr sz="2800" b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838200"/>
          </a:xfrm>
        </p:spPr>
        <p:txBody>
          <a:bodyPr/>
          <a:lstStyle>
            <a:lvl1pPr algn="ctr">
              <a:defRPr sz="2800" b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EBDC9-5692-438F-B119-79B2E5E623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8129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81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92280" y="6493754"/>
            <a:ext cx="1671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ECMWF 14/03/2011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4533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67544" y="692696"/>
            <a:ext cx="82089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dirty="0" smtClean="0"/>
              <a:t>Reanalysis:</a:t>
            </a:r>
            <a:br>
              <a:rPr lang="en-GB" dirty="0" smtClean="0"/>
            </a:br>
            <a:r>
              <a:rPr lang="en-GB" dirty="0" smtClean="0"/>
              <a:t>When observations meet models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372687"/>
            <a:ext cx="2044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Dick Dee, </a:t>
            </a:r>
            <a:r>
              <a:rPr lang="en-GB" sz="2000" dirty="0" smtClean="0"/>
              <a:t>ECMWF</a:t>
            </a:r>
          </a:p>
        </p:txBody>
      </p:sp>
      <p:pic>
        <p:nvPicPr>
          <p:cNvPr id="5" name="Picture 4" descr="MSU2_varbc.png"/>
          <p:cNvPicPr>
            <a:picLocks noChangeAspect="1"/>
          </p:cNvPicPr>
          <p:nvPr/>
        </p:nvPicPr>
        <p:blipFill>
          <a:blip r:embed="rId3" cstate="print"/>
          <a:srcRect l="4495" t="39835" r="3256" b="34753"/>
          <a:stretch>
            <a:fillRect/>
          </a:stretch>
        </p:blipFill>
        <p:spPr>
          <a:xfrm>
            <a:off x="1619672" y="5014550"/>
            <a:ext cx="5904656" cy="1150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249" y="4715852"/>
            <a:ext cx="495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MSU Ch2 radiance bias [K], estimated by reanalysis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979712" y="2948751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Paul </a:t>
            </a:r>
            <a:r>
              <a:rPr lang="en-GB" dirty="0" err="1" smtClean="0"/>
              <a:t>Berrisford</a:t>
            </a:r>
            <a:r>
              <a:rPr lang="en-GB" dirty="0" smtClean="0"/>
              <a:t>, Roger </a:t>
            </a:r>
            <a:r>
              <a:rPr lang="en-GB" dirty="0" err="1" smtClean="0"/>
              <a:t>Brugge</a:t>
            </a:r>
            <a:r>
              <a:rPr lang="en-GB" dirty="0" smtClean="0"/>
              <a:t>, </a:t>
            </a:r>
            <a:r>
              <a:rPr lang="en-GB" dirty="0" smtClean="0"/>
              <a:t>Hans </a:t>
            </a:r>
            <a:r>
              <a:rPr lang="en-GB" dirty="0" err="1" smtClean="0"/>
              <a:t>Hersbach</a:t>
            </a:r>
            <a:r>
              <a:rPr lang="en-GB" dirty="0" smtClean="0"/>
              <a:t>, Carole </a:t>
            </a:r>
            <a:r>
              <a:rPr lang="en-GB" dirty="0" err="1" smtClean="0"/>
              <a:t>Peuby</a:t>
            </a:r>
            <a:r>
              <a:rPr lang="en-GB" dirty="0" smtClean="0"/>
              <a:t>, Paul Poli, Hitoshi Sato, David Tan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Adrian Simmons, </a:t>
            </a:r>
            <a:r>
              <a:rPr lang="en-GB" dirty="0" err="1" smtClean="0"/>
              <a:t>Sakari</a:t>
            </a:r>
            <a:r>
              <a:rPr lang="en-GB" dirty="0" smtClean="0"/>
              <a:t> Uppala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06"/>
          </a:xfrm>
        </p:spPr>
        <p:txBody>
          <a:bodyPr/>
          <a:lstStyle/>
          <a:p>
            <a:r>
              <a:rPr lang="en-GB" sz="2800" dirty="0" smtClean="0"/>
              <a:t>Input data monitoring:  </a:t>
            </a:r>
            <a:r>
              <a:rPr lang="en-GB" sz="2800" dirty="0" smtClean="0"/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Scatterometers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sca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390" b="5682"/>
          <a:stretch>
            <a:fillRect/>
          </a:stretch>
        </p:blipFill>
        <p:spPr>
          <a:xfrm>
            <a:off x="971600" y="1484784"/>
            <a:ext cx="7838188" cy="4752528"/>
          </a:xfrm>
        </p:spPr>
      </p:pic>
      <p:sp>
        <p:nvSpPr>
          <p:cNvPr id="6" name="TextBox 5"/>
          <p:cNvSpPr txBox="1"/>
          <p:nvPr/>
        </p:nvSpPr>
        <p:spPr>
          <a:xfrm>
            <a:off x="395536" y="1763524"/>
            <a:ext cx="1732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Data counts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289751"/>
            <a:ext cx="1728192" cy="123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Observed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values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573016"/>
            <a:ext cx="1728192" cy="123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Background departures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7" y="4797152"/>
            <a:ext cx="1728192" cy="1368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Analysis departures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004" y="4725144"/>
            <a:ext cx="360040" cy="1224136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noAutofit/>
          </a:bodyPr>
          <a:lstStyle/>
          <a:p>
            <a:r>
              <a:rPr lang="en-GB" sz="1600" dirty="0" err="1" smtClean="0"/>
              <a:t>stdv</a:t>
            </a:r>
            <a:r>
              <a:rPr lang="en-GB" sz="1600" dirty="0" smtClean="0"/>
              <a:t>     mean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60617" y="3501008"/>
            <a:ext cx="360040" cy="1224136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noAutofit/>
          </a:bodyPr>
          <a:lstStyle/>
          <a:p>
            <a:r>
              <a:rPr lang="en-GB" sz="1600" dirty="0" err="1" smtClean="0"/>
              <a:t>stdv</a:t>
            </a:r>
            <a:r>
              <a:rPr lang="en-GB" sz="1600" dirty="0" smtClean="0"/>
              <a:t>     mean 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0617" y="2276872"/>
            <a:ext cx="360040" cy="1224136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noAutofit/>
          </a:bodyPr>
          <a:lstStyle/>
          <a:p>
            <a:r>
              <a:rPr lang="en-GB" sz="1600" dirty="0" err="1" smtClean="0"/>
              <a:t>stdv</a:t>
            </a:r>
            <a:r>
              <a:rPr lang="en-GB" sz="1600" dirty="0" smtClean="0"/>
              <a:t>     mean 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1844824"/>
            <a:ext cx="72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ERS-1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3810" y="1844824"/>
            <a:ext cx="72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ERS-2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3970" y="1916832"/>
            <a:ext cx="109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QuikSCAT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052736"/>
            <a:ext cx="763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ERA-Interim daily assimilation statistics for scatterometer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data (U-wind)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06"/>
          </a:xfrm>
        </p:spPr>
        <p:txBody>
          <a:bodyPr/>
          <a:lstStyle/>
          <a:p>
            <a:r>
              <a:rPr lang="en-GB" sz="2800" dirty="0" err="1" smtClean="0"/>
              <a:t>Variational</a:t>
            </a:r>
            <a:r>
              <a:rPr lang="en-GB" sz="2800" dirty="0" smtClean="0"/>
              <a:t> bias adjustments for satellite radiances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678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Globally averaged bias estimates, for all AMSU-A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channels used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1412776"/>
            <a:ext cx="7804679" cy="4896544"/>
            <a:chOff x="539552" y="1196752"/>
            <a:chExt cx="7804679" cy="4896544"/>
          </a:xfrm>
        </p:grpSpPr>
        <p:pic>
          <p:nvPicPr>
            <p:cNvPr id="3" name="Picture 2" descr="bc_amsu.png"/>
            <p:cNvPicPr>
              <a:picLocks noChangeAspect="1"/>
            </p:cNvPicPr>
            <p:nvPr/>
          </p:nvPicPr>
          <p:blipFill>
            <a:blip r:embed="rId3" cstate="print"/>
            <a:srcRect t="8419" b="-856"/>
            <a:stretch>
              <a:fillRect/>
            </a:stretch>
          </p:blipFill>
          <p:spPr>
            <a:xfrm>
              <a:off x="575048" y="1196752"/>
              <a:ext cx="7769183" cy="48965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9552" y="1268760"/>
              <a:ext cx="1080120" cy="45365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5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6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7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8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9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10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11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12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13</a:t>
              </a:r>
            </a:p>
            <a:p>
              <a:pPr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15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52977" y="1484784"/>
            <a:ext cx="7511511" cy="4778979"/>
            <a:chOff x="1452977" y="1484784"/>
            <a:chExt cx="7511511" cy="4778979"/>
          </a:xfrm>
        </p:grpSpPr>
        <p:pic>
          <p:nvPicPr>
            <p:cNvPr id="4" name="Picture 3" descr="bc_msu.png"/>
            <p:cNvPicPr>
              <a:picLocks noChangeAspect="1"/>
            </p:cNvPicPr>
            <p:nvPr/>
          </p:nvPicPr>
          <p:blipFill>
            <a:blip r:embed="rId3" cstate="print"/>
            <a:srcRect t="8610"/>
            <a:stretch>
              <a:fillRect/>
            </a:stretch>
          </p:blipFill>
          <p:spPr>
            <a:xfrm>
              <a:off x="1452977" y="1583243"/>
              <a:ext cx="7511511" cy="46805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75656" y="1484784"/>
              <a:ext cx="864096" cy="3888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>
                <a:lnSpc>
                  <a:spcPct val="400000"/>
                </a:lnSpc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2</a:t>
              </a:r>
            </a:p>
            <a:p>
              <a:pPr>
                <a:lnSpc>
                  <a:spcPct val="400000"/>
                </a:lnSpc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3</a:t>
              </a:r>
            </a:p>
            <a:p>
              <a:pPr>
                <a:lnSpc>
                  <a:spcPct val="400000"/>
                </a:lnSpc>
                <a:spcAft>
                  <a:spcPts val="1000"/>
                </a:spcAft>
              </a:pPr>
              <a:r>
                <a:rPr lang="en-GB" sz="2000" dirty="0" smtClean="0">
                  <a:solidFill>
                    <a:schemeClr val="tx2">
                      <a:lumMod val="50000"/>
                    </a:schemeClr>
                  </a:solidFill>
                </a:rPr>
                <a:t>Ch 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06"/>
          </a:xfrm>
        </p:spPr>
        <p:txBody>
          <a:bodyPr/>
          <a:lstStyle/>
          <a:p>
            <a:r>
              <a:rPr lang="en-GB" sz="2800" dirty="0" smtClean="0"/>
              <a:t>Independent verification of MSU bias estimates</a:t>
            </a:r>
            <a:endParaRPr lang="en-GB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75656" y="764704"/>
            <a:ext cx="7200800" cy="1267755"/>
            <a:chOff x="1475656" y="764704"/>
            <a:chExt cx="7200800" cy="1267755"/>
          </a:xfrm>
        </p:grpSpPr>
        <p:pic>
          <p:nvPicPr>
            <p:cNvPr id="5" name="Picture 8" descr="MSU2_warmtarget"/>
            <p:cNvPicPr>
              <a:picLocks noChangeAspect="1" noChangeArrowheads="1"/>
            </p:cNvPicPr>
            <p:nvPr/>
          </p:nvPicPr>
          <p:blipFill>
            <a:blip r:embed="rId4" cstate="print"/>
            <a:srcRect l="2418" t="55721"/>
            <a:stretch>
              <a:fillRect/>
            </a:stretch>
          </p:blipFill>
          <p:spPr bwMode="auto">
            <a:xfrm>
              <a:off x="4572000" y="1120520"/>
              <a:ext cx="2880320" cy="91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475656" y="764704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50000"/>
                    </a:schemeClr>
                  </a:solidFill>
                </a:rPr>
                <a:t>Recorded on-board warm target temperature changes due to orbital drift for NOAA-14 (</a:t>
              </a:r>
              <a:r>
                <a:rPr lang="en-GB" dirty="0" err="1" smtClean="0">
                  <a:solidFill>
                    <a:schemeClr val="accent6">
                      <a:lumMod val="50000"/>
                    </a:schemeClr>
                  </a:solidFill>
                </a:rPr>
                <a:t>Grody</a:t>
              </a:r>
              <a:r>
                <a:rPr lang="en-GB" dirty="0" smtClean="0">
                  <a:solidFill>
                    <a:schemeClr val="accent6">
                      <a:lumMod val="50000"/>
                    </a:schemeClr>
                  </a:solidFill>
                </a:rPr>
                <a:t> et al. 2004)</a:t>
              </a:r>
              <a:endParaRPr lang="en-GB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042"/>
            <a:ext cx="9144000" cy="693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How accurate are trend estimates from reanalysis?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msu_wt_fu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45" y="2878694"/>
            <a:ext cx="1899191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242" y="940658"/>
            <a:ext cx="701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Global mean temperatures, for MSU-equivalent vertical averages: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9752" y="1484784"/>
            <a:ext cx="6552728" cy="4752528"/>
            <a:chOff x="2627784" y="2223671"/>
            <a:chExt cx="6120680" cy="4085649"/>
          </a:xfrm>
        </p:grpSpPr>
        <p:grpSp>
          <p:nvGrpSpPr>
            <p:cNvPr id="10" name="Group 9"/>
            <p:cNvGrpSpPr/>
            <p:nvPr/>
          </p:nvGrpSpPr>
          <p:grpSpPr>
            <a:xfrm>
              <a:off x="2627784" y="2223671"/>
              <a:ext cx="6120680" cy="4085649"/>
              <a:chOff x="2627784" y="2223671"/>
              <a:chExt cx="6120680" cy="4085649"/>
            </a:xfrm>
          </p:grpSpPr>
          <p:pic>
            <p:nvPicPr>
              <p:cNvPr id="2" name="Picture 1" descr="Dee_tls_tts.png"/>
              <p:cNvPicPr>
                <a:picLocks noChangeAspect="1"/>
              </p:cNvPicPr>
              <p:nvPr/>
            </p:nvPicPr>
            <p:blipFill>
              <a:blip r:embed="rId4" cstate="print"/>
              <a:srcRect r="8573"/>
              <a:stretch>
                <a:fillRect/>
              </a:stretch>
            </p:blipFill>
            <p:spPr>
              <a:xfrm>
                <a:off x="2627784" y="2223671"/>
                <a:ext cx="5976664" cy="4085649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8532440" y="2636912"/>
                <a:ext cx="216024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015721" y="2546320"/>
              <a:ext cx="2495358" cy="714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</a:rPr>
                <a:t>ERA-Interim</a:t>
              </a:r>
              <a:endParaRPr lang="en-US" sz="1600" b="1" dirty="0" smtClean="0">
                <a:solidFill>
                  <a:srgbClr val="FF0000"/>
                </a:solidFill>
              </a:endParaRPr>
            </a:p>
            <a:p>
              <a:r>
                <a:rPr lang="en-GB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Radiosondes</a:t>
              </a:r>
              <a:r>
                <a:rPr lang="en-GB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only </a:t>
              </a:r>
              <a:r>
                <a:rPr lang="en-GB" sz="1600" b="1" dirty="0" smtClean="0">
                  <a:solidFill>
                    <a:srgbClr val="00B0F0"/>
                  </a:solidFill>
                </a:rPr>
                <a:t>(corrected)</a:t>
              </a:r>
            </a:p>
            <a:p>
              <a:r>
                <a:rPr lang="en-GB" sz="1600" b="1" dirty="0" smtClean="0">
                  <a:solidFill>
                    <a:srgbClr val="FFC000"/>
                  </a:solidFill>
                </a:rPr>
                <a:t>MSU only, </a:t>
              </a:r>
              <a:r>
                <a:rPr lang="en-GB" sz="1600" b="1" dirty="0" smtClean="0">
                  <a:solidFill>
                    <a:srgbClr val="FFC000"/>
                  </a:solidFill>
                </a:rPr>
                <a:t>from</a:t>
              </a:r>
              <a:r>
                <a:rPr lang="en-GB" sz="1600" b="1" dirty="0" smtClean="0">
                  <a:solidFill>
                    <a:srgbClr val="FFC000"/>
                  </a:solidFill>
                </a:rPr>
                <a:t> </a:t>
              </a:r>
              <a:r>
                <a:rPr lang="en-GB" sz="1600" b="1" dirty="0" smtClean="0">
                  <a:solidFill>
                    <a:srgbClr val="FFC000"/>
                  </a:solidFill>
                </a:rPr>
                <a:t>RSS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860032" y="378904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692696"/>
          </a:xfrm>
        </p:spPr>
        <p:txBody>
          <a:bodyPr/>
          <a:lstStyle/>
          <a:p>
            <a:r>
              <a:rPr lang="en-GB" sz="2800" dirty="0" smtClean="0"/>
              <a:t>Surface temperature anomalies for July 2010</a:t>
            </a:r>
            <a:endParaRPr lang="en-GB" sz="2800" dirty="0"/>
          </a:p>
        </p:txBody>
      </p:sp>
      <p:pic>
        <p:nvPicPr>
          <p:cNvPr id="6" name="Picture 5" descr="NCDC_July2010.gif"/>
          <p:cNvPicPr>
            <a:picLocks noChangeAspect="1"/>
          </p:cNvPicPr>
          <p:nvPr/>
        </p:nvPicPr>
        <p:blipFill>
          <a:blip r:embed="rId3" cstate="print"/>
          <a:srcRect l="4332" t="25399" r="8413" b="8368"/>
          <a:stretch>
            <a:fillRect/>
          </a:stretch>
        </p:blipFill>
        <p:spPr>
          <a:xfrm>
            <a:off x="4644262" y="3733031"/>
            <a:ext cx="4283170" cy="2671019"/>
          </a:xfrm>
          <a:prstGeom prst="rect">
            <a:avLst/>
          </a:prstGeom>
        </p:spPr>
      </p:pic>
      <p:pic>
        <p:nvPicPr>
          <p:cNvPr id="7" name="Picture 6" descr="t_anomaly_july_aito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5" y="1037963"/>
            <a:ext cx="4810522" cy="2538662"/>
          </a:xfrm>
          <a:prstGeom prst="rect">
            <a:avLst/>
          </a:prstGeom>
        </p:spPr>
      </p:pic>
      <p:pic>
        <p:nvPicPr>
          <p:cNvPr id="8" name="Picture 7" descr="t_anomaly_201007_GI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693" y="3793197"/>
            <a:ext cx="4337577" cy="2526629"/>
          </a:xfrm>
          <a:prstGeom prst="rect">
            <a:avLst/>
          </a:prstGeom>
        </p:spPr>
      </p:pic>
      <p:pic>
        <p:nvPicPr>
          <p:cNvPr id="9" name="Picture 8" descr="t_anomaly_201007_MetOffice.png"/>
          <p:cNvPicPr>
            <a:picLocks noChangeAspect="1"/>
          </p:cNvPicPr>
          <p:nvPr/>
        </p:nvPicPr>
        <p:blipFill>
          <a:blip r:embed="rId6" cstate="print"/>
          <a:srcRect t="10018"/>
          <a:stretch>
            <a:fillRect/>
          </a:stretch>
        </p:blipFill>
        <p:spPr>
          <a:xfrm>
            <a:off x="4944728" y="1196752"/>
            <a:ext cx="3956365" cy="2464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755412"/>
            <a:ext cx="13370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ERA-Interim</a:t>
            </a:r>
            <a:endParaRPr lang="en-US" sz="1800" b="1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682" y="3608711"/>
            <a:ext cx="12478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NASA/GISS</a:t>
            </a:r>
            <a:endParaRPr lang="en-US" sz="1800" b="1" dirty="0" smtClean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764704"/>
            <a:ext cx="15324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Hadley Centre</a:t>
            </a:r>
            <a:endParaRPr lang="en-US" sz="1800" b="1" dirty="0" smtClean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676" y="3608704"/>
            <a:ext cx="14094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NOAA/NCDC</a:t>
            </a:r>
            <a:endParaRPr lang="en-US" sz="1800" b="1" dirty="0" smtClean="0"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144463" y="1"/>
            <a:ext cx="8855075" cy="692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 anchor="ctr"/>
          <a:lstStyle/>
          <a:p>
            <a:pPr algn="ctr">
              <a:lnSpc>
                <a:spcPts val="2800"/>
              </a:lnSpc>
              <a:spcBef>
                <a:spcPct val="0"/>
              </a:spcBef>
              <a:buClrTx/>
            </a:pPr>
            <a:r>
              <a:rPr lang="en-GB" sz="2800" dirty="0" smtClean="0">
                <a:solidFill>
                  <a:srgbClr val="003870"/>
                </a:solidFill>
                <a:latin typeface="Calibri" pitchFamily="34" charset="0"/>
              </a:rPr>
              <a:t>Larger uncertainties in </a:t>
            </a:r>
            <a:r>
              <a:rPr lang="en-GB" sz="2800" dirty="0">
                <a:solidFill>
                  <a:srgbClr val="003870"/>
                </a:solidFill>
                <a:latin typeface="Calibri" pitchFamily="34" charset="0"/>
              </a:rPr>
              <a:t>precipitation </a:t>
            </a:r>
            <a:r>
              <a:rPr lang="en-GB" sz="2800" dirty="0" smtClean="0">
                <a:solidFill>
                  <a:srgbClr val="003870"/>
                </a:solidFill>
                <a:latin typeface="Calibri" pitchFamily="34" charset="0"/>
              </a:rPr>
              <a:t>trends</a:t>
            </a:r>
            <a:endParaRPr lang="en-GB" sz="2800" dirty="0">
              <a:solidFill>
                <a:srgbClr val="00387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4400" y="6468129"/>
            <a:ext cx="2895600" cy="365125"/>
          </a:xfrm>
        </p:spPr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pic>
        <p:nvPicPr>
          <p:cNvPr id="7" name="Picture 6" descr="precip_oce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13581"/>
            <a:ext cx="4968552" cy="2403451"/>
          </a:xfrm>
          <a:prstGeom prst="rect">
            <a:avLst/>
          </a:prstGeom>
        </p:spPr>
      </p:pic>
      <p:pic>
        <p:nvPicPr>
          <p:cNvPr id="8" name="Picture 7" descr="precip_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2029" y="3811763"/>
            <a:ext cx="4896544" cy="23535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35896" y="908720"/>
            <a:ext cx="4896544" cy="254734"/>
            <a:chOff x="1907704" y="908720"/>
            <a:chExt cx="4896544" cy="254734"/>
          </a:xfrm>
        </p:grpSpPr>
        <p:pic>
          <p:nvPicPr>
            <p:cNvPr id="9" name="Picture 8" descr="precip_legen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7704" y="908720"/>
              <a:ext cx="4896544" cy="25473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131840" y="908720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6056" y="908720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80423" y="1482680"/>
            <a:ext cx="2795433" cy="4034552"/>
          </a:xfrm>
          <a:prstGeom prst="rect">
            <a:avLst/>
          </a:prstGeom>
        </p:spPr>
        <p:txBody>
          <a:bodyPr/>
          <a:lstStyle/>
          <a:p>
            <a:pPr lvl="0" defTabSz="762000">
              <a:lnSpc>
                <a:spcPts val="2600"/>
              </a:lnSpc>
              <a:defRPr/>
            </a:pPr>
            <a:r>
              <a:rPr lang="en-GB" sz="2000" kern="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Comparison of monthly averaged rainfall with combined rain gauge and satellite products (GPCP) </a:t>
            </a:r>
            <a:endParaRPr lang="en-GB" sz="2000" kern="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lvl="0" defTabSz="762000">
              <a:lnSpc>
                <a:spcPts val="2600"/>
              </a:lnSpc>
              <a:defRPr/>
            </a:pPr>
            <a:endParaRPr lang="en-GB" sz="2000" kern="0" dirty="0" smtClean="0">
              <a:latin typeface="Calibri" pitchFamily="34" charset="0"/>
            </a:endParaRPr>
          </a:p>
          <a:p>
            <a:pPr defTabSz="762000">
              <a:lnSpc>
                <a:spcPts val="2600"/>
              </a:lnSpc>
              <a:defRPr/>
            </a:pPr>
            <a:r>
              <a:rPr lang="en-GB" sz="2000" kern="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Reanalysis estimates of rainfall over ocean are still problematic </a:t>
            </a:r>
            <a:endParaRPr lang="en-GB" sz="2000" kern="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lvl="0" defTabSz="762000">
              <a:lnSpc>
                <a:spcPts val="2600"/>
              </a:lnSpc>
              <a:defRPr/>
            </a:pPr>
            <a:endParaRPr lang="en-GB" sz="2000" kern="0" dirty="0" smtClean="0">
              <a:latin typeface="Calibri" pitchFamily="34" charset="0"/>
            </a:endParaRPr>
          </a:p>
          <a:p>
            <a:pPr lvl="0" defTabSz="762000">
              <a:lnSpc>
                <a:spcPts val="2600"/>
              </a:lnSpc>
              <a:defRPr/>
            </a:pPr>
            <a:r>
              <a:rPr lang="en-GB" sz="2000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Results over land are much better</a:t>
            </a:r>
            <a:endParaRPr lang="en-GB" sz="2000" kern="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lvl="0" defTabSz="762000">
              <a:lnSpc>
                <a:spcPts val="2600"/>
              </a:lnSpc>
              <a:defRPr/>
            </a:pPr>
            <a:endParaRPr lang="en-GB" sz="2200" kern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144463" y="1"/>
            <a:ext cx="8855075" cy="692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 anchor="ctr"/>
          <a:lstStyle/>
          <a:p>
            <a:pPr algn="ctr">
              <a:lnSpc>
                <a:spcPts val="2800"/>
              </a:lnSpc>
              <a:spcBef>
                <a:spcPct val="0"/>
              </a:spcBef>
              <a:buClrTx/>
            </a:pPr>
            <a:r>
              <a:rPr lang="en-GB" sz="2800" dirty="0" smtClean="0">
                <a:solidFill>
                  <a:srgbClr val="003870"/>
                </a:solidFill>
                <a:latin typeface="Calibri" pitchFamily="34" charset="0"/>
              </a:rPr>
              <a:t>Larger uncertainties in </a:t>
            </a:r>
            <a:r>
              <a:rPr lang="en-GB" sz="2800" dirty="0">
                <a:solidFill>
                  <a:srgbClr val="003870"/>
                </a:solidFill>
                <a:latin typeface="Calibri" pitchFamily="34" charset="0"/>
              </a:rPr>
              <a:t>precipitation </a:t>
            </a:r>
            <a:r>
              <a:rPr lang="en-GB" sz="2800" dirty="0" smtClean="0">
                <a:solidFill>
                  <a:srgbClr val="003870"/>
                </a:solidFill>
                <a:latin typeface="Calibri" pitchFamily="34" charset="0"/>
              </a:rPr>
              <a:t>trends</a:t>
            </a:r>
            <a:endParaRPr lang="en-GB" sz="2800" dirty="0">
              <a:solidFill>
                <a:srgbClr val="003870"/>
              </a:solidFill>
              <a:latin typeface="Calibri" pitchFamily="34" charset="0"/>
            </a:endParaRPr>
          </a:p>
        </p:txBody>
      </p:sp>
      <p:pic>
        <p:nvPicPr>
          <p:cNvPr id="38915" name="Picture 4" descr="psss.gif"/>
          <p:cNvPicPr>
            <a:picLocks noChangeAspect="1"/>
          </p:cNvPicPr>
          <p:nvPr/>
        </p:nvPicPr>
        <p:blipFill>
          <a:blip r:embed="rId3" cstate="print"/>
          <a:srcRect t="4530" b="40125"/>
          <a:stretch>
            <a:fillRect/>
          </a:stretch>
        </p:blipFill>
        <p:spPr bwMode="auto">
          <a:xfrm>
            <a:off x="1498234" y="1340768"/>
            <a:ext cx="6314126" cy="493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3243" y="836712"/>
            <a:ext cx="816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Decadal trends in precipitation, from GPCC data and from ERA-Interim: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22" descr="psss2.gif"/>
          <p:cNvPicPr>
            <a:picLocks noChangeAspect="1"/>
          </p:cNvPicPr>
          <p:nvPr/>
        </p:nvPicPr>
        <p:blipFill>
          <a:blip r:embed="rId3" cstate="print"/>
          <a:srcRect l="2911" t="15100" r="2911" b="27454"/>
          <a:stretch>
            <a:fillRect/>
          </a:stretch>
        </p:blipFill>
        <p:spPr bwMode="auto">
          <a:xfrm>
            <a:off x="4500563" y="4594962"/>
            <a:ext cx="41910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Rectangle 6"/>
          <p:cNvSpPr>
            <a:spLocks noChangeArrowheads="1"/>
          </p:cNvSpPr>
          <p:nvPr/>
        </p:nvSpPr>
        <p:spPr bwMode="auto">
          <a:xfrm>
            <a:off x="144463" y="1"/>
            <a:ext cx="8855075" cy="692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 anchor="ctr"/>
          <a:lstStyle/>
          <a:p>
            <a:pPr algn="ctr" defTabSz="762000">
              <a:spcBef>
                <a:spcPct val="0"/>
              </a:spcBef>
              <a:buClrTx/>
            </a:pPr>
            <a:r>
              <a:rPr lang="en-GB" sz="2800" dirty="0" smtClean="0">
                <a:solidFill>
                  <a:srgbClr val="003870"/>
                </a:solidFill>
                <a:latin typeface="Calibri" pitchFamily="34" charset="0"/>
              </a:rPr>
              <a:t>Precipitation anomalies </a:t>
            </a:r>
            <a:r>
              <a:rPr lang="en-GB" sz="2800" dirty="0">
                <a:solidFill>
                  <a:srgbClr val="003870"/>
                </a:solidFill>
                <a:latin typeface="Calibri" pitchFamily="34" charset="0"/>
              </a:rPr>
              <a:t>for 1</a:t>
            </a:r>
            <a:r>
              <a:rPr lang="en-GB" sz="2800" baseline="30000" dirty="0">
                <a:solidFill>
                  <a:srgbClr val="003870"/>
                </a:solidFill>
                <a:latin typeface="Calibri" pitchFamily="34" charset="0"/>
              </a:rPr>
              <a:t>O</a:t>
            </a:r>
            <a:r>
              <a:rPr lang="en-GB" sz="2800" dirty="0">
                <a:solidFill>
                  <a:srgbClr val="003870"/>
                </a:solidFill>
                <a:latin typeface="Calibri" pitchFamily="34" charset="0"/>
              </a:rPr>
              <a:t>x1</a:t>
            </a:r>
            <a:r>
              <a:rPr lang="en-GB" sz="2800" baseline="30000" dirty="0">
                <a:solidFill>
                  <a:srgbClr val="003870"/>
                </a:solidFill>
                <a:latin typeface="Calibri" pitchFamily="34" charset="0"/>
              </a:rPr>
              <a:t>O</a:t>
            </a:r>
            <a:r>
              <a:rPr lang="en-GB" sz="2800" dirty="0">
                <a:solidFill>
                  <a:srgbClr val="003870"/>
                </a:solidFill>
                <a:latin typeface="Calibri" pitchFamily="34" charset="0"/>
              </a:rPr>
              <a:t> grid boxes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0582" y="705575"/>
            <a:ext cx="44434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Anomalies are computed relative to (1989-2009) means for each month from ERA and GPCC respectively.</a:t>
            </a:r>
          </a:p>
          <a:p>
            <a:pPr>
              <a:spcBef>
                <a:spcPts val="600"/>
              </a:spcBef>
            </a:pPr>
            <a:r>
              <a:rPr lang="en-GB" sz="1800" dirty="0" smtClean="0"/>
              <a:t>Time series of 12-month running means are shown here.</a:t>
            </a:r>
            <a:endParaRPr lang="en-US" sz="1800" dirty="0" smtClean="0"/>
          </a:p>
        </p:txBody>
      </p:sp>
      <p:pic>
        <p:nvPicPr>
          <p:cNvPr id="20" name="Picture 4" descr="psss1"/>
          <p:cNvPicPr>
            <a:picLocks noChangeAspect="1" noChangeArrowheads="1"/>
          </p:cNvPicPr>
          <p:nvPr/>
        </p:nvPicPr>
        <p:blipFill>
          <a:blip r:embed="rId4" cstate="print"/>
          <a:srcRect l="9676" t="20499" r="19221" b="7367"/>
          <a:stretch>
            <a:fillRect/>
          </a:stretch>
        </p:blipFill>
        <p:spPr bwMode="auto">
          <a:xfrm>
            <a:off x="4786313" y="2394679"/>
            <a:ext cx="2767012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6886575" y="4036153"/>
            <a:ext cx="0" cy="586800"/>
          </a:xfrm>
          <a:prstGeom prst="lin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4286250" y="3572604"/>
            <a:ext cx="827088" cy="0"/>
          </a:xfrm>
          <a:prstGeom prst="lin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 type="triangle" w="med" len="med"/>
            <a:tailEnd/>
          </a:ln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 flipV="1">
            <a:off x="4287838" y="2094642"/>
            <a:ext cx="1700212" cy="833437"/>
          </a:xfrm>
          <a:prstGeom prst="lin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 type="triangle" w="med" len="med"/>
            <a:tailEnd/>
          </a:ln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4257675" y="3821842"/>
            <a:ext cx="1976438" cy="846145"/>
          </a:xfrm>
          <a:prstGeom prst="lin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 type="triangle" w="med" len="med"/>
            <a:tailEnd/>
          </a:ln>
        </p:spPr>
        <p:txBody>
          <a:bodyPr lIns="90487" tIns="44450" rIns="90487" bIns="44450"/>
          <a:lstStyle/>
          <a:p>
            <a:endParaRPr lang="en-US"/>
          </a:p>
        </p:txBody>
      </p:sp>
      <p:pic>
        <p:nvPicPr>
          <p:cNvPr id="40964" name="Picture 21" descr="psss3.gif"/>
          <p:cNvPicPr>
            <a:picLocks noChangeAspect="1"/>
          </p:cNvPicPr>
          <p:nvPr/>
        </p:nvPicPr>
        <p:blipFill>
          <a:blip r:embed="rId5" cstate="print"/>
          <a:srcRect l="2911" t="15100" r="2911" b="27454"/>
          <a:stretch>
            <a:fillRect/>
          </a:stretch>
        </p:blipFill>
        <p:spPr bwMode="auto">
          <a:xfrm>
            <a:off x="107950" y="4594962"/>
            <a:ext cx="41910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18" descr="psss1.gif"/>
          <p:cNvPicPr>
            <a:picLocks noChangeAspect="1"/>
          </p:cNvPicPr>
          <p:nvPr/>
        </p:nvPicPr>
        <p:blipFill>
          <a:blip r:embed="rId6" cstate="print"/>
          <a:srcRect l="2911" t="15100" r="2911" b="27454"/>
          <a:stretch>
            <a:fillRect/>
          </a:stretch>
        </p:blipFill>
        <p:spPr bwMode="auto">
          <a:xfrm>
            <a:off x="107950" y="2650274"/>
            <a:ext cx="41910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9" descr="psss5.gif"/>
          <p:cNvPicPr>
            <a:picLocks noChangeAspect="1"/>
          </p:cNvPicPr>
          <p:nvPr/>
        </p:nvPicPr>
        <p:blipFill>
          <a:blip r:embed="rId7" cstate="print"/>
          <a:srcRect l="2911" t="15100" r="2911" b="27454"/>
          <a:stretch>
            <a:fillRect/>
          </a:stretch>
        </p:blipFill>
        <p:spPr bwMode="auto">
          <a:xfrm>
            <a:off x="107950" y="707174"/>
            <a:ext cx="4191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5076056" y="4727518"/>
            <a:ext cx="1525587" cy="668337"/>
            <a:chOff x="4767" y="2101"/>
            <a:chExt cx="961" cy="421"/>
          </a:xfrm>
        </p:grpSpPr>
        <p:pic>
          <p:nvPicPr>
            <p:cNvPr id="25" name="Picture 15" descr="psss_SE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 l="17856" r="73686" b="94864"/>
            <a:stretch>
              <a:fillRect/>
            </a:stretch>
          </p:blipFill>
          <p:spPr bwMode="auto">
            <a:xfrm>
              <a:off x="4783" y="2101"/>
              <a:ext cx="326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5052" y="2310"/>
              <a:ext cx="11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174625" indent="-174625" defTabSz="762000"/>
              <a:endParaRPr lang="en-US" sz="1600" b="1" dirty="0">
                <a:cs typeface="Arial" pitchFamily="34" charset="0"/>
              </a:endParaRPr>
            </a:p>
          </p:txBody>
        </p:sp>
        <p:pic>
          <p:nvPicPr>
            <p:cNvPr id="31" name="Picture 17" descr="psss_SE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 l="53101" r="25580" b="94864"/>
            <a:stretch>
              <a:fillRect/>
            </a:stretch>
          </p:blipFill>
          <p:spPr bwMode="auto">
            <a:xfrm>
              <a:off x="4767" y="2237"/>
              <a:ext cx="82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8" descr="psss_SE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 l="26479" r="56801" b="94864"/>
            <a:stretch>
              <a:fillRect/>
            </a:stretch>
          </p:blipFill>
          <p:spPr bwMode="auto">
            <a:xfrm>
              <a:off x="5083" y="2101"/>
              <a:ext cx="64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692696"/>
          </a:xfrm>
        </p:spPr>
        <p:txBody>
          <a:bodyPr/>
          <a:lstStyle/>
          <a:p>
            <a:r>
              <a:rPr lang="en-GB" dirty="0" smtClean="0"/>
              <a:t>BAMS State of the Climate</a:t>
            </a:r>
            <a:endParaRPr lang="en-GB" dirty="0"/>
          </a:p>
        </p:txBody>
      </p:sp>
      <p:pic>
        <p:nvPicPr>
          <p:cNvPr id="3" name="Picture 2" descr="climateindicat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743035"/>
            <a:ext cx="5588367" cy="5648467"/>
          </a:xfrm>
          <a:prstGeom prst="rect">
            <a:avLst/>
          </a:prstGeom>
        </p:spPr>
      </p:pic>
      <p:pic>
        <p:nvPicPr>
          <p:cNvPr id="4" name="Picture 3" descr="BAMS_stateoftheclimate_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28" y="1988840"/>
            <a:ext cx="2519304" cy="3285172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908720"/>
            <a:ext cx="3168352" cy="864096"/>
          </a:xfrm>
          <a:prstGeom prst="rect">
            <a:avLst/>
          </a:prstGeom>
        </p:spPr>
        <p:txBody>
          <a:bodyPr/>
          <a:lstStyle/>
          <a:p>
            <a:pPr lvl="0" defTabSz="762000">
              <a:lnSpc>
                <a:spcPts val="2600"/>
              </a:lnSpc>
              <a:spcBef>
                <a:spcPts val="3000"/>
              </a:spcBef>
              <a:defRPr/>
            </a:pPr>
            <a:r>
              <a:rPr lang="en-GB" sz="2000" kern="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Growing use of reanalysis for climate monitoring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6329" y="5661248"/>
            <a:ext cx="2923543" cy="504056"/>
          </a:xfrm>
          <a:prstGeom prst="rect">
            <a:avLst/>
          </a:prstGeom>
        </p:spPr>
        <p:txBody>
          <a:bodyPr/>
          <a:lstStyle/>
          <a:p>
            <a:pPr lvl="0" defTabSz="762000">
              <a:lnSpc>
                <a:spcPts val="2600"/>
              </a:lnSpc>
              <a:spcBef>
                <a:spcPts val="3000"/>
              </a:spcBef>
              <a:defRPr/>
            </a:pPr>
            <a:r>
              <a:rPr lang="en-GB" sz="2000" b="1" kern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Caution is still advised!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59" cy="692696"/>
          </a:xfrm>
        </p:spPr>
        <p:txBody>
          <a:bodyPr/>
          <a:lstStyle/>
          <a:p>
            <a:r>
              <a:rPr lang="en-GB" dirty="0" smtClean="0"/>
              <a:t>Access to reanalysis data at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www.ecmwf.int/research/era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ECMWF_ERA_CliM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5512" y="764704"/>
            <a:ext cx="5442952" cy="5471751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64399" y="834608"/>
            <a:ext cx="3227481" cy="5546720"/>
          </a:xfrm>
          <a:prstGeom prst="rect">
            <a:avLst/>
          </a:prstGeom>
        </p:spPr>
        <p:txBody>
          <a:bodyPr/>
          <a:lstStyle/>
          <a:p>
            <a:pPr lvl="0" defTabSz="762000">
              <a:lnSpc>
                <a:spcPts val="2600"/>
              </a:lnSpc>
              <a:defRPr/>
            </a:pPr>
            <a:r>
              <a:rPr lang="en-GB" sz="2200" kern="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Public data server:</a:t>
            </a:r>
          </a:p>
          <a:p>
            <a:pPr lvl="0" defTabSz="762000">
              <a:lnSpc>
                <a:spcPts val="2600"/>
              </a:lnSpc>
              <a:defRPr/>
            </a:pPr>
            <a:r>
              <a:rPr lang="en-GB" sz="2200" kern="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~6000 registered users</a:t>
            </a:r>
          </a:p>
          <a:p>
            <a:pPr lvl="0" defTabSz="762000">
              <a:lnSpc>
                <a:spcPts val="2600"/>
              </a:lnSpc>
              <a:defRPr/>
            </a:pPr>
            <a:endParaRPr lang="en-GB" sz="2200" kern="0" dirty="0" smtClean="0">
              <a:latin typeface="Calibri" pitchFamily="34" charset="0"/>
            </a:endParaRPr>
          </a:p>
          <a:p>
            <a:pPr defTabSz="762000">
              <a:lnSpc>
                <a:spcPts val="2600"/>
              </a:lnSpc>
              <a:defRPr/>
            </a:pPr>
            <a:r>
              <a:rPr lang="en-GB" sz="2200" kern="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Data products are updated monthly </a:t>
            </a:r>
          </a:p>
          <a:p>
            <a:pPr lvl="0" defTabSz="762000">
              <a:lnSpc>
                <a:spcPts val="2600"/>
              </a:lnSpc>
              <a:defRPr/>
            </a:pPr>
            <a:endParaRPr lang="en-GB" sz="2200" kern="0" dirty="0" smtClean="0">
              <a:latin typeface="Calibri" pitchFamily="34" charset="0"/>
            </a:endParaRPr>
          </a:p>
          <a:p>
            <a:pPr lvl="0" defTabSz="762000">
              <a:lnSpc>
                <a:spcPts val="2600"/>
              </a:lnSpc>
              <a:defRPr/>
            </a:pPr>
            <a:r>
              <a:rPr lang="en-GB" sz="2200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Full resolution data expected June 2011</a:t>
            </a:r>
          </a:p>
          <a:p>
            <a:pPr lvl="0" defTabSz="762000">
              <a:lnSpc>
                <a:spcPts val="2600"/>
              </a:lnSpc>
              <a:defRPr/>
            </a:pPr>
            <a:endParaRPr lang="en-GB" sz="2200" kern="0" dirty="0" smtClean="0">
              <a:latin typeface="Calibri" pitchFamily="34" charset="0"/>
            </a:endParaRPr>
          </a:p>
          <a:p>
            <a:pPr lvl="0" defTabSz="762000">
              <a:lnSpc>
                <a:spcPts val="2600"/>
              </a:lnSpc>
              <a:defRPr/>
            </a:pPr>
            <a:r>
              <a:rPr lang="en-GB" sz="2200" kern="0" dirty="0" smtClean="0">
                <a:latin typeface="Calibri" pitchFamily="34" charset="0"/>
              </a:rPr>
              <a:t>Climate change monitoring tools in development</a:t>
            </a:r>
          </a:p>
          <a:p>
            <a:pPr lvl="0" defTabSz="762000">
              <a:lnSpc>
                <a:spcPts val="2600"/>
              </a:lnSpc>
              <a:defRPr/>
            </a:pPr>
            <a:endParaRPr lang="en-GB" sz="2200" kern="0" dirty="0" smtClean="0">
              <a:latin typeface="Calibri" pitchFamily="34" charset="0"/>
            </a:endParaRPr>
          </a:p>
          <a:p>
            <a:pPr lvl="0" defTabSz="762000">
              <a:lnSpc>
                <a:spcPts val="2600"/>
              </a:lnSpc>
              <a:defRPr/>
            </a:pPr>
            <a:r>
              <a:rPr lang="en-GB" sz="2200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Compares ECVs from reanalyses and other observational products</a:t>
            </a:r>
          </a:p>
          <a:p>
            <a:pPr lvl="0" defTabSz="762000">
              <a:lnSpc>
                <a:spcPts val="2600"/>
              </a:lnSpc>
              <a:spcBef>
                <a:spcPts val="3000"/>
              </a:spcBef>
              <a:defRPr/>
            </a:pPr>
            <a:endParaRPr lang="en-GB" sz="2200" kern="0" dirty="0" smtClean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06"/>
          </a:xfrm>
        </p:spPr>
        <p:txBody>
          <a:bodyPr/>
          <a:lstStyle/>
          <a:p>
            <a:r>
              <a:rPr lang="en-GB" sz="2800" b="0" dirty="0" smtClean="0">
                <a:solidFill>
                  <a:srgbClr val="002060"/>
                </a:solidFill>
                <a:latin typeface="Calibri" pitchFamily="34" charset="0"/>
              </a:rPr>
              <a:t>Data assimilation fo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r numerical weather prediction</a:t>
            </a:r>
            <a:endParaRPr lang="en-GB" sz="2800" b="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print"/>
          <a:srcRect l="-1357" t="-2268" r="-1809" b="-3793"/>
          <a:stretch>
            <a:fillRect/>
          </a:stretch>
        </p:blipFill>
        <p:spPr bwMode="auto">
          <a:xfrm>
            <a:off x="1691680" y="4293096"/>
            <a:ext cx="5472608" cy="1944216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145" y="1348570"/>
            <a:ext cx="3715295" cy="223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6" descr="24h-observations-1109-no-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92" y="1328128"/>
            <a:ext cx="3926578" cy="2238552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9330" y="44962"/>
            <a:ext cx="7192962" cy="890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27584" y="922086"/>
            <a:ext cx="34563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dirty="0" smtClean="0">
                <a:latin typeface="Calibri" pitchFamily="34" charset="0"/>
              </a:rPr>
              <a:t>Observations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15708" y="908720"/>
            <a:ext cx="20765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dirty="0" smtClean="0">
                <a:latin typeface="Calibri" pitchFamily="34" charset="0"/>
              </a:rPr>
              <a:t>Forecast model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27584" y="3851756"/>
            <a:ext cx="417646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dirty="0" smtClean="0">
                <a:latin typeface="Calibri" pitchFamily="34" charset="0"/>
              </a:rPr>
              <a:t>Data assimilation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692696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Time series of monthly averaged products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ECMWF_ERA_CliMon3.png"/>
          <p:cNvPicPr>
            <a:picLocks noChangeAspect="1"/>
          </p:cNvPicPr>
          <p:nvPr/>
        </p:nvPicPr>
        <p:blipFill>
          <a:blip r:embed="rId3" cstate="print"/>
          <a:srcRect r="24500" b="29758"/>
          <a:stretch>
            <a:fillRect/>
          </a:stretch>
        </p:blipFill>
        <p:spPr>
          <a:xfrm>
            <a:off x="395536" y="764461"/>
            <a:ext cx="8343900" cy="55448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692696"/>
          </a:xfrm>
        </p:spPr>
        <p:txBody>
          <a:bodyPr/>
          <a:lstStyle/>
          <a:p>
            <a:r>
              <a:rPr lang="en-GB" dirty="0" smtClean="0"/>
              <a:t>Large-scale circulation indices</a:t>
            </a:r>
            <a:endParaRPr lang="en-GB" dirty="0"/>
          </a:p>
        </p:txBody>
      </p:sp>
      <p:pic>
        <p:nvPicPr>
          <p:cNvPr id="3" name="Picture 2" descr="ECMWF_ERA_CliMon4.png"/>
          <p:cNvPicPr>
            <a:picLocks noChangeAspect="1"/>
          </p:cNvPicPr>
          <p:nvPr/>
        </p:nvPicPr>
        <p:blipFill>
          <a:blip r:embed="rId3" cstate="print"/>
          <a:srcRect r="26375" b="30815"/>
          <a:stretch>
            <a:fillRect/>
          </a:stretch>
        </p:blipFill>
        <p:spPr>
          <a:xfrm>
            <a:off x="446400" y="736552"/>
            <a:ext cx="8195310" cy="5500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0"/>
            <a:ext cx="8439150" cy="692696"/>
          </a:xfrm>
        </p:spPr>
        <p:txBody>
          <a:bodyPr/>
          <a:lstStyle/>
          <a:p>
            <a:r>
              <a:rPr lang="en-GB" dirty="0" smtClean="0"/>
              <a:t>Additional </a:t>
            </a:r>
            <a:r>
              <a:rPr lang="en-GB" dirty="0" smtClean="0"/>
              <a:t>climate monitoring products in development</a:t>
            </a:r>
            <a:endParaRPr lang="en-GB" dirty="0"/>
          </a:p>
        </p:txBody>
      </p:sp>
      <p:pic>
        <p:nvPicPr>
          <p:cNvPr id="3" name="Picture 2" descr="ECMWF_ERA_CliMon5.png"/>
          <p:cNvPicPr>
            <a:picLocks noChangeAspect="1"/>
          </p:cNvPicPr>
          <p:nvPr/>
        </p:nvPicPr>
        <p:blipFill>
          <a:blip r:embed="rId3" cstate="print"/>
          <a:srcRect l="17181" t="17266" r="22749" b="34596"/>
          <a:stretch>
            <a:fillRect/>
          </a:stretch>
        </p:blipFill>
        <p:spPr>
          <a:xfrm>
            <a:off x="559263" y="2178371"/>
            <a:ext cx="4876833" cy="2791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883" y="758777"/>
            <a:ext cx="7245445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indent="-2160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Two-dimensional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time series (height/latitude/longitude)</a:t>
            </a:r>
          </a:p>
          <a:p>
            <a:pPr marL="216000" indent="-2160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Global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maps of Essential Climate Variables and climate anomalies</a:t>
            </a:r>
          </a:p>
          <a:p>
            <a:pPr marL="216000" indent="-2160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Comparisons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with other available reanalyses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(JMA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, NCEP, …)</a:t>
            </a:r>
          </a:p>
          <a:p>
            <a:pPr marL="216000" indent="-2160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Comparisons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with other observational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products (GPCP, CCI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…)</a:t>
            </a:r>
          </a:p>
          <a:p>
            <a:endParaRPr lang="en-GB" dirty="0"/>
          </a:p>
        </p:txBody>
      </p:sp>
      <p:pic>
        <p:nvPicPr>
          <p:cNvPr id="6" name="Picture 5" descr="select_2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0235" y="3645024"/>
            <a:ext cx="6550277" cy="278584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713" y="-27384"/>
            <a:ext cx="8113712" cy="708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ERA data </a:t>
            </a:r>
            <a:r>
              <a:rPr lang="en-US" sz="2800" dirty="0" smtClean="0"/>
              <a:t>and </a:t>
            </a:r>
            <a:r>
              <a:rPr lang="en-US" sz="2800" dirty="0" err="1" smtClean="0"/>
              <a:t>visualisation</a:t>
            </a:r>
            <a:r>
              <a:rPr lang="en-US" sz="2800" dirty="0" smtClean="0"/>
              <a:t> services</a:t>
            </a:r>
            <a:endParaRPr lang="en-US" sz="2800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2323" y="874489"/>
            <a:ext cx="8328149" cy="54348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</a:t>
            </a:r>
            <a:r>
              <a:rPr lang="en-US" sz="2000" dirty="0" smtClean="0"/>
              <a:t>will generate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Pb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data products by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2017  </a:t>
            </a:r>
            <a:r>
              <a:rPr lang="en-US" sz="2000" dirty="0" smtClean="0"/>
              <a:t>(ERA-Interim: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50 Tb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 smtClean="0"/>
              <a:t>expect </a:t>
            </a:r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large number of users </a:t>
            </a:r>
            <a:r>
              <a:rPr lang="en-US" sz="2000" dirty="0" smtClean="0"/>
              <a:t>for these products</a:t>
            </a:r>
          </a:p>
          <a:p>
            <a:pPr lvl="1"/>
            <a:r>
              <a:rPr lang="en-US" sz="1800" dirty="0" smtClean="0"/>
              <a:t>ERA-40 </a:t>
            </a:r>
            <a:r>
              <a:rPr lang="en-US" sz="1800" dirty="0" smtClean="0"/>
              <a:t>public data server had 12000 registered users</a:t>
            </a:r>
          </a:p>
          <a:p>
            <a:pPr lvl="1"/>
            <a:r>
              <a:rPr lang="en-US" sz="1800" dirty="0" smtClean="0"/>
              <a:t>ERA-Interim data server </a:t>
            </a:r>
            <a:r>
              <a:rPr lang="en-US" sz="1800" dirty="0" smtClean="0"/>
              <a:t>has ~6000 </a:t>
            </a:r>
            <a:r>
              <a:rPr lang="en-US" sz="1800" dirty="0" smtClean="0"/>
              <a:t>registered users </a:t>
            </a:r>
            <a:r>
              <a:rPr lang="en-US" sz="1800" dirty="0" smtClean="0"/>
              <a:t>– adding </a:t>
            </a:r>
            <a:r>
              <a:rPr lang="en-US" sz="1800" dirty="0" smtClean="0"/>
              <a:t>300 per month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We will provide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web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access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 full-resolution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reanalysis data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1800" dirty="0" smtClean="0"/>
              <a:t>ECMWF </a:t>
            </a:r>
            <a:r>
              <a:rPr lang="en-GB" sz="1800" dirty="0" smtClean="0"/>
              <a:t>is no longer required to apply an information charge</a:t>
            </a:r>
          </a:p>
          <a:p>
            <a:pPr lvl="1"/>
            <a:r>
              <a:rPr lang="en-GB" sz="1800" dirty="0" smtClean="0"/>
              <a:t>C</a:t>
            </a:r>
            <a:r>
              <a:rPr lang="en-GB" sz="1800" dirty="0" smtClean="0"/>
              <a:t>ost of data services is substantial (but not yet funded)</a:t>
            </a:r>
            <a:endParaRPr lang="en-US" sz="1800" dirty="0" smtClean="0"/>
          </a:p>
          <a:p>
            <a:pPr lvl="1"/>
            <a:endParaRPr lang="en-GB" sz="1600" dirty="0" smtClean="0"/>
          </a:p>
          <a:p>
            <a:r>
              <a:rPr lang="en-GB" sz="2000" dirty="0" smtClean="0"/>
              <a:t>We will provide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web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access to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observation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feedback</a:t>
            </a:r>
          </a:p>
          <a:p>
            <a:pPr lvl="1"/>
            <a:r>
              <a:rPr lang="en-GB" sz="1800" dirty="0" smtClean="0"/>
              <a:t>Analysis and background </a:t>
            </a:r>
            <a:r>
              <a:rPr lang="en-GB" sz="1800" dirty="0" smtClean="0"/>
              <a:t>departures; error </a:t>
            </a:r>
            <a:r>
              <a:rPr lang="en-GB" sz="1800" dirty="0" smtClean="0"/>
              <a:t>estimates for </a:t>
            </a:r>
            <a:r>
              <a:rPr lang="en-GB" sz="1800" dirty="0" smtClean="0"/>
              <a:t>observations</a:t>
            </a:r>
            <a:endParaRPr lang="en-GB" sz="1800" dirty="0" smtClean="0"/>
          </a:p>
          <a:p>
            <a:pPr lvl="1"/>
            <a:endParaRPr lang="en-GB" sz="1600" dirty="0" smtClean="0"/>
          </a:p>
          <a:p>
            <a:r>
              <a:rPr lang="en-GB" sz="2000" dirty="0" smtClean="0"/>
              <a:t>We will provide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web access to data visualisation tools</a:t>
            </a:r>
          </a:p>
          <a:p>
            <a:pPr lvl="1"/>
            <a:r>
              <a:rPr lang="en-GB" sz="1800" dirty="0" smtClean="0"/>
              <a:t>Includes climate monitoring facilities</a:t>
            </a:r>
          </a:p>
          <a:p>
            <a:pPr lvl="1"/>
            <a:r>
              <a:rPr lang="en-GB" sz="1800" dirty="0" smtClean="0"/>
              <a:t>Need separate funding to do this right</a:t>
            </a:r>
          </a:p>
          <a:p>
            <a:pPr lvl="1"/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800" dirty="0" smtClean="0"/>
          </a:p>
          <a:p>
            <a:pPr lvl="1"/>
            <a:endParaRPr lang="en-GB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06"/>
          </a:xfrm>
        </p:spPr>
        <p:txBody>
          <a:bodyPr/>
          <a:lstStyle/>
          <a:p>
            <a:r>
              <a:rPr lang="en-GB" sz="2800" dirty="0" smtClean="0"/>
              <a:t>Summary and conclusions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6768752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Various roles for reanalysis within the CCI:</a:t>
            </a:r>
          </a:p>
          <a:p>
            <a:r>
              <a:rPr lang="en-GB" sz="2000" dirty="0" smtClean="0"/>
              <a:t>Source of input data for ECV retrievals</a:t>
            </a:r>
          </a:p>
          <a:p>
            <a:r>
              <a:rPr lang="en-GB" sz="2000" dirty="0" smtClean="0"/>
              <a:t>Source of alternative ECV estimates</a:t>
            </a:r>
          </a:p>
          <a:p>
            <a:r>
              <a:rPr lang="en-GB" sz="2000" dirty="0" smtClean="0"/>
              <a:t>Tools for confronting models with observations</a:t>
            </a:r>
          </a:p>
          <a:p>
            <a:pPr lvl="1"/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Assessments of ECV products, singly and combined</a:t>
            </a: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Assessments of input observations used in ECV production</a:t>
            </a:r>
          </a:p>
          <a:p>
            <a:pPr lvl="1"/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Assimilation of input observations?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  <p:grpSp>
        <p:nvGrpSpPr>
          <p:cNvPr id="6" name="Group 20"/>
          <p:cNvGrpSpPr/>
          <p:nvPr/>
        </p:nvGrpSpPr>
        <p:grpSpPr>
          <a:xfrm>
            <a:off x="4925274" y="3889578"/>
            <a:ext cx="3819109" cy="1771670"/>
            <a:chOff x="2782134" y="4671964"/>
            <a:chExt cx="3819109" cy="1771670"/>
          </a:xfrm>
        </p:grpSpPr>
        <p:sp>
          <p:nvSpPr>
            <p:cNvPr id="7" name="Circular Arrow 6"/>
            <p:cNvSpPr/>
            <p:nvPr/>
          </p:nvSpPr>
          <p:spPr>
            <a:xfrm rot="16367227">
              <a:off x="3821901" y="4789801"/>
              <a:ext cx="1285884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67712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ular Arrow 7"/>
            <p:cNvSpPr/>
            <p:nvPr/>
          </p:nvSpPr>
          <p:spPr>
            <a:xfrm rot="1911262">
              <a:off x="4118960" y="4951993"/>
              <a:ext cx="1285884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67712"/>
                <a:gd name="adj5" fmla="val 1250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8595" y="4671964"/>
              <a:ext cx="1506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Better models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57752" y="5931344"/>
              <a:ext cx="17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Better reanalysis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2134" y="5500702"/>
              <a:ext cx="202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Better observations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 rot="9030970">
              <a:off x="3821176" y="5086312"/>
              <a:ext cx="1285884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67712"/>
                <a:gd name="adj5" fmla="val 1250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7544" y="3861048"/>
            <a:ext cx="540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Reanalysis provides a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unifying framework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for integrating climate information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from many sources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16000" indent="-216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Progress requires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sustained 	                   long-term research and development</a:t>
            </a:r>
          </a:p>
          <a:p>
            <a:pPr marL="216000" indent="-216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Expansion of web services for data and visualisation requires some additional resources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665" y="0"/>
            <a:ext cx="7091916" cy="692696"/>
          </a:xfrm>
        </p:spPr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From</a:t>
            </a:r>
            <a:r>
              <a:rPr lang="en-GB" sz="2800" b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0" dirty="0" smtClean="0">
                <a:solidFill>
                  <a:srgbClr val="002060"/>
                </a:solidFill>
                <a:latin typeface="Calibri" pitchFamily="34" charset="0"/>
              </a:rPr>
              <a:t>weather</a:t>
            </a:r>
            <a:r>
              <a:rPr lang="en-GB" sz="2800" b="0" dirty="0" smtClean="0">
                <a:solidFill>
                  <a:srgbClr val="002060"/>
                </a:solidFill>
                <a:latin typeface="+mn-lt"/>
              </a:rPr>
              <a:t> analyses </a:t>
            </a:r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en-GB" sz="2800" b="0" dirty="0" smtClean="0">
                <a:solidFill>
                  <a:srgbClr val="002060"/>
                </a:solidFill>
                <a:latin typeface="+mn-lt"/>
              </a:rPr>
              <a:t> climate reanalysis</a:t>
            </a:r>
            <a:endParaRPr lang="en-GB" sz="28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7544" y="898988"/>
            <a:ext cx="8208912" cy="10178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Reanalysis uses a modern forecasting/data assimilation system to 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	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			reprocess (re-analyse) past observations.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(The observations themselves may have been re-processed.)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11" descr="Observing_syst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402" y="2132856"/>
            <a:ext cx="6204942" cy="393419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665" y="0"/>
            <a:ext cx="7091916" cy="692696"/>
          </a:xfrm>
        </p:spPr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From</a:t>
            </a:r>
            <a:r>
              <a:rPr lang="en-GB" sz="2800" b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0" dirty="0" smtClean="0">
                <a:solidFill>
                  <a:srgbClr val="002060"/>
                </a:solidFill>
                <a:latin typeface="Calibri" pitchFamily="34" charset="0"/>
              </a:rPr>
              <a:t>weather</a:t>
            </a:r>
            <a:r>
              <a:rPr lang="en-GB" sz="2800" b="0" dirty="0" smtClean="0">
                <a:solidFill>
                  <a:srgbClr val="002060"/>
                </a:solidFill>
                <a:latin typeface="+mn-lt"/>
              </a:rPr>
              <a:t> analyses </a:t>
            </a:r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en-GB" sz="2800" b="0" dirty="0" smtClean="0">
                <a:solidFill>
                  <a:srgbClr val="002060"/>
                </a:solidFill>
                <a:latin typeface="+mn-lt"/>
              </a:rPr>
              <a:t> climate reanalysis</a:t>
            </a:r>
            <a:endParaRPr lang="en-GB" sz="28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467544" y="2276871"/>
            <a:ext cx="6552284" cy="4022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Example: 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Consistent representation of the Hadley circulation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23528" y="2793964"/>
            <a:ext cx="4248472" cy="3011299"/>
            <a:chOff x="611188" y="2430407"/>
            <a:chExt cx="4032250" cy="2871843"/>
          </a:xfrm>
        </p:grpSpPr>
        <p:pic>
          <p:nvPicPr>
            <p:cNvPr id="283656" name="Picture 3" descr="ERA-15_Omega"/>
            <p:cNvPicPr>
              <a:picLocks noChangeAspect="1" noChangeArrowheads="1"/>
            </p:cNvPicPr>
            <p:nvPr/>
          </p:nvPicPr>
          <p:blipFill>
            <a:blip r:embed="rId3" cstate="print"/>
            <a:srcRect l="7480" t="7999" r="8830" b="54057"/>
            <a:stretch>
              <a:fillRect/>
            </a:stretch>
          </p:blipFill>
          <p:spPr bwMode="auto">
            <a:xfrm>
              <a:off x="611188" y="2719388"/>
              <a:ext cx="4032250" cy="258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3653" name="Text Box 5"/>
            <p:cNvSpPr txBox="1">
              <a:spLocks noChangeArrowheads="1"/>
            </p:cNvSpPr>
            <p:nvPr/>
          </p:nvSpPr>
          <p:spPr bwMode="auto">
            <a:xfrm>
              <a:off x="747874" y="2430407"/>
              <a:ext cx="3043548" cy="35430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1800" dirty="0">
                  <a:latin typeface="Calibri" pitchFamily="34" charset="0"/>
                </a:rPr>
                <a:t>From </a:t>
              </a:r>
              <a:r>
                <a:rPr lang="en-GB" sz="1800" dirty="0" smtClean="0">
                  <a:latin typeface="Calibri" pitchFamily="34" charset="0"/>
                </a:rPr>
                <a:t>ECMWF weather analyses:</a:t>
              </a:r>
              <a:endParaRPr lang="en-GB" sz="1800" dirty="0">
                <a:latin typeface="Calibri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628145" y="3068959"/>
            <a:ext cx="4192329" cy="3168353"/>
            <a:chOff x="4707726" y="2430407"/>
            <a:chExt cx="3825087" cy="2943281"/>
          </a:xfrm>
        </p:grpSpPr>
        <p:pic>
          <p:nvPicPr>
            <p:cNvPr id="283657" name="Picture 6" descr="ERA-15_Omega"/>
            <p:cNvPicPr>
              <a:picLocks noChangeAspect="1" noChangeArrowheads="1"/>
            </p:cNvPicPr>
            <p:nvPr/>
          </p:nvPicPr>
          <p:blipFill>
            <a:blip r:embed="rId3" cstate="print"/>
            <a:srcRect l="11960" t="45476" r="10313" b="15462"/>
            <a:stretch>
              <a:fillRect/>
            </a:stretch>
          </p:blipFill>
          <p:spPr bwMode="auto">
            <a:xfrm>
              <a:off x="4787900" y="2714625"/>
              <a:ext cx="3744913" cy="26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3654" name="Text Box 6"/>
            <p:cNvSpPr txBox="1">
              <a:spLocks noChangeArrowheads="1"/>
            </p:cNvSpPr>
            <p:nvPr/>
          </p:nvSpPr>
          <p:spPr bwMode="auto">
            <a:xfrm>
              <a:off x="4707726" y="2430407"/>
              <a:ext cx="2351636" cy="34512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1800" dirty="0">
                  <a:latin typeface="Calibri" pitchFamily="34" charset="0"/>
                </a:rPr>
                <a:t>From </a:t>
              </a:r>
              <a:r>
                <a:rPr lang="en-GB" dirty="0" smtClean="0">
                  <a:latin typeface="Calibri" pitchFamily="34" charset="0"/>
                </a:rPr>
                <a:t>re</a:t>
              </a:r>
              <a:r>
                <a:rPr lang="en-GB" sz="1800" dirty="0" smtClean="0">
                  <a:latin typeface="Calibri" pitchFamily="34" charset="0"/>
                </a:rPr>
                <a:t>analysis (ERA-15):</a:t>
              </a:r>
              <a:endParaRPr lang="en-GB" sz="1800" dirty="0">
                <a:latin typeface="Calibri" pitchFamily="34" charset="0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7544" y="898988"/>
            <a:ext cx="8208912" cy="10178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Reanalysis uses a modern forecasting/data assimilation system to 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	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			reprocess (re-analyse) past observations.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(The observations themselves may have been re-processed.)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-14684"/>
            <a:ext cx="8208911" cy="675928"/>
          </a:xfrm>
        </p:spPr>
        <p:txBody>
          <a:bodyPr/>
          <a:lstStyle/>
          <a:p>
            <a:r>
              <a:rPr lang="en-US" sz="2800" dirty="0" smtClean="0"/>
              <a:t>Reanalysis at ECMWF</a:t>
            </a:r>
            <a:endParaRPr lang="en-US" sz="2800" dirty="0"/>
          </a:p>
        </p:txBody>
      </p:sp>
      <p:pic>
        <p:nvPicPr>
          <p:cNvPr id="6" name="Picture 8" descr="ERA-report-icon-8"/>
          <p:cNvPicPr>
            <a:picLocks noChangeAspect="1" noChangeArrowheads="1"/>
          </p:cNvPicPr>
          <p:nvPr/>
        </p:nvPicPr>
        <p:blipFill>
          <a:blip r:embed="rId3" cstate="print"/>
          <a:srcRect t="14557" r="5128" b="11015"/>
          <a:stretch>
            <a:fillRect/>
          </a:stretch>
        </p:blipFill>
        <p:spPr bwMode="auto">
          <a:xfrm>
            <a:off x="611560" y="1268760"/>
            <a:ext cx="4044950" cy="4464050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03800" y="1252058"/>
            <a:ext cx="3640166" cy="2248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ERA-15:  	1979 – 1993</a:t>
            </a:r>
          </a:p>
          <a:p>
            <a:r>
              <a:rPr lang="en-GB" sz="2000" dirty="0">
                <a:latin typeface="Calibri" pitchFamily="34" charset="0"/>
              </a:rPr>
              <a:t>ERA-40:  	1957 – 2001</a:t>
            </a:r>
          </a:p>
          <a:p>
            <a:r>
              <a:rPr lang="en-GB" sz="2000" b="1" dirty="0">
                <a:latin typeface="Calibri" pitchFamily="34" charset="0"/>
              </a:rPr>
              <a:t>ERA-Interim:</a:t>
            </a:r>
            <a:r>
              <a:rPr lang="en-GB" sz="2000" dirty="0">
                <a:latin typeface="Calibri" pitchFamily="34" charset="0"/>
              </a:rPr>
              <a:t>	1989 </a:t>
            </a:r>
            <a:r>
              <a:rPr lang="en-GB" sz="2000" dirty="0" smtClean="0">
                <a:latin typeface="Calibri" pitchFamily="34" charset="0"/>
              </a:rPr>
              <a:t>onwards</a:t>
            </a:r>
          </a:p>
          <a:p>
            <a:endParaRPr lang="en-GB" sz="20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ORA-S3:		1959 onwards</a:t>
            </a:r>
          </a:p>
          <a:p>
            <a:r>
              <a:rPr lang="en-GB" sz="2000" dirty="0" smtClean="0">
                <a:latin typeface="Calibri" pitchFamily="34" charset="0"/>
              </a:rPr>
              <a:t>MACC:		2003 – 2010 </a:t>
            </a:r>
            <a:endParaRPr lang="en-GB" sz="2000" dirty="0">
              <a:latin typeface="Calibri" pitchFamily="34" charset="0"/>
            </a:endParaRPr>
          </a:p>
          <a:p>
            <a:endParaRPr lang="en-GB" sz="20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03800" y="3284984"/>
            <a:ext cx="3568728" cy="19411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GB" sz="2000" b="1" dirty="0">
                <a:latin typeface="Calibri" pitchFamily="34" charset="0"/>
              </a:rPr>
              <a:t>ERA-CLIM:</a:t>
            </a:r>
          </a:p>
          <a:p>
            <a:r>
              <a:rPr lang="en-GB" sz="2000" dirty="0">
                <a:solidFill>
                  <a:schemeClr val="accent2"/>
                </a:solidFill>
                <a:latin typeface="Calibri" pitchFamily="34" charset="0"/>
              </a:rPr>
              <a:t>European Reanalysis of Global Climate Observations</a:t>
            </a:r>
          </a:p>
          <a:p>
            <a:pPr>
              <a:buFontTx/>
              <a:buChar char="•"/>
            </a:pPr>
            <a:endParaRPr lang="en-GB" sz="2000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GB" sz="2000" dirty="0">
                <a:latin typeface="Calibri" pitchFamily="34" charset="0"/>
              </a:rPr>
              <a:t>An EU </a:t>
            </a:r>
            <a:r>
              <a:rPr lang="en-GB" sz="2000" dirty="0" smtClean="0">
                <a:latin typeface="Calibri" pitchFamily="34" charset="0"/>
              </a:rPr>
              <a:t>FP7 project to prepare </a:t>
            </a:r>
            <a:r>
              <a:rPr lang="en-GB" sz="2000" dirty="0">
                <a:latin typeface="Calibri" pitchFamily="34" charset="0"/>
              </a:rPr>
              <a:t>the next ECMWF reanalysis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2016" y="5333146"/>
            <a:ext cx="350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alibri" pitchFamily="34" charset="0"/>
              </a:rPr>
              <a:t>ERA-20C:</a:t>
            </a:r>
            <a:r>
              <a:rPr lang="en-GB" sz="2000" dirty="0" smtClean="0">
                <a:latin typeface="Calibri" pitchFamily="34" charset="0"/>
              </a:rPr>
              <a:t>	1900 onwards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144463" y="1"/>
            <a:ext cx="8855075" cy="6926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Atmospheric reanalysis:   ERA-Interim</a:t>
            </a:r>
            <a:endParaRPr lang="en-US" sz="2800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Picture 13" descr="skill.png"/>
          <p:cNvPicPr>
            <a:picLocks noChangeAspect="1"/>
          </p:cNvPicPr>
          <p:nvPr/>
        </p:nvPicPr>
        <p:blipFill>
          <a:blip r:embed="rId3" cstate="print"/>
          <a:srcRect t="15350" b="5901"/>
          <a:stretch>
            <a:fillRect/>
          </a:stretch>
        </p:blipFill>
        <p:spPr>
          <a:xfrm>
            <a:off x="467544" y="908720"/>
            <a:ext cx="4851974" cy="540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64089" y="908720"/>
            <a:ext cx="3600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ECMWF forecasts:    </a:t>
            </a:r>
            <a:r>
              <a:rPr lang="en-GB" dirty="0" smtClean="0"/>
              <a:t>1980 </a:t>
            </a:r>
            <a:r>
              <a:rPr lang="en-GB" dirty="0" smtClean="0">
                <a:latin typeface="Calibri" pitchFamily="34" charset="0"/>
              </a:rPr>
              <a:t>–</a:t>
            </a:r>
            <a:r>
              <a:rPr lang="en-GB" dirty="0" smtClean="0"/>
              <a:t> 2010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Changes in skill are due to:</a:t>
            </a:r>
          </a:p>
          <a:p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  improvements in modelling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	and data assimilation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  evolution of the observing system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  atmospheric predictability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357301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ERA-Interim:     </a:t>
            </a:r>
            <a:r>
              <a:rPr lang="en-GB" dirty="0" smtClean="0"/>
              <a:t>1979</a:t>
            </a:r>
            <a:r>
              <a:rPr lang="en-GB" b="1" dirty="0" smtClean="0"/>
              <a:t> </a:t>
            </a:r>
            <a:r>
              <a:rPr lang="en-GB" dirty="0" smtClean="0">
                <a:latin typeface="Calibri" pitchFamily="34" charset="0"/>
              </a:rPr>
              <a:t>–</a:t>
            </a:r>
            <a:r>
              <a:rPr lang="en-GB" dirty="0" smtClean="0"/>
              <a:t> 2010</a:t>
            </a: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   </a:t>
            </a:r>
            <a:r>
              <a:rPr lang="en-GB" dirty="0" smtClean="0"/>
              <a:t>uses a 2006 forecast system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ERA-40 </a:t>
            </a:r>
            <a:r>
              <a:rPr lang="en-GB" dirty="0" smtClean="0"/>
              <a:t>used a 2001 system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 re-forecasts more uniform quality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 improvements in modelling and 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     data assimilation outweigh 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     improvements in the observing 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     system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684995" y="3542657"/>
            <a:ext cx="2637444" cy="15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371014" y="3319709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08911" cy="692696"/>
          </a:xfrm>
        </p:spPr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Observations used in </a:t>
            </a:r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ERA-Interim:   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Instruments  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 descr="timeline-RA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4032448" cy="3384376"/>
          </a:xfrm>
          <a:prstGeom prst="rect">
            <a:avLst/>
          </a:prstGeom>
        </p:spPr>
      </p:pic>
      <p:pic>
        <p:nvPicPr>
          <p:cNvPr id="7" name="Picture 6" descr="timeline-CONV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97152"/>
            <a:ext cx="3960440" cy="1584175"/>
          </a:xfrm>
          <a:prstGeom prst="rect">
            <a:avLst/>
          </a:prstGeom>
        </p:spPr>
      </p:pic>
      <p:pic>
        <p:nvPicPr>
          <p:cNvPr id="9" name="Picture 8" descr="timeline-OTHER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075313"/>
            <a:ext cx="3960440" cy="2952329"/>
          </a:xfrm>
          <a:prstGeom prst="rect">
            <a:avLst/>
          </a:prstGeom>
        </p:spPr>
      </p:pic>
      <p:pic>
        <p:nvPicPr>
          <p:cNvPr id="10" name="Picture 9" descr="timeline-O3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365105"/>
            <a:ext cx="3960440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9745" y="714182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Radiances from satellites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3797" y="4005064"/>
            <a:ext cx="1947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Ozone from satellites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715274"/>
            <a:ext cx="374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Backscatter,  GPSRO, AMVs from satellites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2958" y="4437112"/>
            <a:ext cx="4129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Sondes</a:t>
            </a:r>
            <a:r>
              <a:rPr lang="en-GB" sz="1600" dirty="0" smtClean="0"/>
              <a:t>, profilers, stations, ships, buoys, aircraft</a:t>
            </a:r>
            <a:endParaRPr lang="en-GB" sz="1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08911" cy="692696"/>
          </a:xfrm>
        </p:spPr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Observations used in ERA-Interim:   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Data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counts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 descr="obscou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836712"/>
            <a:ext cx="7056784" cy="543022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psss"/>
          <p:cNvPicPr>
            <a:picLocks noChangeAspect="1" noChangeArrowheads="1"/>
          </p:cNvPicPr>
          <p:nvPr/>
        </p:nvPicPr>
        <p:blipFill>
          <a:blip r:embed="rId4" cstate="print"/>
          <a:srcRect t="12986"/>
          <a:stretch>
            <a:fillRect/>
          </a:stretch>
        </p:blipFill>
        <p:spPr bwMode="auto">
          <a:xfrm>
            <a:off x="3759230" y="836712"/>
            <a:ext cx="5099050" cy="3024336"/>
          </a:xfrm>
          <a:prstGeom prst="rect">
            <a:avLst/>
          </a:prstGeom>
          <a:noFill/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500034" y="1"/>
            <a:ext cx="8104414" cy="6926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Variational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analysis of observations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5202238" y="1745674"/>
            <a:ext cx="1809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507357" y="3779262"/>
            <a:ext cx="8065171" cy="2627334"/>
            <a:chOff x="507357" y="3944938"/>
            <a:chExt cx="8065171" cy="2627334"/>
          </a:xfrm>
        </p:grpSpPr>
        <p:sp>
          <p:nvSpPr>
            <p:cNvPr id="142341" name="Text Box 5"/>
            <p:cNvSpPr txBox="1">
              <a:spLocks noChangeArrowheads="1"/>
            </p:cNvSpPr>
            <p:nvPr/>
          </p:nvSpPr>
          <p:spPr bwMode="auto">
            <a:xfrm>
              <a:off x="785813" y="3944938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GB" sz="1800">
                <a:solidFill>
                  <a:srgbClr val="CC3300"/>
                </a:solidFill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07357" y="4124324"/>
              <a:ext cx="8065171" cy="24479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579438" y="4916488"/>
            <a:ext cx="7381875" cy="758825"/>
          </p:xfrm>
          <a:graphic>
            <a:graphicData uri="http://schemas.openxmlformats.org/presentationml/2006/ole">
              <p:oleObj spid="_x0000_s51202" name="Equation" r:id="rId5" imgW="4813200" imgH="507960" progId="Equation.3">
                <p:embed/>
              </p:oleObj>
            </a:graphicData>
          </a:graphic>
        </p:graphicFrame>
        <p:sp>
          <p:nvSpPr>
            <p:cNvPr id="19" name="AutoShape 8"/>
            <p:cNvSpPr>
              <a:spLocks/>
            </p:cNvSpPr>
            <p:nvPr/>
          </p:nvSpPr>
          <p:spPr bwMode="auto">
            <a:xfrm rot="16200000">
              <a:off x="4963624" y="3770171"/>
              <a:ext cx="244795" cy="1932281"/>
            </a:xfrm>
            <a:prstGeom prst="rightBrace">
              <a:avLst>
                <a:gd name="adj1" fmla="val 63889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 rot="16200000">
              <a:off x="2527271" y="3770171"/>
              <a:ext cx="244795" cy="1932281"/>
            </a:xfrm>
            <a:prstGeom prst="rightBrace">
              <a:avLst>
                <a:gd name="adj1" fmla="val 63889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1" name="AutoShape 10"/>
            <p:cNvSpPr>
              <a:spLocks/>
            </p:cNvSpPr>
            <p:nvPr/>
          </p:nvSpPr>
          <p:spPr bwMode="auto">
            <a:xfrm rot="5400000">
              <a:off x="5575560" y="3743245"/>
              <a:ext cx="245318" cy="4268662"/>
            </a:xfrm>
            <a:prstGeom prst="rightBrace">
              <a:avLst>
                <a:gd name="adj1" fmla="val 149711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lang="en-GB" sz="1200">
                <a:solidFill>
                  <a:srgbClr val="6666FF"/>
                </a:solidFill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1475656" y="4233456"/>
              <a:ext cx="22359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dirty="0" smtClean="0">
                  <a:solidFill>
                    <a:schemeClr val="tx2"/>
                  </a:solidFill>
                </a:rPr>
                <a:t>prior state constraints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009060" y="4233456"/>
              <a:ext cx="30832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dirty="0" smtClean="0">
                  <a:solidFill>
                    <a:schemeClr val="tx2"/>
                  </a:solidFill>
                </a:rPr>
                <a:t>prior parameter constraints</a:t>
              </a:r>
              <a:endParaRPr lang="en-GB" b="1" dirty="0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4405452" y="5977285"/>
              <a:ext cx="25428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dirty="0" smtClean="0">
                  <a:solidFill>
                    <a:schemeClr val="tx2"/>
                  </a:solidFill>
                </a:rPr>
                <a:t>observational constraints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5448" y="980728"/>
            <a:ext cx="3568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The model equations are used to fill gaps and to propagate information forward in 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448" y="2068399"/>
            <a:ext cx="356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Observations are used to constrain the model state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448" y="2872681"/>
            <a:ext cx="356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  <a:t>Additional parameters may be used to adjust for data biases 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CCI project integration meeting</a:t>
            </a:r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Reanalysis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965</Words>
  <Application>Microsoft Office PowerPoint</Application>
  <PresentationFormat>On-screen Show (4:3)</PresentationFormat>
  <Paragraphs>239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Reanalysis: When observations meet models</vt:lpstr>
      <vt:lpstr>Data assimilation for numerical weather prediction</vt:lpstr>
      <vt:lpstr>From weather analyses to climate reanalysis</vt:lpstr>
      <vt:lpstr>From weather analyses to climate reanalysis</vt:lpstr>
      <vt:lpstr>Reanalysis at ECMWF</vt:lpstr>
      <vt:lpstr>Slide 6</vt:lpstr>
      <vt:lpstr>Observations used in ERA-Interim:    Instruments   </vt:lpstr>
      <vt:lpstr>Observations used in ERA-Interim:    Data counts</vt:lpstr>
      <vt:lpstr>Slide 9</vt:lpstr>
      <vt:lpstr>Input data monitoring:   Scatterometers</vt:lpstr>
      <vt:lpstr>Variational bias adjustments for satellite radiances</vt:lpstr>
      <vt:lpstr>Independent verification of MSU bias estimates</vt:lpstr>
      <vt:lpstr>Slide 13</vt:lpstr>
      <vt:lpstr>Surface temperature anomalies for July 2010</vt:lpstr>
      <vt:lpstr>Slide 15</vt:lpstr>
      <vt:lpstr>Slide 16</vt:lpstr>
      <vt:lpstr>Slide 17</vt:lpstr>
      <vt:lpstr>BAMS State of the Climate</vt:lpstr>
      <vt:lpstr>Access to reanalysis data at www.ecmwf.int/research/era</vt:lpstr>
      <vt:lpstr>Time series of monthly averaged products</vt:lpstr>
      <vt:lpstr>Large-scale circulation indices</vt:lpstr>
      <vt:lpstr>Additional climate monitoring products in development</vt:lpstr>
      <vt:lpstr>ERA data and visualisation services</vt:lpstr>
      <vt:lpstr>Summary and conclusions</vt:lpstr>
    </vt:vector>
  </TitlesOfParts>
  <Company>ECMWF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Dick Dee</dc:creator>
  <cp:lastModifiedBy>Dick Dee</cp:lastModifiedBy>
  <cp:revision>200</cp:revision>
  <dcterms:created xsi:type="dcterms:W3CDTF">2011-02-11T09:56:56Z</dcterms:created>
  <dcterms:modified xsi:type="dcterms:W3CDTF">2011-03-14T12:07:05Z</dcterms:modified>
</cp:coreProperties>
</file>