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895" r:id="rId2"/>
    <p:sldMasterId id="2147483900" r:id="rId3"/>
    <p:sldMasterId id="2147483901" r:id="rId4"/>
    <p:sldMasterId id="2147483902" r:id="rId5"/>
  </p:sldMasterIdLst>
  <p:notesMasterIdLst>
    <p:notesMasterId r:id="rId34"/>
  </p:notesMasterIdLst>
  <p:handoutMasterIdLst>
    <p:handoutMasterId r:id="rId35"/>
  </p:handoutMasterIdLst>
  <p:sldIdLst>
    <p:sldId id="513" r:id="rId6"/>
    <p:sldId id="529" r:id="rId7"/>
    <p:sldId id="525" r:id="rId8"/>
    <p:sldId id="522" r:id="rId9"/>
    <p:sldId id="527" r:id="rId10"/>
    <p:sldId id="524" r:id="rId11"/>
    <p:sldId id="528" r:id="rId12"/>
    <p:sldId id="515" r:id="rId13"/>
    <p:sldId id="530" r:id="rId14"/>
    <p:sldId id="531" r:id="rId15"/>
    <p:sldId id="532" r:id="rId16"/>
    <p:sldId id="533" r:id="rId17"/>
    <p:sldId id="534" r:id="rId18"/>
    <p:sldId id="543" r:id="rId19"/>
    <p:sldId id="535" r:id="rId20"/>
    <p:sldId id="540" r:id="rId21"/>
    <p:sldId id="536" r:id="rId22"/>
    <p:sldId id="537" r:id="rId23"/>
    <p:sldId id="538" r:id="rId24"/>
    <p:sldId id="548" r:id="rId25"/>
    <p:sldId id="546" r:id="rId26"/>
    <p:sldId id="547" r:id="rId27"/>
    <p:sldId id="549" r:id="rId28"/>
    <p:sldId id="554" r:id="rId29"/>
    <p:sldId id="539" r:id="rId30"/>
    <p:sldId id="550" r:id="rId31"/>
    <p:sldId id="553" r:id="rId32"/>
    <p:sldId id="555" r:id="rId33"/>
  </p:sldIdLst>
  <p:sldSz cx="9906000" cy="6858000" type="A4"/>
  <p:notesSz cx="7099300" cy="10234613"/>
  <p:defaultTextStyle>
    <a:defPPr>
      <a:defRPr lang="en-US"/>
    </a:defPPr>
    <a:lvl1pPr algn="ctr" rtl="0" fontAlgn="base">
      <a:spcBef>
        <a:spcPct val="0"/>
      </a:spcBef>
      <a:spcAft>
        <a:spcPct val="0"/>
      </a:spcAft>
      <a:defRPr b="1" kern="1200">
        <a:solidFill>
          <a:schemeClr val="tx1"/>
        </a:solidFill>
        <a:latin typeface="Verdana" pitchFamily="34" charset="0"/>
        <a:ea typeface="+mn-ea"/>
        <a:cs typeface="+mn-cs"/>
      </a:defRPr>
    </a:lvl1pPr>
    <a:lvl2pPr marL="457200" algn="ctr" rtl="0" fontAlgn="base">
      <a:spcBef>
        <a:spcPct val="0"/>
      </a:spcBef>
      <a:spcAft>
        <a:spcPct val="0"/>
      </a:spcAft>
      <a:defRPr b="1" kern="1200">
        <a:solidFill>
          <a:schemeClr val="tx1"/>
        </a:solidFill>
        <a:latin typeface="Verdana" pitchFamily="34" charset="0"/>
        <a:ea typeface="+mn-ea"/>
        <a:cs typeface="+mn-cs"/>
      </a:defRPr>
    </a:lvl2pPr>
    <a:lvl3pPr marL="914400" algn="ctr" rtl="0" fontAlgn="base">
      <a:spcBef>
        <a:spcPct val="0"/>
      </a:spcBef>
      <a:spcAft>
        <a:spcPct val="0"/>
      </a:spcAft>
      <a:defRPr b="1" kern="1200">
        <a:solidFill>
          <a:schemeClr val="tx1"/>
        </a:solidFill>
        <a:latin typeface="Verdana" pitchFamily="34" charset="0"/>
        <a:ea typeface="+mn-ea"/>
        <a:cs typeface="+mn-cs"/>
      </a:defRPr>
    </a:lvl3pPr>
    <a:lvl4pPr marL="1371600" algn="ctr" rtl="0" fontAlgn="base">
      <a:spcBef>
        <a:spcPct val="0"/>
      </a:spcBef>
      <a:spcAft>
        <a:spcPct val="0"/>
      </a:spcAft>
      <a:defRPr b="1" kern="1200">
        <a:solidFill>
          <a:schemeClr val="tx1"/>
        </a:solidFill>
        <a:latin typeface="Verdana" pitchFamily="34" charset="0"/>
        <a:ea typeface="+mn-ea"/>
        <a:cs typeface="+mn-cs"/>
      </a:defRPr>
    </a:lvl4pPr>
    <a:lvl5pPr marL="1828800" algn="ctr"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8DB"/>
    <a:srgbClr val="00549F"/>
    <a:srgbClr val="88060F"/>
    <a:srgbClr val="FF9900"/>
    <a:srgbClr val="E0A602"/>
    <a:srgbClr val="A4FEE6"/>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9773" autoAdjust="0"/>
  </p:normalViewPr>
  <p:slideViewPr>
    <p:cSldViewPr snapToGrid="0" showGuides="1">
      <p:cViewPr varScale="1">
        <p:scale>
          <a:sx n="57" d="100"/>
          <a:sy n="57" d="100"/>
        </p:scale>
        <p:origin x="-966" y="-78"/>
      </p:cViewPr>
      <p:guideLst>
        <p:guide orient="horz" pos="572"/>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4" tIns="47425" rIns="94854" bIns="47425" numCol="1" anchor="t" anchorCtr="0" compatLnSpc="1">
            <a:prstTxWarp prst="textNoShape">
              <a:avLst/>
            </a:prstTxWarp>
          </a:bodyPr>
          <a:lstStyle>
            <a:lvl1pPr algn="l" defTabSz="947738">
              <a:defRPr sz="1300" b="0">
                <a:latin typeface="Arial" pitchFamily="34" charset="0"/>
              </a:defRPr>
            </a:lvl1pPr>
          </a:lstStyle>
          <a:p>
            <a:endParaRPr lang="it-IT" altLang="de-DE"/>
          </a:p>
        </p:txBody>
      </p:sp>
      <p:sp>
        <p:nvSpPr>
          <p:cNvPr id="628739" name="Rectangle 3"/>
          <p:cNvSpPr>
            <a:spLocks noGrp="1" noChangeArrowheads="1"/>
          </p:cNvSpPr>
          <p:nvPr>
            <p:ph type="dt" sz="quarter" idx="1"/>
          </p:nvPr>
        </p:nvSpPr>
        <p:spPr bwMode="auto">
          <a:xfrm>
            <a:off x="4019550" y="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4" tIns="47425" rIns="94854" bIns="47425" numCol="1" anchor="t" anchorCtr="0" compatLnSpc="1">
            <a:prstTxWarp prst="textNoShape">
              <a:avLst/>
            </a:prstTxWarp>
          </a:bodyPr>
          <a:lstStyle>
            <a:lvl1pPr algn="r" defTabSz="947738">
              <a:defRPr sz="1300" b="0">
                <a:latin typeface="Arial" pitchFamily="34" charset="0"/>
              </a:defRPr>
            </a:lvl1pPr>
          </a:lstStyle>
          <a:p>
            <a:endParaRPr lang="it-IT" altLang="de-DE"/>
          </a:p>
        </p:txBody>
      </p:sp>
      <p:sp>
        <p:nvSpPr>
          <p:cNvPr id="628740" name="Rectangle 4"/>
          <p:cNvSpPr>
            <a:spLocks noGrp="1" noChangeArrowheads="1"/>
          </p:cNvSpPr>
          <p:nvPr>
            <p:ph type="ftr" sz="quarter" idx="2"/>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4" tIns="47425" rIns="94854" bIns="47425" numCol="1" anchor="b" anchorCtr="0" compatLnSpc="1">
            <a:prstTxWarp prst="textNoShape">
              <a:avLst/>
            </a:prstTxWarp>
          </a:bodyPr>
          <a:lstStyle>
            <a:lvl1pPr algn="l" defTabSz="947738">
              <a:defRPr sz="1300" b="0">
                <a:latin typeface="Arial" pitchFamily="34" charset="0"/>
              </a:defRPr>
            </a:lvl1pPr>
          </a:lstStyle>
          <a:p>
            <a:endParaRPr lang="it-IT" altLang="de-DE"/>
          </a:p>
        </p:txBody>
      </p:sp>
      <p:sp>
        <p:nvSpPr>
          <p:cNvPr id="628741" name="Rectangle 5"/>
          <p:cNvSpPr>
            <a:spLocks noGrp="1" noChangeArrowheads="1"/>
          </p:cNvSpPr>
          <p:nvPr>
            <p:ph type="sldNum" sz="quarter" idx="3"/>
          </p:nvPr>
        </p:nvSpPr>
        <p:spPr bwMode="auto">
          <a:xfrm>
            <a:off x="4019550" y="972185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54" tIns="47425" rIns="94854" bIns="47425" numCol="1" anchor="b" anchorCtr="0" compatLnSpc="1">
            <a:prstTxWarp prst="textNoShape">
              <a:avLst/>
            </a:prstTxWarp>
          </a:bodyPr>
          <a:lstStyle>
            <a:lvl1pPr algn="r" defTabSz="947738">
              <a:defRPr sz="1300" b="0">
                <a:latin typeface="Arial" pitchFamily="34" charset="0"/>
              </a:defRPr>
            </a:lvl1pPr>
          </a:lstStyle>
          <a:p>
            <a:fld id="{5951A76C-08A9-4F73-B399-B267535D81B9}" type="slidenum">
              <a:rPr lang="it-IT" altLang="de-DE"/>
              <a:pPr/>
              <a:t>‹#›</a:t>
            </a:fld>
            <a:endParaRPr lang="it-IT" altLang="de-DE"/>
          </a:p>
        </p:txBody>
      </p:sp>
    </p:spTree>
    <p:extLst>
      <p:ext uri="{BB962C8B-B14F-4D97-AF65-F5344CB8AC3E}">
        <p14:creationId xmlns:p14="http://schemas.microsoft.com/office/powerpoint/2010/main" val="405610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48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4" rIns="91406" bIns="45704" numCol="1" anchor="t" anchorCtr="0" compatLnSpc="1">
            <a:prstTxWarp prst="textNoShape">
              <a:avLst/>
            </a:prstTxWarp>
          </a:bodyPr>
          <a:lstStyle>
            <a:lvl1pPr algn="l" defTabSz="915988">
              <a:defRPr sz="1300" b="0"/>
            </a:lvl1pPr>
          </a:lstStyle>
          <a:p>
            <a:endParaRPr lang="en-US" altLang="de-DE"/>
          </a:p>
        </p:txBody>
      </p:sp>
      <p:sp>
        <p:nvSpPr>
          <p:cNvPr id="58371" name="Rectangle 3"/>
          <p:cNvSpPr>
            <a:spLocks noGrp="1" noChangeArrowheads="1"/>
          </p:cNvSpPr>
          <p:nvPr>
            <p:ph type="dt" idx="1"/>
          </p:nvPr>
        </p:nvSpPr>
        <p:spPr bwMode="auto">
          <a:xfrm>
            <a:off x="4038600" y="0"/>
            <a:ext cx="304641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4" rIns="91406" bIns="45704" numCol="1" anchor="t" anchorCtr="0" compatLnSpc="1">
            <a:prstTxWarp prst="textNoShape">
              <a:avLst/>
            </a:prstTxWarp>
          </a:bodyPr>
          <a:lstStyle>
            <a:lvl1pPr algn="r" defTabSz="915988">
              <a:defRPr sz="1300" b="0"/>
            </a:lvl1pPr>
          </a:lstStyle>
          <a:p>
            <a:fld id="{2AE0CF02-942E-40F6-B9E7-A8F9567E4025}" type="datetimeFigureOut">
              <a:rPr lang="en-US" altLang="de-DE"/>
              <a:pPr/>
              <a:t>6/3/2014</a:t>
            </a:fld>
            <a:endParaRPr lang="en-US" altLang="de-DE"/>
          </a:p>
        </p:txBody>
      </p:sp>
      <p:sp>
        <p:nvSpPr>
          <p:cNvPr id="58372" name="Rectangle 4"/>
          <p:cNvSpPr>
            <a:spLocks noGrp="1" noRot="1" noChangeAspect="1" noChangeArrowheads="1" noTextEdit="1"/>
          </p:cNvSpPr>
          <p:nvPr>
            <p:ph type="sldImg" idx="2"/>
          </p:nvPr>
        </p:nvSpPr>
        <p:spPr bwMode="auto">
          <a:xfrm>
            <a:off x="825500" y="760413"/>
            <a:ext cx="5505450" cy="38115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914400" y="4876800"/>
            <a:ext cx="5257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4" rIns="91406" bIns="45704"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58374" name="Rectangle 6"/>
          <p:cNvSpPr>
            <a:spLocks noGrp="1" noChangeArrowheads="1"/>
          </p:cNvSpPr>
          <p:nvPr>
            <p:ph type="ftr" sz="quarter" idx="4"/>
          </p:nvPr>
        </p:nvSpPr>
        <p:spPr bwMode="auto">
          <a:xfrm>
            <a:off x="0" y="9755188"/>
            <a:ext cx="30480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4" rIns="91406" bIns="45704" numCol="1" anchor="b" anchorCtr="0" compatLnSpc="1">
            <a:prstTxWarp prst="textNoShape">
              <a:avLst/>
            </a:prstTxWarp>
          </a:bodyPr>
          <a:lstStyle>
            <a:lvl1pPr algn="l" defTabSz="915988">
              <a:defRPr sz="1300" b="0"/>
            </a:lvl1pPr>
          </a:lstStyle>
          <a:p>
            <a:endParaRPr lang="en-US" altLang="de-DE"/>
          </a:p>
        </p:txBody>
      </p:sp>
      <p:sp>
        <p:nvSpPr>
          <p:cNvPr id="58375" name="Rectangle 7"/>
          <p:cNvSpPr>
            <a:spLocks noGrp="1" noChangeArrowheads="1"/>
          </p:cNvSpPr>
          <p:nvPr>
            <p:ph type="sldNum" sz="quarter" idx="5"/>
          </p:nvPr>
        </p:nvSpPr>
        <p:spPr bwMode="auto">
          <a:xfrm>
            <a:off x="4038600" y="9755188"/>
            <a:ext cx="30464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6" tIns="45704" rIns="91406" bIns="45704" numCol="1" anchor="b" anchorCtr="0" compatLnSpc="1">
            <a:prstTxWarp prst="textNoShape">
              <a:avLst/>
            </a:prstTxWarp>
          </a:bodyPr>
          <a:lstStyle>
            <a:lvl1pPr algn="r" defTabSz="915988">
              <a:defRPr sz="1300" b="0"/>
            </a:lvl1pPr>
          </a:lstStyle>
          <a:p>
            <a:fld id="{053C9B47-2B2B-4C6D-89A3-22C20519C43D}" type="slidenum">
              <a:rPr lang="en-US" altLang="de-DE"/>
              <a:pPr/>
              <a:t>‹#›</a:t>
            </a:fld>
            <a:endParaRPr lang="en-US" altLang="de-DE"/>
          </a:p>
        </p:txBody>
      </p:sp>
    </p:spTree>
    <p:extLst>
      <p:ext uri="{BB962C8B-B14F-4D97-AF65-F5344CB8AC3E}">
        <p14:creationId xmlns:p14="http://schemas.microsoft.com/office/powerpoint/2010/main" val="3335018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GB"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760413"/>
            <a:ext cx="5505450" cy="3811587"/>
          </a:xfrm>
        </p:spPr>
      </p:sp>
      <p:sp>
        <p:nvSpPr>
          <p:cNvPr id="3" name="Notes Placeholder 2"/>
          <p:cNvSpPr>
            <a:spLocks noGrp="1"/>
          </p:cNvSpPr>
          <p:nvPr>
            <p:ph type="body" idx="1"/>
          </p:nvPr>
        </p:nvSpPr>
        <p:spPr/>
        <p:txBody>
          <a:bodyPr/>
          <a:lstStyle/>
          <a:p>
            <a:r>
              <a:rPr lang="de-DE" dirty="0" smtClean="0"/>
              <a:t>pyCMBS provides preprocessing of observational data</a:t>
            </a:r>
            <a:r>
              <a:rPr lang="de-DE" baseline="0" dirty="0" smtClean="0"/>
              <a:t> and model data „on the fly“; implementation using cdo‘s (=efficient and fast)</a:t>
            </a:r>
          </a:p>
          <a:p>
            <a:r>
              <a:rPr lang="de-DE" baseline="0" dirty="0" smtClean="0"/>
              <a:t>Preprocessed files are stored in a temporary directory and can be accessed at a second run (if desired), which avoids unnecessary preprocessing overhead.</a:t>
            </a:r>
          </a:p>
          <a:p>
            <a:endParaRPr lang="de-DE" baseline="0" dirty="0" smtClean="0"/>
          </a:p>
          <a:p>
            <a:r>
              <a:rPr lang="de-DE" baseline="0" dirty="0" smtClean="0"/>
              <a:t>For different models, one needs basically to implement a READER that knows how to read specific variables. This is however flexible enought that it can be adapted quite easily to new models.</a:t>
            </a:r>
            <a:endParaRPr lang="de-DE" dirty="0"/>
          </a:p>
        </p:txBody>
      </p:sp>
      <p:sp>
        <p:nvSpPr>
          <p:cNvPr id="4" name="Slide Number Placeholder 3"/>
          <p:cNvSpPr>
            <a:spLocks noGrp="1"/>
          </p:cNvSpPr>
          <p:nvPr>
            <p:ph type="sldNum" sz="quarter" idx="10"/>
          </p:nvPr>
        </p:nvSpPr>
        <p:spPr/>
        <p:txBody>
          <a:bodyPr/>
          <a:lstStyle/>
          <a:p>
            <a:fld id="{8455658B-424A-4E07-A7E4-4050B67ADCA3}" type="slidenum">
              <a:rPr lang="de-DE" smtClean="0"/>
              <a:t>24</a:t>
            </a:fld>
            <a:endParaRPr lang="de-DE"/>
          </a:p>
        </p:txBody>
      </p:sp>
    </p:spTree>
    <p:extLst>
      <p:ext uri="{BB962C8B-B14F-4D97-AF65-F5344CB8AC3E}">
        <p14:creationId xmlns:p14="http://schemas.microsoft.com/office/powerpoint/2010/main" val="197337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GB"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5500" y="760413"/>
            <a:ext cx="5505450" cy="3811587"/>
          </a:xfrm>
        </p:spPr>
      </p:sp>
      <p:sp>
        <p:nvSpPr>
          <p:cNvPr id="3" name="Notizenplatzhalter 2"/>
          <p:cNvSpPr>
            <a:spLocks noGrp="1"/>
          </p:cNvSpPr>
          <p:nvPr>
            <p:ph type="body" idx="1"/>
          </p:nvPr>
        </p:nvSpPr>
        <p:spPr/>
        <p:txBody>
          <a:bodyPr/>
          <a:lstStyle/>
          <a:p>
            <a:pPr marL="247620" indent="-247620">
              <a:buAutoNum type="arabicParenR"/>
            </a:pPr>
            <a:r>
              <a:rPr lang="de-DE" dirty="0" smtClean="0"/>
              <a:t>CCI sm partial correlation: Figure shows the correlation of</a:t>
            </a:r>
            <a:r>
              <a:rPr lang="de-DE" baseline="0" dirty="0" smtClean="0"/>
              <a:t> model and ECV_SM soil moisture anomalies AFTER having removed a joint forcing of precipitation </a:t>
            </a:r>
            <a:r>
              <a:rPr lang="de-DE" baseline="0" dirty="0" smtClean="0">
                <a:sym typeface="Wingdings" panose="05000000000000000000" pitchFamily="2" charset="2"/>
              </a:rPr>
              <a:t> even, when effect of precipitation is removed, ECV_SM and JSBACH simulations compare well in large parts of the globe. Regions with lower agreement are</a:t>
            </a:r>
            <a:br>
              <a:rPr lang="de-DE" baseline="0" dirty="0" smtClean="0">
                <a:sym typeface="Wingdings" panose="05000000000000000000" pitchFamily="2" charset="2"/>
              </a:rPr>
            </a:br>
            <a:r>
              <a:rPr lang="de-DE" baseline="0" dirty="0" smtClean="0">
                <a:sym typeface="Wingdings" panose="05000000000000000000" pitchFamily="2" charset="2"/>
              </a:rPr>
              <a:t>A) dense forested areas / snow influenced areas  CCI not sensitive</a:t>
            </a:r>
            <a:br>
              <a:rPr lang="de-DE" baseline="0" dirty="0" smtClean="0">
                <a:sym typeface="Wingdings" panose="05000000000000000000" pitchFamily="2" charset="2"/>
              </a:rPr>
            </a:br>
            <a:r>
              <a:rPr lang="de-DE" baseline="0" dirty="0" smtClean="0">
                <a:sym typeface="Wingdings" panose="05000000000000000000" pitchFamily="2" charset="2"/>
              </a:rPr>
              <a:t>B) some other areas, where one can try to learn from the differences for the model</a:t>
            </a:r>
            <a:endParaRPr lang="de-DE" baseline="0" dirty="0" smtClean="0"/>
          </a:p>
          <a:p>
            <a:pPr marL="247620" indent="-247620">
              <a:buAutoNum type="arabicParenR"/>
            </a:pPr>
            <a:endParaRPr lang="de-DE" baseline="0" dirty="0" smtClean="0"/>
          </a:p>
          <a:p>
            <a:pPr marL="247620" indent="-247620">
              <a:buAutoNum type="arabicParenR"/>
            </a:pPr>
            <a:endParaRPr lang="de-DE" baseline="0" dirty="0" smtClean="0"/>
          </a:p>
          <a:p>
            <a:pPr marL="247620" indent="-247620">
              <a:buAutoNum type="arabicParenR"/>
            </a:pPr>
            <a:endParaRPr lang="de-DE" dirty="0" smtClean="0"/>
          </a:p>
          <a:p>
            <a:r>
              <a:rPr lang="de-DE" dirty="0" smtClean="0"/>
              <a:t>2) Anomalies were calculated on monthly timescale by removing mean seasonality</a:t>
            </a:r>
          </a:p>
        </p:txBody>
      </p:sp>
      <p:sp>
        <p:nvSpPr>
          <p:cNvPr id="4" name="Foliennummernplatzhalter 3"/>
          <p:cNvSpPr>
            <a:spLocks noGrp="1"/>
          </p:cNvSpPr>
          <p:nvPr>
            <p:ph type="sldNum" sz="quarter" idx="10"/>
          </p:nvPr>
        </p:nvSpPr>
        <p:spPr/>
        <p:txBody>
          <a:bodyPr/>
          <a:lstStyle/>
          <a:p>
            <a:fld id="{B046D16A-2D8F-8A49-9BBD-CCAF314443DE}" type="slidenum">
              <a:rPr lang="en-CA" smtClean="0"/>
              <a:t>4</a:t>
            </a:fld>
            <a:endParaRPr lang="en-CA"/>
          </a:p>
        </p:txBody>
      </p:sp>
    </p:spTree>
    <p:extLst>
      <p:ext uri="{BB962C8B-B14F-4D97-AF65-F5344CB8AC3E}">
        <p14:creationId xmlns:p14="http://schemas.microsoft.com/office/powerpoint/2010/main" val="372540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GB"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5500" y="760413"/>
            <a:ext cx="5505450" cy="3811587"/>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C9C66C27-2A5C-40A9-B79E-F66E8B5E751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5500" y="760413"/>
            <a:ext cx="5505450" cy="3811587"/>
          </a:xfrm>
        </p:spPr>
      </p:sp>
      <p:sp>
        <p:nvSpPr>
          <p:cNvPr id="3" name="Notizenplatzhalter 2"/>
          <p:cNvSpPr>
            <a:spLocks noGrp="1"/>
          </p:cNvSpPr>
          <p:nvPr>
            <p:ph type="body" idx="1"/>
          </p:nvPr>
        </p:nvSpPr>
        <p:spPr/>
        <p:txBody>
          <a:bodyPr/>
          <a:lstStyle/>
          <a:p>
            <a:r>
              <a:rPr lang="en-CA" dirty="0" smtClean="0"/>
              <a:t>How</a:t>
            </a:r>
            <a:r>
              <a:rPr lang="en-CA" baseline="0" dirty="0" smtClean="0"/>
              <a:t> to implement burned area into JSBACH</a:t>
            </a:r>
          </a:p>
          <a:p>
            <a:endParaRPr lang="en-CA" baseline="0" dirty="0" smtClean="0"/>
          </a:p>
          <a:p>
            <a:pPr marL="247620" indent="-247620">
              <a:buAutoNum type="alphaUcParenBoth"/>
            </a:pPr>
            <a:r>
              <a:rPr lang="en-CA" baseline="0" dirty="0" smtClean="0"/>
              <a:t>Without any information what vegetation burned the burned area is equally distributed among the available PFT within a grid box</a:t>
            </a:r>
          </a:p>
          <a:p>
            <a:pPr marL="247620" indent="-247620">
              <a:buAutoNum type="alphaUcParenBoth"/>
            </a:pPr>
            <a:r>
              <a:rPr lang="en-CA" baseline="0" dirty="0" smtClean="0"/>
              <a:t> GFED (and so will CCI fire) provides in addition the information on how much of the observed burned area can be attributed to tree and grass burning. This can be accounted for in the model and typically leads to more grass burning in the model compared to the simple approach (A)</a:t>
            </a:r>
            <a:endParaRPr lang="en-CA" dirty="0"/>
          </a:p>
        </p:txBody>
      </p:sp>
      <p:sp>
        <p:nvSpPr>
          <p:cNvPr id="4" name="Foliennummernplatzhalter 3"/>
          <p:cNvSpPr>
            <a:spLocks noGrp="1"/>
          </p:cNvSpPr>
          <p:nvPr>
            <p:ph type="sldNum" sz="quarter" idx="10"/>
          </p:nvPr>
        </p:nvSpPr>
        <p:spPr/>
        <p:txBody>
          <a:bodyPr/>
          <a:lstStyle/>
          <a:p>
            <a:fld id="{F3C78719-4114-3048-98B7-DF19E1F6B7C8}" type="slidenum">
              <a:rPr lang="en-CA" smtClean="0"/>
              <a:t>11</a:t>
            </a:fld>
            <a:endParaRPr lang="en-CA"/>
          </a:p>
        </p:txBody>
      </p:sp>
    </p:spTree>
    <p:extLst>
      <p:ext uri="{BB962C8B-B14F-4D97-AF65-F5344CB8AC3E}">
        <p14:creationId xmlns:p14="http://schemas.microsoft.com/office/powerpoint/2010/main" val="353836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5500" y="760413"/>
            <a:ext cx="5505450" cy="3811587"/>
          </a:xfrm>
        </p:spPr>
      </p:sp>
      <p:sp>
        <p:nvSpPr>
          <p:cNvPr id="3" name="Notizenplatzhalter 2"/>
          <p:cNvSpPr>
            <a:spLocks noGrp="1"/>
          </p:cNvSpPr>
          <p:nvPr>
            <p:ph type="body" idx="1"/>
          </p:nvPr>
        </p:nvSpPr>
        <p:spPr/>
        <p:txBody>
          <a:bodyPr/>
          <a:lstStyle/>
          <a:p>
            <a:r>
              <a:rPr lang="en-CA" dirty="0" smtClean="0"/>
              <a:t>Results:</a:t>
            </a:r>
          </a:p>
          <a:p>
            <a:endParaRPr lang="en-CA" dirty="0" smtClean="0"/>
          </a:p>
          <a:p>
            <a:r>
              <a:rPr lang="en-CA" dirty="0" smtClean="0"/>
              <a:t>Using approach</a:t>
            </a:r>
            <a:r>
              <a:rPr lang="en-CA" baseline="0" dirty="0" smtClean="0"/>
              <a:t> B in JSBACH and compare this to carbon emissions reported in GFED that are based on the same burned area dataset (but use a different vegetation model, see also slide 1). The global emissions are very similar. Regionally, JSBACH leads to higher carbon emissions over Africa and lower emissions in South America and over Indonesia.</a:t>
            </a:r>
          </a:p>
          <a:p>
            <a:endParaRPr lang="en-CA" baseline="0" dirty="0" smtClean="0"/>
          </a:p>
          <a:p>
            <a:endParaRPr lang="en-CA" dirty="0"/>
          </a:p>
        </p:txBody>
      </p:sp>
      <p:sp>
        <p:nvSpPr>
          <p:cNvPr id="4" name="Foliennummernplatzhalter 3"/>
          <p:cNvSpPr>
            <a:spLocks noGrp="1"/>
          </p:cNvSpPr>
          <p:nvPr>
            <p:ph type="sldNum" sz="quarter" idx="10"/>
          </p:nvPr>
        </p:nvSpPr>
        <p:spPr/>
        <p:txBody>
          <a:bodyPr/>
          <a:lstStyle/>
          <a:p>
            <a:fld id="{F3C78719-4114-3048-98B7-DF19E1F6B7C8}" type="slidenum">
              <a:rPr lang="en-CA" smtClean="0"/>
              <a:t>12</a:t>
            </a:fld>
            <a:endParaRPr lang="en-CA"/>
          </a:p>
        </p:txBody>
      </p:sp>
    </p:spTree>
    <p:extLst>
      <p:ext uri="{BB962C8B-B14F-4D97-AF65-F5344CB8AC3E}">
        <p14:creationId xmlns:p14="http://schemas.microsoft.com/office/powerpoint/2010/main" val="199817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5500" y="760413"/>
            <a:ext cx="5505450" cy="3811587"/>
          </a:xfrm>
        </p:spPr>
      </p:sp>
      <p:sp>
        <p:nvSpPr>
          <p:cNvPr id="3" name="Notizenplatzhalter 2"/>
          <p:cNvSpPr>
            <a:spLocks noGrp="1"/>
          </p:cNvSpPr>
          <p:nvPr>
            <p:ph type="body" idx="1"/>
          </p:nvPr>
        </p:nvSpPr>
        <p:spPr/>
        <p:txBody>
          <a:bodyPr/>
          <a:lstStyle/>
          <a:p>
            <a:r>
              <a:rPr lang="en-CA" dirty="0" smtClean="0"/>
              <a:t>The MODIS</a:t>
            </a:r>
            <a:r>
              <a:rPr lang="en-CA" baseline="0" dirty="0" smtClean="0"/>
              <a:t> burned area as reported in GFED comes with uncertainty estimates. When we include these in the model the burned area estimates can be translated into resulting uncertainties in the fire carbon emissions. Overall, we find regionally a highly non linear relationship between burned area and carbon emission uncertainty. Globally, the uncertainty is in relative terms lower for fire </a:t>
            </a:r>
            <a:r>
              <a:rPr lang="en-CA" baseline="0" smtClean="0"/>
              <a:t>carbon emissions.</a:t>
            </a:r>
            <a:endParaRPr lang="en-CA" dirty="0"/>
          </a:p>
        </p:txBody>
      </p:sp>
      <p:sp>
        <p:nvSpPr>
          <p:cNvPr id="4" name="Foliennummernplatzhalter 3"/>
          <p:cNvSpPr>
            <a:spLocks noGrp="1"/>
          </p:cNvSpPr>
          <p:nvPr>
            <p:ph type="sldNum" sz="quarter" idx="10"/>
          </p:nvPr>
        </p:nvSpPr>
        <p:spPr/>
        <p:txBody>
          <a:bodyPr/>
          <a:lstStyle/>
          <a:p>
            <a:fld id="{F3C78719-4114-3048-98B7-DF19E1F6B7C8}" type="slidenum">
              <a:rPr lang="en-CA" smtClean="0"/>
              <a:t>13</a:t>
            </a:fld>
            <a:endParaRPr lang="en-CA"/>
          </a:p>
        </p:txBody>
      </p:sp>
    </p:spTree>
    <p:extLst>
      <p:ext uri="{BB962C8B-B14F-4D97-AF65-F5344CB8AC3E}">
        <p14:creationId xmlns:p14="http://schemas.microsoft.com/office/powerpoint/2010/main" val="195183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GB"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6457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350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73675" y="4354515"/>
            <a:ext cx="1539875" cy="1684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4051" y="4354515"/>
            <a:ext cx="4467225" cy="1684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68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7986" name="Rectangle 2"/>
          <p:cNvSpPr>
            <a:spLocks noGrp="1" noChangeArrowheads="1"/>
          </p:cNvSpPr>
          <p:nvPr>
            <p:ph type="ctrTitle"/>
          </p:nvPr>
        </p:nvSpPr>
        <p:spPr>
          <a:xfrm>
            <a:off x="742950" y="2130425"/>
            <a:ext cx="8420100" cy="1470025"/>
          </a:xfrm>
        </p:spPr>
        <p:txBody>
          <a:bodyPr/>
          <a:lstStyle>
            <a:lvl1pPr>
              <a:defRPr sz="3600" b="1">
                <a:solidFill>
                  <a:srgbClr val="FFFFFF"/>
                </a:solidFill>
              </a:defRPr>
            </a:lvl1pPr>
          </a:lstStyle>
          <a:p>
            <a:pPr lvl="0"/>
            <a:r>
              <a:rPr lang="fr-FR" altLang="de-DE" noProof="0" smtClean="0"/>
              <a:t>Cliquez pour modifier le style du titre</a:t>
            </a:r>
          </a:p>
        </p:txBody>
      </p:sp>
      <p:sp>
        <p:nvSpPr>
          <p:cNvPr id="297987" name="Rectangle 3"/>
          <p:cNvSpPr>
            <a:spLocks noGrp="1" noChangeArrowheads="1"/>
          </p:cNvSpPr>
          <p:nvPr>
            <p:ph type="subTitle" idx="1"/>
          </p:nvPr>
        </p:nvSpPr>
        <p:spPr>
          <a:xfrm>
            <a:off x="1485900" y="3886200"/>
            <a:ext cx="6934200" cy="1752600"/>
          </a:xfrm>
        </p:spPr>
        <p:txBody>
          <a:bodyPr/>
          <a:lstStyle>
            <a:lvl1pPr marL="0" indent="0" algn="ctr">
              <a:buFont typeface="Wingdings" pitchFamily="2" charset="2"/>
              <a:buNone/>
              <a:defRPr>
                <a:solidFill>
                  <a:schemeClr val="bg1"/>
                </a:solidFill>
              </a:defRPr>
            </a:lvl1pPr>
          </a:lstStyle>
          <a:p>
            <a:pPr lvl="0"/>
            <a:r>
              <a:rPr lang="fr-FR" altLang="de-DE" noProof="0" smtClean="0"/>
              <a:t>Cliquez pour modifier le style des sous-titres du masque</a:t>
            </a:r>
          </a:p>
        </p:txBody>
      </p:sp>
      <p:sp>
        <p:nvSpPr>
          <p:cNvPr id="297988" name="Rectangle 4"/>
          <p:cNvSpPr>
            <a:spLocks noChangeArrowheads="1"/>
          </p:cNvSpPr>
          <p:nvPr/>
        </p:nvSpPr>
        <p:spPr bwMode="auto">
          <a:xfrm>
            <a:off x="2146300" y="6019800"/>
            <a:ext cx="462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fr-FR" altLang="de-DE" i="1">
                <a:solidFill>
                  <a:schemeClr val="bg1"/>
                </a:solidFill>
                <a:latin typeface="Arial" pitchFamily="34" charset="0"/>
              </a:rPr>
              <a:t>CNES, 22 mai 2013</a:t>
            </a:r>
            <a:endParaRPr lang="en-GB" altLang="de-DE" i="1">
              <a:solidFill>
                <a:schemeClr val="bg1"/>
              </a:solidFill>
              <a:latin typeface="Arial" pitchFamily="34" charset="0"/>
            </a:endParaRPr>
          </a:p>
        </p:txBody>
      </p:sp>
      <p:pic>
        <p:nvPicPr>
          <p:cNvPr id="297989" name="Picture 5" descr="cm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638800"/>
            <a:ext cx="1169988" cy="107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3"/>
          <p:cNvSpPr>
            <a:spLocks noGrp="1"/>
          </p:cNvSpPr>
          <p:nvPr>
            <p:ph type="sldNum" sz="quarter" idx="10"/>
          </p:nvPr>
        </p:nvSpPr>
        <p:spPr/>
        <p:txBody>
          <a:bodyPr/>
          <a:lstStyle>
            <a:lvl1pPr>
              <a:defRPr/>
            </a:lvl1pPr>
          </a:lstStyle>
          <a:p>
            <a:fld id="{3A58D7B6-AD3A-4701-B424-3D40E22520F9}" type="slidenum">
              <a:rPr lang="fr-FR" altLang="de-DE"/>
              <a:pPr/>
              <a:t>‹#›</a:t>
            </a:fld>
            <a:endParaRPr lang="fr-FR" altLang="de-DE"/>
          </a:p>
        </p:txBody>
      </p:sp>
    </p:spTree>
    <p:extLst>
      <p:ext uri="{BB962C8B-B14F-4D97-AF65-F5344CB8AC3E}">
        <p14:creationId xmlns:p14="http://schemas.microsoft.com/office/powerpoint/2010/main" val="154625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98AB2F4-3362-4B7C-83E3-B0690687F72C}" type="slidenum">
              <a:rPr lang="fr-FR" altLang="de-DE"/>
              <a:pPr/>
              <a:t>‹#›</a:t>
            </a:fld>
            <a:endParaRPr lang="fr-FR" altLang="de-DE"/>
          </a:p>
        </p:txBody>
      </p:sp>
    </p:spTree>
    <p:extLst>
      <p:ext uri="{BB962C8B-B14F-4D97-AF65-F5344CB8AC3E}">
        <p14:creationId xmlns:p14="http://schemas.microsoft.com/office/powerpoint/2010/main" val="851060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508000" y="1557338"/>
            <a:ext cx="43688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029200" y="1557338"/>
            <a:ext cx="43688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lide Number Placeholder 4"/>
          <p:cNvSpPr>
            <a:spLocks noGrp="1"/>
          </p:cNvSpPr>
          <p:nvPr>
            <p:ph type="sldNum" sz="quarter" idx="10"/>
          </p:nvPr>
        </p:nvSpPr>
        <p:spPr/>
        <p:txBody>
          <a:bodyPr/>
          <a:lstStyle>
            <a:lvl1pPr>
              <a:defRPr/>
            </a:lvl1pPr>
          </a:lstStyle>
          <a:p>
            <a:fld id="{7D83CABA-5FCC-49C1-BC86-E59FC926FFAC}" type="slidenum">
              <a:rPr lang="fr-FR" altLang="de-DE"/>
              <a:pPr/>
              <a:t>‹#›</a:t>
            </a:fld>
            <a:endParaRPr lang="fr-FR" altLang="de-DE"/>
          </a:p>
        </p:txBody>
      </p:sp>
    </p:spTree>
    <p:extLst>
      <p:ext uri="{BB962C8B-B14F-4D97-AF65-F5344CB8AC3E}">
        <p14:creationId xmlns:p14="http://schemas.microsoft.com/office/powerpoint/2010/main" val="386171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lide Number Placeholder 6"/>
          <p:cNvSpPr>
            <a:spLocks noGrp="1"/>
          </p:cNvSpPr>
          <p:nvPr>
            <p:ph type="sldNum" sz="quarter" idx="10"/>
          </p:nvPr>
        </p:nvSpPr>
        <p:spPr/>
        <p:txBody>
          <a:bodyPr/>
          <a:lstStyle>
            <a:lvl1pPr>
              <a:defRPr/>
            </a:lvl1pPr>
          </a:lstStyle>
          <a:p>
            <a:fld id="{BA25B0A8-A836-4B49-B7FE-F4D39A6005F5}" type="slidenum">
              <a:rPr lang="fr-FR" altLang="de-DE"/>
              <a:pPr/>
              <a:t>‹#›</a:t>
            </a:fld>
            <a:endParaRPr lang="fr-FR" altLang="de-DE"/>
          </a:p>
        </p:txBody>
      </p:sp>
    </p:spTree>
    <p:extLst>
      <p:ext uri="{BB962C8B-B14F-4D97-AF65-F5344CB8AC3E}">
        <p14:creationId xmlns:p14="http://schemas.microsoft.com/office/powerpoint/2010/main" val="1870252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Slide Number Placeholder 2"/>
          <p:cNvSpPr>
            <a:spLocks noGrp="1"/>
          </p:cNvSpPr>
          <p:nvPr>
            <p:ph type="sldNum" sz="quarter" idx="10"/>
          </p:nvPr>
        </p:nvSpPr>
        <p:spPr/>
        <p:txBody>
          <a:bodyPr/>
          <a:lstStyle>
            <a:lvl1pPr>
              <a:defRPr/>
            </a:lvl1pPr>
          </a:lstStyle>
          <a:p>
            <a:fld id="{502E4DC2-E674-4041-8CBA-95BCFA00F861}" type="slidenum">
              <a:rPr lang="fr-FR" altLang="de-DE"/>
              <a:pPr/>
              <a:t>‹#›</a:t>
            </a:fld>
            <a:endParaRPr lang="fr-FR" altLang="de-DE"/>
          </a:p>
        </p:txBody>
      </p:sp>
    </p:spTree>
    <p:extLst>
      <p:ext uri="{BB962C8B-B14F-4D97-AF65-F5344CB8AC3E}">
        <p14:creationId xmlns:p14="http://schemas.microsoft.com/office/powerpoint/2010/main" val="1911806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CAB0B43-480A-4CB9-925C-E32D3A9B40DC}" type="slidenum">
              <a:rPr lang="fr-FR" altLang="de-DE"/>
              <a:pPr/>
              <a:t>‹#›</a:t>
            </a:fld>
            <a:endParaRPr lang="fr-FR" altLang="de-DE"/>
          </a:p>
        </p:txBody>
      </p:sp>
    </p:spTree>
    <p:extLst>
      <p:ext uri="{BB962C8B-B14F-4D97-AF65-F5344CB8AC3E}">
        <p14:creationId xmlns:p14="http://schemas.microsoft.com/office/powerpoint/2010/main" val="104641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DF7E475-9CBA-4703-9929-91A3EEB4D201}" type="slidenum">
              <a:rPr lang="fr-FR" altLang="de-DE"/>
              <a:pPr/>
              <a:t>‹#›</a:t>
            </a:fld>
            <a:endParaRPr lang="fr-FR" altLang="de-DE"/>
          </a:p>
        </p:txBody>
      </p:sp>
    </p:spTree>
    <p:extLst>
      <p:ext uri="{BB962C8B-B14F-4D97-AF65-F5344CB8AC3E}">
        <p14:creationId xmlns:p14="http://schemas.microsoft.com/office/powerpoint/2010/main" val="178776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191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3204FB-F7BF-43EE-9026-5AC4CED33FD8}" type="slidenum">
              <a:rPr lang="fr-FR" altLang="de-DE"/>
              <a:pPr/>
              <a:t>‹#›</a:t>
            </a:fld>
            <a:endParaRPr lang="fr-FR" altLang="de-DE"/>
          </a:p>
        </p:txBody>
      </p:sp>
    </p:spTree>
    <p:extLst>
      <p:ext uri="{BB962C8B-B14F-4D97-AF65-F5344CB8AC3E}">
        <p14:creationId xmlns:p14="http://schemas.microsoft.com/office/powerpoint/2010/main" val="241670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3"/>
          <p:cNvSpPr>
            <a:spLocks noGrp="1"/>
          </p:cNvSpPr>
          <p:nvPr>
            <p:ph type="sldNum" sz="quarter" idx="10"/>
          </p:nvPr>
        </p:nvSpPr>
        <p:spPr/>
        <p:txBody>
          <a:bodyPr/>
          <a:lstStyle>
            <a:lvl1pPr>
              <a:defRPr/>
            </a:lvl1pPr>
          </a:lstStyle>
          <a:p>
            <a:fld id="{954136AA-7CD2-4E4F-89D5-B373A12663C0}" type="slidenum">
              <a:rPr lang="fr-FR" altLang="de-DE"/>
              <a:pPr/>
              <a:t>‹#›</a:t>
            </a:fld>
            <a:endParaRPr lang="fr-FR" altLang="de-DE"/>
          </a:p>
        </p:txBody>
      </p:sp>
    </p:spTree>
    <p:extLst>
      <p:ext uri="{BB962C8B-B14F-4D97-AF65-F5344CB8AC3E}">
        <p14:creationId xmlns:p14="http://schemas.microsoft.com/office/powerpoint/2010/main" val="2013009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5500" y="274638"/>
            <a:ext cx="2222500" cy="574675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508000" y="274638"/>
            <a:ext cx="65151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lide Number Placeholder 3"/>
          <p:cNvSpPr>
            <a:spLocks noGrp="1"/>
          </p:cNvSpPr>
          <p:nvPr>
            <p:ph type="sldNum" sz="quarter" idx="10"/>
          </p:nvPr>
        </p:nvSpPr>
        <p:spPr/>
        <p:txBody>
          <a:bodyPr/>
          <a:lstStyle>
            <a:lvl1pPr>
              <a:defRPr/>
            </a:lvl1pPr>
          </a:lstStyle>
          <a:p>
            <a:fld id="{4B238FB1-40A1-4411-90BA-C8393320FE4D}" type="slidenum">
              <a:rPr lang="fr-FR" altLang="de-DE"/>
              <a:pPr/>
              <a:t>‹#›</a:t>
            </a:fld>
            <a:endParaRPr lang="fr-FR" altLang="de-DE"/>
          </a:p>
        </p:txBody>
      </p:sp>
    </p:spTree>
    <p:extLst>
      <p:ext uri="{BB962C8B-B14F-4D97-AF65-F5344CB8AC3E}">
        <p14:creationId xmlns:p14="http://schemas.microsoft.com/office/powerpoint/2010/main" val="1354548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2312992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522254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8835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82575" y="1444625"/>
            <a:ext cx="4572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006975" y="1444625"/>
            <a:ext cx="4572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19965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248565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4113798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91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1221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993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6080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989263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4875" y="188913"/>
            <a:ext cx="2324100" cy="6513512"/>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82575" y="188913"/>
            <a:ext cx="6819900" cy="6513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111893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272456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239800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3606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1095375" y="4213225"/>
            <a:ext cx="4127500" cy="248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375275" y="4213225"/>
            <a:ext cx="4129088" cy="248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981449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333250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99521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4050" y="4924427"/>
            <a:ext cx="3003550" cy="111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4924427"/>
            <a:ext cx="3003550" cy="111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531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148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9997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2211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82112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188" y="150813"/>
            <a:ext cx="2289175" cy="6551612"/>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44488" y="150813"/>
            <a:ext cx="6718300" cy="655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047873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fld id="{1D65ACC8-ADB9-4098-9BB2-9E3BF6EB715A}" type="datetimeFigureOut">
              <a:rPr lang="de-DE" altLang="de-DE"/>
              <a:pPr/>
              <a:t>03.06.2014</a:t>
            </a:fld>
            <a:endParaRPr lang="en-CA" altLang="de-DE"/>
          </a:p>
        </p:txBody>
      </p:sp>
      <p:sp>
        <p:nvSpPr>
          <p:cNvPr id="5" name="Footer Placeholder 4"/>
          <p:cNvSpPr>
            <a:spLocks noGrp="1"/>
          </p:cNvSpPr>
          <p:nvPr>
            <p:ph type="ftr" sz="quarter" idx="11"/>
          </p:nvPr>
        </p:nvSpPr>
        <p:spPr/>
        <p:txBody>
          <a:bodyPr/>
          <a:lstStyle>
            <a:lvl1pPr>
              <a:defRPr/>
            </a:lvl1pPr>
          </a:lstStyle>
          <a:p>
            <a:endParaRPr lang="en-CA" altLang="de-DE"/>
          </a:p>
        </p:txBody>
      </p:sp>
      <p:sp>
        <p:nvSpPr>
          <p:cNvPr id="6" name="Slide Number Placeholder 5"/>
          <p:cNvSpPr>
            <a:spLocks noGrp="1"/>
          </p:cNvSpPr>
          <p:nvPr>
            <p:ph type="sldNum" sz="quarter" idx="12"/>
          </p:nvPr>
        </p:nvSpPr>
        <p:spPr/>
        <p:txBody>
          <a:bodyPr/>
          <a:lstStyle>
            <a:lvl1pPr>
              <a:defRPr/>
            </a:lvl1pPr>
          </a:lstStyle>
          <a:p>
            <a:fld id="{D619D066-2618-4AB1-9777-57D30D88C3CD}" type="slidenum">
              <a:rPr lang="en-CA" altLang="de-DE"/>
              <a:pPr/>
              <a:t>‹#›</a:t>
            </a:fld>
            <a:endParaRPr lang="en-CA" altLang="de-DE"/>
          </a:p>
        </p:txBody>
      </p:sp>
    </p:spTree>
    <p:extLst>
      <p:ext uri="{BB962C8B-B14F-4D97-AF65-F5344CB8AC3E}">
        <p14:creationId xmlns:p14="http://schemas.microsoft.com/office/powerpoint/2010/main" val="804780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fld id="{4A3311F7-244B-45AF-95F3-3C8AF2B53733}" type="datetimeFigureOut">
              <a:rPr lang="de-DE" altLang="de-DE"/>
              <a:pPr/>
              <a:t>03.06.2014</a:t>
            </a:fld>
            <a:endParaRPr lang="en-CA" altLang="de-DE"/>
          </a:p>
        </p:txBody>
      </p:sp>
      <p:sp>
        <p:nvSpPr>
          <p:cNvPr id="5" name="Footer Placeholder 4"/>
          <p:cNvSpPr>
            <a:spLocks noGrp="1"/>
          </p:cNvSpPr>
          <p:nvPr>
            <p:ph type="ftr" sz="quarter" idx="11"/>
          </p:nvPr>
        </p:nvSpPr>
        <p:spPr/>
        <p:txBody>
          <a:bodyPr/>
          <a:lstStyle>
            <a:lvl1pPr>
              <a:defRPr/>
            </a:lvl1pPr>
          </a:lstStyle>
          <a:p>
            <a:endParaRPr lang="en-CA" altLang="de-DE"/>
          </a:p>
        </p:txBody>
      </p:sp>
      <p:sp>
        <p:nvSpPr>
          <p:cNvPr id="6" name="Slide Number Placeholder 5"/>
          <p:cNvSpPr>
            <a:spLocks noGrp="1"/>
          </p:cNvSpPr>
          <p:nvPr>
            <p:ph type="sldNum" sz="quarter" idx="12"/>
          </p:nvPr>
        </p:nvSpPr>
        <p:spPr/>
        <p:txBody>
          <a:bodyPr/>
          <a:lstStyle>
            <a:lvl1pPr>
              <a:defRPr/>
            </a:lvl1pPr>
          </a:lstStyle>
          <a:p>
            <a:fld id="{58BC3B43-AFCA-4271-B516-2266DF44A019}" type="slidenum">
              <a:rPr lang="en-CA" altLang="de-DE"/>
              <a:pPr/>
              <a:t>‹#›</a:t>
            </a:fld>
            <a:endParaRPr lang="en-CA" altLang="de-DE"/>
          </a:p>
        </p:txBody>
      </p:sp>
    </p:spTree>
    <p:extLst>
      <p:ext uri="{BB962C8B-B14F-4D97-AF65-F5344CB8AC3E}">
        <p14:creationId xmlns:p14="http://schemas.microsoft.com/office/powerpoint/2010/main" val="30726726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E239921-A1A5-4F9F-A077-2543E3E78377}" type="datetimeFigureOut">
              <a:rPr lang="de-DE" altLang="de-DE"/>
              <a:pPr/>
              <a:t>03.06.2014</a:t>
            </a:fld>
            <a:endParaRPr lang="en-CA" altLang="de-DE"/>
          </a:p>
        </p:txBody>
      </p:sp>
      <p:sp>
        <p:nvSpPr>
          <p:cNvPr id="5" name="Footer Placeholder 4"/>
          <p:cNvSpPr>
            <a:spLocks noGrp="1"/>
          </p:cNvSpPr>
          <p:nvPr>
            <p:ph type="ftr" sz="quarter" idx="11"/>
          </p:nvPr>
        </p:nvSpPr>
        <p:spPr/>
        <p:txBody>
          <a:bodyPr/>
          <a:lstStyle>
            <a:lvl1pPr>
              <a:defRPr/>
            </a:lvl1pPr>
          </a:lstStyle>
          <a:p>
            <a:endParaRPr lang="en-CA" altLang="de-DE"/>
          </a:p>
        </p:txBody>
      </p:sp>
      <p:sp>
        <p:nvSpPr>
          <p:cNvPr id="6" name="Slide Number Placeholder 5"/>
          <p:cNvSpPr>
            <a:spLocks noGrp="1"/>
          </p:cNvSpPr>
          <p:nvPr>
            <p:ph type="sldNum" sz="quarter" idx="12"/>
          </p:nvPr>
        </p:nvSpPr>
        <p:spPr/>
        <p:txBody>
          <a:bodyPr/>
          <a:lstStyle>
            <a:lvl1pPr>
              <a:defRPr/>
            </a:lvl1pPr>
          </a:lstStyle>
          <a:p>
            <a:fld id="{5D31BAEF-17A0-4D2C-B1AC-A0E6E5590720}" type="slidenum">
              <a:rPr lang="en-CA" altLang="de-DE"/>
              <a:pPr/>
              <a:t>‹#›</a:t>
            </a:fld>
            <a:endParaRPr lang="en-CA" altLang="de-DE"/>
          </a:p>
        </p:txBody>
      </p:sp>
    </p:spTree>
    <p:extLst>
      <p:ext uri="{BB962C8B-B14F-4D97-AF65-F5344CB8AC3E}">
        <p14:creationId xmlns:p14="http://schemas.microsoft.com/office/powerpoint/2010/main" val="55963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fld id="{6962C8B8-C722-40C0-9EB4-971C772BA545}" type="datetimeFigureOut">
              <a:rPr lang="de-DE" altLang="de-DE"/>
              <a:pPr/>
              <a:t>03.06.2014</a:t>
            </a:fld>
            <a:endParaRPr lang="en-CA" altLang="de-DE"/>
          </a:p>
        </p:txBody>
      </p:sp>
      <p:sp>
        <p:nvSpPr>
          <p:cNvPr id="6" name="Footer Placeholder 5"/>
          <p:cNvSpPr>
            <a:spLocks noGrp="1"/>
          </p:cNvSpPr>
          <p:nvPr>
            <p:ph type="ftr" sz="quarter" idx="11"/>
          </p:nvPr>
        </p:nvSpPr>
        <p:spPr/>
        <p:txBody>
          <a:bodyPr/>
          <a:lstStyle>
            <a:lvl1pPr>
              <a:defRPr/>
            </a:lvl1pPr>
          </a:lstStyle>
          <a:p>
            <a:endParaRPr lang="en-CA" altLang="de-DE"/>
          </a:p>
        </p:txBody>
      </p:sp>
      <p:sp>
        <p:nvSpPr>
          <p:cNvPr id="7" name="Slide Number Placeholder 6"/>
          <p:cNvSpPr>
            <a:spLocks noGrp="1"/>
          </p:cNvSpPr>
          <p:nvPr>
            <p:ph type="sldNum" sz="quarter" idx="12"/>
          </p:nvPr>
        </p:nvSpPr>
        <p:spPr/>
        <p:txBody>
          <a:bodyPr/>
          <a:lstStyle>
            <a:lvl1pPr>
              <a:defRPr/>
            </a:lvl1pPr>
          </a:lstStyle>
          <a:p>
            <a:fld id="{ACB70D3E-BCD7-4E78-9832-E5F2E1948582}" type="slidenum">
              <a:rPr lang="en-CA" altLang="de-DE"/>
              <a:pPr/>
              <a:t>‹#›</a:t>
            </a:fld>
            <a:endParaRPr lang="en-CA" altLang="de-DE"/>
          </a:p>
        </p:txBody>
      </p:sp>
    </p:spTree>
    <p:extLst>
      <p:ext uri="{BB962C8B-B14F-4D97-AF65-F5344CB8AC3E}">
        <p14:creationId xmlns:p14="http://schemas.microsoft.com/office/powerpoint/2010/main" val="1645569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fld id="{B4BB2D90-0B04-4F0C-B52F-25B247869926}" type="datetimeFigureOut">
              <a:rPr lang="de-DE" altLang="de-DE"/>
              <a:pPr/>
              <a:t>03.06.2014</a:t>
            </a:fld>
            <a:endParaRPr lang="en-CA" altLang="de-DE"/>
          </a:p>
        </p:txBody>
      </p:sp>
      <p:sp>
        <p:nvSpPr>
          <p:cNvPr id="8" name="Footer Placeholder 7"/>
          <p:cNvSpPr>
            <a:spLocks noGrp="1"/>
          </p:cNvSpPr>
          <p:nvPr>
            <p:ph type="ftr" sz="quarter" idx="11"/>
          </p:nvPr>
        </p:nvSpPr>
        <p:spPr/>
        <p:txBody>
          <a:bodyPr/>
          <a:lstStyle>
            <a:lvl1pPr>
              <a:defRPr/>
            </a:lvl1pPr>
          </a:lstStyle>
          <a:p>
            <a:endParaRPr lang="en-CA" altLang="de-DE"/>
          </a:p>
        </p:txBody>
      </p:sp>
      <p:sp>
        <p:nvSpPr>
          <p:cNvPr id="9" name="Slide Number Placeholder 8"/>
          <p:cNvSpPr>
            <a:spLocks noGrp="1"/>
          </p:cNvSpPr>
          <p:nvPr>
            <p:ph type="sldNum" sz="quarter" idx="12"/>
          </p:nvPr>
        </p:nvSpPr>
        <p:spPr/>
        <p:txBody>
          <a:bodyPr/>
          <a:lstStyle>
            <a:lvl1pPr>
              <a:defRPr/>
            </a:lvl1pPr>
          </a:lstStyle>
          <a:p>
            <a:fld id="{709C38B1-83D8-41C6-A2C5-D989CB453D0A}" type="slidenum">
              <a:rPr lang="en-CA" altLang="de-DE"/>
              <a:pPr/>
              <a:t>‹#›</a:t>
            </a:fld>
            <a:endParaRPr lang="en-CA" altLang="de-DE"/>
          </a:p>
        </p:txBody>
      </p:sp>
    </p:spTree>
    <p:extLst>
      <p:ext uri="{BB962C8B-B14F-4D97-AF65-F5344CB8AC3E}">
        <p14:creationId xmlns:p14="http://schemas.microsoft.com/office/powerpoint/2010/main" val="235607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6289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fld id="{BBA9C251-0AC2-4D17-89F5-ED1ED41AF084}" type="datetimeFigureOut">
              <a:rPr lang="de-DE" altLang="de-DE"/>
              <a:pPr/>
              <a:t>03.06.2014</a:t>
            </a:fld>
            <a:endParaRPr lang="en-CA" altLang="de-DE"/>
          </a:p>
        </p:txBody>
      </p:sp>
      <p:sp>
        <p:nvSpPr>
          <p:cNvPr id="4" name="Footer Placeholder 3"/>
          <p:cNvSpPr>
            <a:spLocks noGrp="1"/>
          </p:cNvSpPr>
          <p:nvPr>
            <p:ph type="ftr" sz="quarter" idx="11"/>
          </p:nvPr>
        </p:nvSpPr>
        <p:spPr/>
        <p:txBody>
          <a:bodyPr/>
          <a:lstStyle>
            <a:lvl1pPr>
              <a:defRPr/>
            </a:lvl1pPr>
          </a:lstStyle>
          <a:p>
            <a:endParaRPr lang="en-CA" altLang="de-DE"/>
          </a:p>
        </p:txBody>
      </p:sp>
      <p:sp>
        <p:nvSpPr>
          <p:cNvPr id="5" name="Slide Number Placeholder 4"/>
          <p:cNvSpPr>
            <a:spLocks noGrp="1"/>
          </p:cNvSpPr>
          <p:nvPr>
            <p:ph type="sldNum" sz="quarter" idx="12"/>
          </p:nvPr>
        </p:nvSpPr>
        <p:spPr/>
        <p:txBody>
          <a:bodyPr/>
          <a:lstStyle>
            <a:lvl1pPr>
              <a:defRPr/>
            </a:lvl1pPr>
          </a:lstStyle>
          <a:p>
            <a:fld id="{FE6E5473-5553-40A7-B701-3A2761A093CB}" type="slidenum">
              <a:rPr lang="en-CA" altLang="de-DE"/>
              <a:pPr/>
              <a:t>‹#›</a:t>
            </a:fld>
            <a:endParaRPr lang="en-CA" altLang="de-DE"/>
          </a:p>
        </p:txBody>
      </p:sp>
    </p:spTree>
    <p:extLst>
      <p:ext uri="{BB962C8B-B14F-4D97-AF65-F5344CB8AC3E}">
        <p14:creationId xmlns:p14="http://schemas.microsoft.com/office/powerpoint/2010/main" val="1852208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A4BF45-919F-471B-9D48-2822FFE67EB4}" type="datetimeFigureOut">
              <a:rPr lang="de-DE" altLang="de-DE"/>
              <a:pPr/>
              <a:t>03.06.2014</a:t>
            </a:fld>
            <a:endParaRPr lang="en-CA" altLang="de-DE"/>
          </a:p>
        </p:txBody>
      </p:sp>
      <p:sp>
        <p:nvSpPr>
          <p:cNvPr id="3" name="Footer Placeholder 2"/>
          <p:cNvSpPr>
            <a:spLocks noGrp="1"/>
          </p:cNvSpPr>
          <p:nvPr>
            <p:ph type="ftr" sz="quarter" idx="11"/>
          </p:nvPr>
        </p:nvSpPr>
        <p:spPr/>
        <p:txBody>
          <a:bodyPr/>
          <a:lstStyle>
            <a:lvl1pPr>
              <a:defRPr/>
            </a:lvl1pPr>
          </a:lstStyle>
          <a:p>
            <a:endParaRPr lang="en-CA" altLang="de-DE"/>
          </a:p>
        </p:txBody>
      </p:sp>
      <p:sp>
        <p:nvSpPr>
          <p:cNvPr id="4" name="Slide Number Placeholder 3"/>
          <p:cNvSpPr>
            <a:spLocks noGrp="1"/>
          </p:cNvSpPr>
          <p:nvPr>
            <p:ph type="sldNum" sz="quarter" idx="12"/>
          </p:nvPr>
        </p:nvSpPr>
        <p:spPr/>
        <p:txBody>
          <a:bodyPr/>
          <a:lstStyle>
            <a:lvl1pPr>
              <a:defRPr/>
            </a:lvl1pPr>
          </a:lstStyle>
          <a:p>
            <a:fld id="{38B18346-6E4D-432D-954D-1B3D033CDA4F}" type="slidenum">
              <a:rPr lang="en-CA" altLang="de-DE"/>
              <a:pPr/>
              <a:t>‹#›</a:t>
            </a:fld>
            <a:endParaRPr lang="en-CA" altLang="de-DE"/>
          </a:p>
        </p:txBody>
      </p:sp>
    </p:spTree>
    <p:extLst>
      <p:ext uri="{BB962C8B-B14F-4D97-AF65-F5344CB8AC3E}">
        <p14:creationId xmlns:p14="http://schemas.microsoft.com/office/powerpoint/2010/main" val="2187824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8122629-7B18-41D5-8BA4-25EDEC262669}" type="datetimeFigureOut">
              <a:rPr lang="de-DE" altLang="de-DE"/>
              <a:pPr/>
              <a:t>03.06.2014</a:t>
            </a:fld>
            <a:endParaRPr lang="en-CA" altLang="de-DE"/>
          </a:p>
        </p:txBody>
      </p:sp>
      <p:sp>
        <p:nvSpPr>
          <p:cNvPr id="6" name="Footer Placeholder 5"/>
          <p:cNvSpPr>
            <a:spLocks noGrp="1"/>
          </p:cNvSpPr>
          <p:nvPr>
            <p:ph type="ftr" sz="quarter" idx="11"/>
          </p:nvPr>
        </p:nvSpPr>
        <p:spPr/>
        <p:txBody>
          <a:bodyPr/>
          <a:lstStyle>
            <a:lvl1pPr>
              <a:defRPr/>
            </a:lvl1pPr>
          </a:lstStyle>
          <a:p>
            <a:endParaRPr lang="en-CA" altLang="de-DE"/>
          </a:p>
        </p:txBody>
      </p:sp>
      <p:sp>
        <p:nvSpPr>
          <p:cNvPr id="7" name="Slide Number Placeholder 6"/>
          <p:cNvSpPr>
            <a:spLocks noGrp="1"/>
          </p:cNvSpPr>
          <p:nvPr>
            <p:ph type="sldNum" sz="quarter" idx="12"/>
          </p:nvPr>
        </p:nvSpPr>
        <p:spPr/>
        <p:txBody>
          <a:bodyPr/>
          <a:lstStyle>
            <a:lvl1pPr>
              <a:defRPr/>
            </a:lvl1pPr>
          </a:lstStyle>
          <a:p>
            <a:fld id="{F59114A3-0C3E-4E9A-8CCC-4ED006356B87}" type="slidenum">
              <a:rPr lang="en-CA" altLang="de-DE"/>
              <a:pPr/>
              <a:t>‹#›</a:t>
            </a:fld>
            <a:endParaRPr lang="en-CA" altLang="de-DE"/>
          </a:p>
        </p:txBody>
      </p:sp>
    </p:spTree>
    <p:extLst>
      <p:ext uri="{BB962C8B-B14F-4D97-AF65-F5344CB8AC3E}">
        <p14:creationId xmlns:p14="http://schemas.microsoft.com/office/powerpoint/2010/main" val="842739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429FF2-6365-45E2-B7F8-05A851112A18}" type="datetimeFigureOut">
              <a:rPr lang="de-DE" altLang="de-DE"/>
              <a:pPr/>
              <a:t>03.06.2014</a:t>
            </a:fld>
            <a:endParaRPr lang="en-CA" altLang="de-DE"/>
          </a:p>
        </p:txBody>
      </p:sp>
      <p:sp>
        <p:nvSpPr>
          <p:cNvPr id="6" name="Footer Placeholder 5"/>
          <p:cNvSpPr>
            <a:spLocks noGrp="1"/>
          </p:cNvSpPr>
          <p:nvPr>
            <p:ph type="ftr" sz="quarter" idx="11"/>
          </p:nvPr>
        </p:nvSpPr>
        <p:spPr/>
        <p:txBody>
          <a:bodyPr/>
          <a:lstStyle>
            <a:lvl1pPr>
              <a:defRPr/>
            </a:lvl1pPr>
          </a:lstStyle>
          <a:p>
            <a:endParaRPr lang="en-CA" altLang="de-DE"/>
          </a:p>
        </p:txBody>
      </p:sp>
      <p:sp>
        <p:nvSpPr>
          <p:cNvPr id="7" name="Slide Number Placeholder 6"/>
          <p:cNvSpPr>
            <a:spLocks noGrp="1"/>
          </p:cNvSpPr>
          <p:nvPr>
            <p:ph type="sldNum" sz="quarter" idx="12"/>
          </p:nvPr>
        </p:nvSpPr>
        <p:spPr/>
        <p:txBody>
          <a:bodyPr/>
          <a:lstStyle>
            <a:lvl1pPr>
              <a:defRPr/>
            </a:lvl1pPr>
          </a:lstStyle>
          <a:p>
            <a:fld id="{9F971E9A-A551-44D9-B735-E8A7BE1D2F03}" type="slidenum">
              <a:rPr lang="en-CA" altLang="de-DE"/>
              <a:pPr/>
              <a:t>‹#›</a:t>
            </a:fld>
            <a:endParaRPr lang="en-CA" altLang="de-DE"/>
          </a:p>
        </p:txBody>
      </p:sp>
    </p:spTree>
    <p:extLst>
      <p:ext uri="{BB962C8B-B14F-4D97-AF65-F5344CB8AC3E}">
        <p14:creationId xmlns:p14="http://schemas.microsoft.com/office/powerpoint/2010/main" val="3942900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fld id="{2D540CE1-7C29-4371-B04E-3672CDC8E6E6}" type="datetimeFigureOut">
              <a:rPr lang="de-DE" altLang="de-DE"/>
              <a:pPr/>
              <a:t>03.06.2014</a:t>
            </a:fld>
            <a:endParaRPr lang="en-CA" altLang="de-DE"/>
          </a:p>
        </p:txBody>
      </p:sp>
      <p:sp>
        <p:nvSpPr>
          <p:cNvPr id="5" name="Footer Placeholder 4"/>
          <p:cNvSpPr>
            <a:spLocks noGrp="1"/>
          </p:cNvSpPr>
          <p:nvPr>
            <p:ph type="ftr" sz="quarter" idx="11"/>
          </p:nvPr>
        </p:nvSpPr>
        <p:spPr/>
        <p:txBody>
          <a:bodyPr/>
          <a:lstStyle>
            <a:lvl1pPr>
              <a:defRPr/>
            </a:lvl1pPr>
          </a:lstStyle>
          <a:p>
            <a:endParaRPr lang="en-CA" altLang="de-DE"/>
          </a:p>
        </p:txBody>
      </p:sp>
      <p:sp>
        <p:nvSpPr>
          <p:cNvPr id="6" name="Slide Number Placeholder 5"/>
          <p:cNvSpPr>
            <a:spLocks noGrp="1"/>
          </p:cNvSpPr>
          <p:nvPr>
            <p:ph type="sldNum" sz="quarter" idx="12"/>
          </p:nvPr>
        </p:nvSpPr>
        <p:spPr/>
        <p:txBody>
          <a:bodyPr/>
          <a:lstStyle>
            <a:lvl1pPr>
              <a:defRPr/>
            </a:lvl1pPr>
          </a:lstStyle>
          <a:p>
            <a:fld id="{647D11F3-0358-4CF2-8920-2F13BF3619B7}" type="slidenum">
              <a:rPr lang="en-CA" altLang="de-DE"/>
              <a:pPr/>
              <a:t>‹#›</a:t>
            </a:fld>
            <a:endParaRPr lang="en-CA" altLang="de-DE"/>
          </a:p>
        </p:txBody>
      </p:sp>
    </p:spTree>
    <p:extLst>
      <p:ext uri="{BB962C8B-B14F-4D97-AF65-F5344CB8AC3E}">
        <p14:creationId xmlns:p14="http://schemas.microsoft.com/office/powerpoint/2010/main" val="3727634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fld id="{9675E16D-E87A-4D65-92DB-334E6377DDED}" type="datetimeFigureOut">
              <a:rPr lang="de-DE" altLang="de-DE"/>
              <a:pPr/>
              <a:t>03.06.2014</a:t>
            </a:fld>
            <a:endParaRPr lang="en-CA" altLang="de-DE"/>
          </a:p>
        </p:txBody>
      </p:sp>
      <p:sp>
        <p:nvSpPr>
          <p:cNvPr id="5" name="Footer Placeholder 4"/>
          <p:cNvSpPr>
            <a:spLocks noGrp="1"/>
          </p:cNvSpPr>
          <p:nvPr>
            <p:ph type="ftr" sz="quarter" idx="11"/>
          </p:nvPr>
        </p:nvSpPr>
        <p:spPr/>
        <p:txBody>
          <a:bodyPr/>
          <a:lstStyle>
            <a:lvl1pPr>
              <a:defRPr/>
            </a:lvl1pPr>
          </a:lstStyle>
          <a:p>
            <a:endParaRPr lang="en-CA" altLang="de-DE"/>
          </a:p>
        </p:txBody>
      </p:sp>
      <p:sp>
        <p:nvSpPr>
          <p:cNvPr id="6" name="Slide Number Placeholder 5"/>
          <p:cNvSpPr>
            <a:spLocks noGrp="1"/>
          </p:cNvSpPr>
          <p:nvPr>
            <p:ph type="sldNum" sz="quarter" idx="12"/>
          </p:nvPr>
        </p:nvSpPr>
        <p:spPr/>
        <p:txBody>
          <a:bodyPr/>
          <a:lstStyle>
            <a:lvl1pPr>
              <a:defRPr/>
            </a:lvl1pPr>
          </a:lstStyle>
          <a:p>
            <a:fld id="{550B9678-68CD-4A79-A989-EE7DF699CE5F}" type="slidenum">
              <a:rPr lang="en-CA" altLang="de-DE"/>
              <a:pPr/>
              <a:t>‹#›</a:t>
            </a:fld>
            <a:endParaRPr lang="en-CA" altLang="de-DE"/>
          </a:p>
        </p:txBody>
      </p:sp>
    </p:spTree>
    <p:extLst>
      <p:ext uri="{BB962C8B-B14F-4D97-AF65-F5344CB8AC3E}">
        <p14:creationId xmlns:p14="http://schemas.microsoft.com/office/powerpoint/2010/main" val="259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011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03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555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36000" tIns="3600" rIns="36000" bIns="3600"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78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auto">
          <a:xfrm>
            <a:off x="0" y="0"/>
            <a:ext cx="9906000" cy="1168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94" name="Rectangle 2"/>
          <p:cNvSpPr>
            <a:spLocks noGrp="1" noChangeArrowheads="1"/>
          </p:cNvSpPr>
          <p:nvPr>
            <p:ph type="body" idx="1"/>
          </p:nvPr>
        </p:nvSpPr>
        <p:spPr bwMode="auto">
          <a:xfrm>
            <a:off x="1095375" y="4213225"/>
            <a:ext cx="840898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de-DE" smtClean="0"/>
              <a:t>Click to edit Master text styles</a:t>
            </a:r>
          </a:p>
          <a:p>
            <a:pPr lvl="1"/>
            <a:r>
              <a:rPr lang="it-IT" altLang="de-DE" smtClean="0"/>
              <a:t>Second level</a:t>
            </a:r>
          </a:p>
          <a:p>
            <a:pPr lvl="2"/>
            <a:r>
              <a:rPr lang="it-IT" altLang="de-DE" smtClean="0"/>
              <a:t>Third level</a:t>
            </a:r>
          </a:p>
          <a:p>
            <a:pPr lvl="3"/>
            <a:r>
              <a:rPr lang="it-IT" altLang="de-DE" smtClean="0"/>
              <a:t>Fourth level</a:t>
            </a:r>
          </a:p>
          <a:p>
            <a:pPr lvl="4"/>
            <a:r>
              <a:rPr lang="it-IT" altLang="de-DE" smtClean="0"/>
              <a:t>Fifth level</a:t>
            </a:r>
          </a:p>
        </p:txBody>
      </p:sp>
      <p:sp>
        <p:nvSpPr>
          <p:cNvPr id="3095" name="Rectangle 6"/>
          <p:cNvSpPr>
            <a:spLocks noGrp="1" noChangeArrowheads="1"/>
          </p:cNvSpPr>
          <p:nvPr>
            <p:ph type="title"/>
          </p:nvPr>
        </p:nvSpPr>
        <p:spPr bwMode="auto">
          <a:xfrm>
            <a:off x="344488" y="150813"/>
            <a:ext cx="81391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de-DE" smtClean="0"/>
              <a:t>Click to edit Master title style</a:t>
            </a:r>
          </a:p>
        </p:txBody>
      </p:sp>
      <p:pic>
        <p:nvPicPr>
          <p:cNvPr id="3106" name="Picture 34" descr="cmug_CC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20125" y="-25400"/>
            <a:ext cx="1235075" cy="1235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bg1"/>
          </a:solidFill>
          <a:latin typeface="Arial" pitchFamily="34" charset="0"/>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l" rtl="0" fontAlgn="base">
        <a:spcBef>
          <a:spcPct val="0"/>
        </a:spcBef>
        <a:spcAft>
          <a:spcPct val="0"/>
        </a:spcAft>
        <a:defRPr b="1">
          <a:solidFill>
            <a:schemeClr val="bg1"/>
          </a:solidFill>
          <a:latin typeface="Verdana" pitchFamily="34" charset="0"/>
        </a:defRPr>
      </a:lvl6pPr>
      <a:lvl7pPr marL="914400" algn="l" rtl="0" fontAlgn="base">
        <a:spcBef>
          <a:spcPct val="0"/>
        </a:spcBef>
        <a:spcAft>
          <a:spcPct val="0"/>
        </a:spcAft>
        <a:defRPr b="1">
          <a:solidFill>
            <a:schemeClr val="bg1"/>
          </a:solidFill>
          <a:latin typeface="Verdana" pitchFamily="34" charset="0"/>
        </a:defRPr>
      </a:lvl7pPr>
      <a:lvl8pPr marL="1371600" algn="l" rtl="0" fontAlgn="base">
        <a:spcBef>
          <a:spcPct val="0"/>
        </a:spcBef>
        <a:spcAft>
          <a:spcPct val="0"/>
        </a:spcAft>
        <a:defRPr b="1">
          <a:solidFill>
            <a:schemeClr val="bg1"/>
          </a:solidFill>
          <a:latin typeface="Verdana" pitchFamily="34" charset="0"/>
        </a:defRPr>
      </a:lvl8pPr>
      <a:lvl9pPr marL="1828800" algn="l" rtl="0" fontAlgn="base">
        <a:spcBef>
          <a:spcPct val="0"/>
        </a:spcBef>
        <a:spcAft>
          <a:spcPct val="0"/>
        </a:spcAft>
        <a:defRPr b="1">
          <a:solidFill>
            <a:schemeClr val="bg1"/>
          </a:solidFill>
          <a:latin typeface="Verdana" pitchFamily="34" charset="0"/>
        </a:defRPr>
      </a:lvl9pPr>
    </p:titleStyle>
    <p:bodyStyle>
      <a:lvl1pPr marL="342900" indent="-342900" algn="l" rtl="0" eaLnBrk="0" fontAlgn="base" hangingPunct="0">
        <a:lnSpc>
          <a:spcPct val="110000"/>
        </a:lnSpc>
        <a:spcBef>
          <a:spcPct val="20000"/>
        </a:spcBef>
        <a:spcAft>
          <a:spcPct val="0"/>
        </a:spcAft>
        <a:buClr>
          <a:srgbClr val="000066"/>
        </a:buClr>
        <a:buChar char="•"/>
        <a:defRPr sz="2800" b="1">
          <a:solidFill>
            <a:srgbClr val="00338D"/>
          </a:solidFill>
          <a:latin typeface="Arial" pitchFamily="34" charset="0"/>
          <a:ea typeface="+mn-ea"/>
          <a:cs typeface="+mn-cs"/>
        </a:defRPr>
      </a:lvl1pPr>
      <a:lvl2pPr marL="1227138"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pitchFamily="34" charset="0"/>
        </a:defRPr>
      </a:lvl2pPr>
      <a:lvl3pPr marL="1825625"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pitchFamily="34" charset="0"/>
        </a:defRPr>
      </a:lvl3pPr>
      <a:lvl4pPr marL="2424113"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pitchFamily="34" charset="0"/>
        </a:defRPr>
      </a:lvl4pPr>
      <a:lvl5pPr marL="3022600"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Arial" pitchFamily="34" charset="0"/>
        </a:defRPr>
      </a:lvl5pPr>
      <a:lvl6pPr marL="34798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6pPr>
      <a:lvl7pPr marL="39370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7pPr>
      <a:lvl8pPr marL="43942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8pPr>
      <a:lvl9pPr marL="4851400" indent="-419100" algn="l" rtl="0" fontAlgn="base">
        <a:spcBef>
          <a:spcPct val="20000"/>
        </a:spcBef>
        <a:spcAft>
          <a:spcPct val="0"/>
        </a:spcAft>
        <a:buClr>
          <a:srgbClr val="ED1B34"/>
        </a:buClr>
        <a:buFont typeface="NotesSoft-Bold" pitchFamily="2" charset="0"/>
        <a:defRPr sz="2800">
          <a:solidFill>
            <a:schemeClr val="bg2"/>
          </a:solidFill>
          <a:latin typeface="NotesSoft-Bold"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bwMode="auto">
          <a:xfrm>
            <a:off x="1130300" y="274638"/>
            <a:ext cx="788035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de-DE" smtClean="0"/>
              <a:t>Cliquez pour modifier le style du titre</a:t>
            </a:r>
          </a:p>
        </p:txBody>
      </p:sp>
      <p:sp>
        <p:nvSpPr>
          <p:cNvPr id="296963" name="Rectangle 3"/>
          <p:cNvSpPr>
            <a:spLocks noGrp="1" noChangeArrowheads="1"/>
          </p:cNvSpPr>
          <p:nvPr>
            <p:ph type="sldNum" sz="quarter" idx="4"/>
          </p:nvPr>
        </p:nvSpPr>
        <p:spPr bwMode="auto">
          <a:xfrm>
            <a:off x="9477375" y="0"/>
            <a:ext cx="4286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8209D966-1450-4E24-928A-19007A8BB4C4}" type="slidenum">
              <a:rPr lang="fr-FR" altLang="de-DE"/>
              <a:pPr/>
              <a:t>‹#›</a:t>
            </a:fld>
            <a:endParaRPr lang="fr-FR" altLang="de-DE"/>
          </a:p>
        </p:txBody>
      </p:sp>
      <p:sp>
        <p:nvSpPr>
          <p:cNvPr id="296964" name="Rectangle 4"/>
          <p:cNvSpPr>
            <a:spLocks noGrp="1" noChangeArrowheads="1"/>
          </p:cNvSpPr>
          <p:nvPr>
            <p:ph type="body" idx="1"/>
          </p:nvPr>
        </p:nvSpPr>
        <p:spPr bwMode="auto">
          <a:xfrm>
            <a:off x="508000" y="1557338"/>
            <a:ext cx="8890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de-DE" smtClean="0"/>
              <a:t>Cliquez pour modifier les styles du texte du masque</a:t>
            </a:r>
          </a:p>
          <a:p>
            <a:pPr lvl="1"/>
            <a:r>
              <a:rPr lang="fr-FR" altLang="de-DE" smtClean="0"/>
              <a:t>Deuxième niveau</a:t>
            </a:r>
          </a:p>
          <a:p>
            <a:pPr lvl="2"/>
            <a:r>
              <a:rPr lang="fr-FR" altLang="de-DE" smtClean="0"/>
              <a:t>Troisième niveau</a:t>
            </a:r>
          </a:p>
          <a:p>
            <a:pPr lvl="3"/>
            <a:r>
              <a:rPr lang="fr-FR" altLang="de-DE" smtClean="0"/>
              <a:t>Quatrième niveau</a:t>
            </a:r>
          </a:p>
          <a:p>
            <a:pPr lvl="4"/>
            <a:r>
              <a:rPr lang="fr-FR" altLang="de-DE" smtClean="0"/>
              <a:t>Cinquième niveau</a:t>
            </a:r>
          </a:p>
        </p:txBody>
      </p:sp>
      <p:sp>
        <p:nvSpPr>
          <p:cNvPr id="296965" name="Rectangle 5"/>
          <p:cNvSpPr>
            <a:spLocks noChangeArrowheads="1"/>
          </p:cNvSpPr>
          <p:nvPr/>
        </p:nvSpPr>
        <p:spPr bwMode="auto">
          <a:xfrm>
            <a:off x="1320800" y="6172200"/>
            <a:ext cx="528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de-DE" sz="1400" i="1">
                <a:latin typeface="Arial" pitchFamily="34" charset="0"/>
              </a:rPr>
              <a:t>CNES, 22 mai 2013</a:t>
            </a:r>
          </a:p>
        </p:txBody>
      </p:sp>
      <p:pic>
        <p:nvPicPr>
          <p:cNvPr id="296966" name="Picture 6" descr="cmu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100" y="5638800"/>
            <a:ext cx="1169988" cy="10731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96"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fontAlgn="base">
        <a:spcBef>
          <a:spcPct val="0"/>
        </a:spcBef>
        <a:spcAft>
          <a:spcPct val="0"/>
        </a:spcAft>
        <a:defRPr sz="2800">
          <a:solidFill>
            <a:srgbClr val="000000"/>
          </a:solidFill>
          <a:latin typeface="+mj-lt"/>
          <a:ea typeface="+mj-ea"/>
          <a:cs typeface="+mj-cs"/>
        </a:defRPr>
      </a:lvl1pPr>
      <a:lvl2pPr algn="ctr" rtl="0" fontAlgn="base">
        <a:spcBef>
          <a:spcPct val="0"/>
        </a:spcBef>
        <a:spcAft>
          <a:spcPct val="0"/>
        </a:spcAft>
        <a:defRPr sz="2800">
          <a:solidFill>
            <a:srgbClr val="000000"/>
          </a:solidFill>
          <a:latin typeface="Arial" pitchFamily="34" charset="0"/>
          <a:cs typeface="Arial" pitchFamily="34" charset="0"/>
        </a:defRPr>
      </a:lvl2pPr>
      <a:lvl3pPr algn="ctr" rtl="0" fontAlgn="base">
        <a:spcBef>
          <a:spcPct val="0"/>
        </a:spcBef>
        <a:spcAft>
          <a:spcPct val="0"/>
        </a:spcAft>
        <a:defRPr sz="2800">
          <a:solidFill>
            <a:srgbClr val="000000"/>
          </a:solidFill>
          <a:latin typeface="Arial" pitchFamily="34" charset="0"/>
          <a:cs typeface="Arial" pitchFamily="34" charset="0"/>
        </a:defRPr>
      </a:lvl3pPr>
      <a:lvl4pPr algn="ctr" rtl="0" fontAlgn="base">
        <a:spcBef>
          <a:spcPct val="0"/>
        </a:spcBef>
        <a:spcAft>
          <a:spcPct val="0"/>
        </a:spcAft>
        <a:defRPr sz="2800">
          <a:solidFill>
            <a:srgbClr val="000000"/>
          </a:solidFill>
          <a:latin typeface="Arial" pitchFamily="34" charset="0"/>
          <a:cs typeface="Arial" pitchFamily="34" charset="0"/>
        </a:defRPr>
      </a:lvl4pPr>
      <a:lvl5pPr algn="ctr" rtl="0" fontAlgn="base">
        <a:spcBef>
          <a:spcPct val="0"/>
        </a:spcBef>
        <a:spcAft>
          <a:spcPct val="0"/>
        </a:spcAft>
        <a:defRPr sz="2800">
          <a:solidFill>
            <a:srgbClr val="000000"/>
          </a:solidFill>
          <a:latin typeface="Arial" pitchFamily="34" charset="0"/>
          <a:cs typeface="Arial" pitchFamily="34" charset="0"/>
        </a:defRPr>
      </a:lvl5pPr>
      <a:lvl6pPr marL="457200" algn="ctr" rtl="0" fontAlgn="base">
        <a:spcBef>
          <a:spcPct val="0"/>
        </a:spcBef>
        <a:spcAft>
          <a:spcPct val="0"/>
        </a:spcAft>
        <a:defRPr sz="2800">
          <a:solidFill>
            <a:srgbClr val="000000"/>
          </a:solidFill>
          <a:latin typeface="Arial" pitchFamily="34" charset="0"/>
          <a:cs typeface="Arial" pitchFamily="34" charset="0"/>
        </a:defRPr>
      </a:lvl6pPr>
      <a:lvl7pPr marL="914400" algn="ctr" rtl="0" fontAlgn="base">
        <a:spcBef>
          <a:spcPct val="0"/>
        </a:spcBef>
        <a:spcAft>
          <a:spcPct val="0"/>
        </a:spcAft>
        <a:defRPr sz="2800">
          <a:solidFill>
            <a:srgbClr val="000000"/>
          </a:solidFill>
          <a:latin typeface="Arial" pitchFamily="34" charset="0"/>
          <a:cs typeface="Arial" pitchFamily="34" charset="0"/>
        </a:defRPr>
      </a:lvl7pPr>
      <a:lvl8pPr marL="1371600" algn="ctr" rtl="0" fontAlgn="base">
        <a:spcBef>
          <a:spcPct val="0"/>
        </a:spcBef>
        <a:spcAft>
          <a:spcPct val="0"/>
        </a:spcAft>
        <a:defRPr sz="2800">
          <a:solidFill>
            <a:srgbClr val="000000"/>
          </a:solidFill>
          <a:latin typeface="Arial" pitchFamily="34" charset="0"/>
          <a:cs typeface="Arial" pitchFamily="34" charset="0"/>
        </a:defRPr>
      </a:lvl8pPr>
      <a:lvl9pPr marL="1828800" algn="ctr" rtl="0" fontAlgn="base">
        <a:spcBef>
          <a:spcPct val="0"/>
        </a:spcBef>
        <a:spcAft>
          <a:spcPct val="0"/>
        </a:spcAft>
        <a:defRPr sz="2800">
          <a:solidFill>
            <a:srgbClr val="000000"/>
          </a:solidFill>
          <a:latin typeface="Arial" pitchFamily="34" charset="0"/>
          <a:cs typeface="Arial" pitchFamily="34" charset="0"/>
        </a:defRPr>
      </a:lvl9pPr>
    </p:titleStyle>
    <p:bodyStyle>
      <a:lvl1pPr marL="342900" indent="-342900" algn="l" rtl="0" fontAlgn="base">
        <a:spcBef>
          <a:spcPct val="20000"/>
        </a:spcBef>
        <a:spcAft>
          <a:spcPct val="0"/>
        </a:spcAft>
        <a:buClr>
          <a:srgbClr val="2D82FF"/>
        </a:buClr>
        <a:buFont typeface="Wingdings" pitchFamily="2" charset="2"/>
        <a:buChar char="§"/>
        <a:defRPr sz="2000">
          <a:solidFill>
            <a:srgbClr val="000000"/>
          </a:solidFill>
          <a:latin typeface="+mn-lt"/>
          <a:ea typeface="+mn-ea"/>
          <a:cs typeface="+mn-cs"/>
        </a:defRPr>
      </a:lvl1pPr>
      <a:lvl2pPr marL="742950" indent="-285750" algn="l" rtl="0" fontAlgn="base">
        <a:spcBef>
          <a:spcPct val="20000"/>
        </a:spcBef>
        <a:spcAft>
          <a:spcPct val="0"/>
        </a:spcAft>
        <a:buClr>
          <a:srgbClr val="2D82FF"/>
        </a:buClr>
        <a:buFont typeface="Arial" pitchFamily="34" charset="0"/>
        <a:buChar char="–"/>
        <a:defRPr>
          <a:solidFill>
            <a:srgbClr val="000000"/>
          </a:solidFill>
          <a:latin typeface="+mn-lt"/>
          <a:cs typeface="+mn-cs"/>
        </a:defRPr>
      </a:lvl2pPr>
      <a:lvl3pPr marL="1143000" indent="-228600" algn="l" rtl="0" fontAlgn="base">
        <a:spcBef>
          <a:spcPct val="20000"/>
        </a:spcBef>
        <a:spcAft>
          <a:spcPct val="0"/>
        </a:spcAft>
        <a:buClr>
          <a:srgbClr val="2D82FF"/>
        </a:buClr>
        <a:buChar char="•"/>
        <a:defRPr sz="1600">
          <a:solidFill>
            <a:srgbClr val="000000"/>
          </a:solidFill>
          <a:latin typeface="+mn-lt"/>
          <a:cs typeface="+mn-cs"/>
        </a:defRPr>
      </a:lvl3pPr>
      <a:lvl4pPr marL="1600200" indent="-228600" algn="l" rtl="0" fontAlgn="base">
        <a:spcBef>
          <a:spcPct val="20000"/>
        </a:spcBef>
        <a:spcAft>
          <a:spcPct val="0"/>
        </a:spcAft>
        <a:buClr>
          <a:srgbClr val="2D82FF"/>
        </a:buClr>
        <a:buFont typeface="Arial" pitchFamily="34" charset="0"/>
        <a:buChar char="–"/>
        <a:defRPr sz="1400">
          <a:solidFill>
            <a:srgbClr val="000000"/>
          </a:solidFill>
          <a:latin typeface="+mn-lt"/>
          <a:cs typeface="+mn-cs"/>
        </a:defRPr>
      </a:lvl4pPr>
      <a:lvl5pPr marL="2057400" indent="-228600" algn="l" rtl="0" fontAlgn="base">
        <a:spcBef>
          <a:spcPct val="20000"/>
        </a:spcBef>
        <a:spcAft>
          <a:spcPct val="0"/>
        </a:spcAft>
        <a:buClr>
          <a:srgbClr val="2D82FF"/>
        </a:buClr>
        <a:buFont typeface="Arial" pitchFamily="34" charset="0"/>
        <a:buChar char="»"/>
        <a:defRPr sz="1400">
          <a:solidFill>
            <a:srgbClr val="000000"/>
          </a:solidFill>
          <a:latin typeface="+mn-lt"/>
          <a:cs typeface="+mn-cs"/>
        </a:defRPr>
      </a:lvl5pPr>
      <a:lvl6pPr marL="2514600" indent="-228600" algn="l" rtl="0" fontAlgn="base">
        <a:spcBef>
          <a:spcPct val="20000"/>
        </a:spcBef>
        <a:spcAft>
          <a:spcPct val="0"/>
        </a:spcAft>
        <a:buClr>
          <a:srgbClr val="2D82FF"/>
        </a:buClr>
        <a:buFont typeface="Arial" pitchFamily="34" charset="0"/>
        <a:buChar char="»"/>
        <a:defRPr sz="1400">
          <a:solidFill>
            <a:srgbClr val="000000"/>
          </a:solidFill>
          <a:latin typeface="+mn-lt"/>
          <a:cs typeface="+mn-cs"/>
        </a:defRPr>
      </a:lvl6pPr>
      <a:lvl7pPr marL="2971800" indent="-228600" algn="l" rtl="0" fontAlgn="base">
        <a:spcBef>
          <a:spcPct val="20000"/>
        </a:spcBef>
        <a:spcAft>
          <a:spcPct val="0"/>
        </a:spcAft>
        <a:buClr>
          <a:srgbClr val="2D82FF"/>
        </a:buClr>
        <a:buFont typeface="Arial" pitchFamily="34" charset="0"/>
        <a:buChar char="»"/>
        <a:defRPr sz="1400">
          <a:solidFill>
            <a:srgbClr val="000000"/>
          </a:solidFill>
          <a:latin typeface="+mn-lt"/>
          <a:cs typeface="+mn-cs"/>
        </a:defRPr>
      </a:lvl7pPr>
      <a:lvl8pPr marL="3429000" indent="-228600" algn="l" rtl="0" fontAlgn="base">
        <a:spcBef>
          <a:spcPct val="20000"/>
        </a:spcBef>
        <a:spcAft>
          <a:spcPct val="0"/>
        </a:spcAft>
        <a:buClr>
          <a:srgbClr val="2D82FF"/>
        </a:buClr>
        <a:buFont typeface="Arial" pitchFamily="34" charset="0"/>
        <a:buChar char="»"/>
        <a:defRPr sz="1400">
          <a:solidFill>
            <a:srgbClr val="000000"/>
          </a:solidFill>
          <a:latin typeface="+mn-lt"/>
          <a:cs typeface="+mn-cs"/>
        </a:defRPr>
      </a:lvl8pPr>
      <a:lvl9pPr marL="3886200" indent="-228600" algn="l" rtl="0" fontAlgn="base">
        <a:spcBef>
          <a:spcPct val="20000"/>
        </a:spcBef>
        <a:spcAft>
          <a:spcPct val="0"/>
        </a:spcAft>
        <a:buClr>
          <a:srgbClr val="2D82FF"/>
        </a:buClr>
        <a:buFont typeface="Arial" pitchFamily="34" charset="0"/>
        <a:buChar char="»"/>
        <a:defRPr sz="1400">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4306" name="Rectangle 26"/>
          <p:cNvSpPr>
            <a:spLocks noChangeArrowheads="1"/>
          </p:cNvSpPr>
          <p:nvPr/>
        </p:nvSpPr>
        <p:spPr bwMode="auto">
          <a:xfrm>
            <a:off x="0" y="0"/>
            <a:ext cx="9906000" cy="11811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a:solidFill>
                  <a:schemeClr val="tx1"/>
                </a:solidFill>
                <a:latin typeface="Verdana" pitchFamily="34" charset="0"/>
              </a:defRPr>
            </a:lvl1pPr>
            <a:lvl2pPr marL="742950" indent="-285750" algn="l" eaLnBrk="0" hangingPunct="0">
              <a:defRPr>
                <a:solidFill>
                  <a:schemeClr val="tx1"/>
                </a:solidFill>
                <a:latin typeface="Verdana" pitchFamily="34" charset="0"/>
              </a:defRPr>
            </a:lvl2pPr>
            <a:lvl3pPr marL="1143000" indent="-228600" algn="l" eaLnBrk="0" hangingPunct="0">
              <a:defRPr>
                <a:solidFill>
                  <a:schemeClr val="tx1"/>
                </a:solidFill>
                <a:latin typeface="Verdana" pitchFamily="34" charset="0"/>
              </a:defRPr>
            </a:lvl3pPr>
            <a:lvl4pPr marL="1600200" indent="-228600" algn="l" eaLnBrk="0" hangingPunct="0">
              <a:defRPr>
                <a:solidFill>
                  <a:schemeClr val="tx1"/>
                </a:solidFill>
                <a:latin typeface="Verdana" pitchFamily="34" charset="0"/>
              </a:defRPr>
            </a:lvl4pPr>
            <a:lvl5pPr marL="2057400" indent="-228600" algn="l"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de-DE" b="0"/>
          </a:p>
        </p:txBody>
      </p:sp>
      <p:pic>
        <p:nvPicPr>
          <p:cNvPr id="354307" name="Picture 37" descr="cmug_CC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20125" y="-25400"/>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8" name="Rectangle 2"/>
          <p:cNvSpPr>
            <a:spLocks noGrp="1" noChangeArrowheads="1"/>
          </p:cNvSpPr>
          <p:nvPr>
            <p:ph type="body" idx="1"/>
          </p:nvPr>
        </p:nvSpPr>
        <p:spPr bwMode="auto">
          <a:xfrm>
            <a:off x="282575" y="1444625"/>
            <a:ext cx="9296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de-DE" smtClean="0"/>
              <a:t>Click to edit Master text styles</a:t>
            </a:r>
          </a:p>
          <a:p>
            <a:pPr lvl="1"/>
            <a:r>
              <a:rPr lang="it-IT" altLang="de-DE" smtClean="0"/>
              <a:t>Second level</a:t>
            </a:r>
          </a:p>
          <a:p>
            <a:pPr lvl="2"/>
            <a:r>
              <a:rPr lang="it-IT" altLang="de-DE" smtClean="0"/>
              <a:t>Third level</a:t>
            </a:r>
          </a:p>
          <a:p>
            <a:pPr lvl="3"/>
            <a:r>
              <a:rPr lang="it-IT" altLang="de-DE" smtClean="0"/>
              <a:t>Fourth level</a:t>
            </a:r>
          </a:p>
          <a:p>
            <a:pPr lvl="4"/>
            <a:r>
              <a:rPr lang="it-IT" altLang="de-DE" smtClean="0"/>
              <a:t>Fifth level</a:t>
            </a:r>
          </a:p>
        </p:txBody>
      </p:sp>
      <p:sp>
        <p:nvSpPr>
          <p:cNvPr id="354309" name="Rectangle 6"/>
          <p:cNvSpPr>
            <a:spLocks noGrp="1" noChangeArrowheads="1"/>
          </p:cNvSpPr>
          <p:nvPr>
            <p:ph type="title"/>
          </p:nvPr>
        </p:nvSpPr>
        <p:spPr bwMode="auto">
          <a:xfrm>
            <a:off x="331788" y="188913"/>
            <a:ext cx="81407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de-DE" smtClean="0"/>
              <a:t>Click to edit Master title style</a:t>
            </a: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iming>
    <p:tnLst>
      <p:par>
        <p:cTn id="1" dur="indefinite" restart="never" nodeType="tmRoot"/>
      </p:par>
    </p:tnLst>
  </p:timing>
  <p:hf sldNum="0" hdr="0" dt="0"/>
  <p:txStyles>
    <p:titleStyle>
      <a:lvl1pPr algn="ctr" rtl="0" fontAlgn="base">
        <a:spcBef>
          <a:spcPct val="0"/>
        </a:spcBef>
        <a:spcAft>
          <a:spcPct val="0"/>
        </a:spcAft>
        <a:defRPr sz="4200" b="1">
          <a:solidFill>
            <a:schemeClr val="bg1"/>
          </a:solidFill>
          <a:latin typeface="+mj-lt"/>
          <a:ea typeface="+mj-ea"/>
          <a:cs typeface="+mj-cs"/>
        </a:defRPr>
      </a:lvl1pPr>
      <a:lvl2pPr algn="ctr" rtl="0" fontAlgn="base">
        <a:spcBef>
          <a:spcPct val="0"/>
        </a:spcBef>
        <a:spcAft>
          <a:spcPct val="0"/>
        </a:spcAft>
        <a:defRPr sz="4200" b="1">
          <a:solidFill>
            <a:schemeClr val="bg1"/>
          </a:solidFill>
          <a:latin typeface="Arial" pitchFamily="34" charset="0"/>
        </a:defRPr>
      </a:lvl2pPr>
      <a:lvl3pPr algn="ctr" rtl="0" fontAlgn="base">
        <a:spcBef>
          <a:spcPct val="0"/>
        </a:spcBef>
        <a:spcAft>
          <a:spcPct val="0"/>
        </a:spcAft>
        <a:defRPr sz="4200" b="1">
          <a:solidFill>
            <a:schemeClr val="bg1"/>
          </a:solidFill>
          <a:latin typeface="Arial" pitchFamily="34" charset="0"/>
        </a:defRPr>
      </a:lvl3pPr>
      <a:lvl4pPr algn="ctr" rtl="0" fontAlgn="base">
        <a:spcBef>
          <a:spcPct val="0"/>
        </a:spcBef>
        <a:spcAft>
          <a:spcPct val="0"/>
        </a:spcAft>
        <a:defRPr sz="4200" b="1">
          <a:solidFill>
            <a:schemeClr val="bg1"/>
          </a:solidFill>
          <a:latin typeface="Arial" pitchFamily="34" charset="0"/>
        </a:defRPr>
      </a:lvl4pPr>
      <a:lvl5pPr algn="ctr" rtl="0" fontAlgn="base">
        <a:spcBef>
          <a:spcPct val="0"/>
        </a:spcBef>
        <a:spcAft>
          <a:spcPct val="0"/>
        </a:spcAft>
        <a:defRPr sz="4200" b="1">
          <a:solidFill>
            <a:schemeClr val="bg1"/>
          </a:solidFill>
          <a:latin typeface="Arial" pitchFamily="34" charset="0"/>
        </a:defRPr>
      </a:lvl5pPr>
      <a:lvl6pPr marL="457200" algn="ctr" rtl="0" fontAlgn="base">
        <a:spcBef>
          <a:spcPct val="0"/>
        </a:spcBef>
        <a:spcAft>
          <a:spcPct val="0"/>
        </a:spcAft>
        <a:defRPr sz="4200" b="1">
          <a:solidFill>
            <a:schemeClr val="bg1"/>
          </a:solidFill>
          <a:latin typeface="Arial" pitchFamily="34" charset="0"/>
        </a:defRPr>
      </a:lvl6pPr>
      <a:lvl7pPr marL="914400" algn="ctr" rtl="0" fontAlgn="base">
        <a:spcBef>
          <a:spcPct val="0"/>
        </a:spcBef>
        <a:spcAft>
          <a:spcPct val="0"/>
        </a:spcAft>
        <a:defRPr sz="4200" b="1">
          <a:solidFill>
            <a:schemeClr val="bg1"/>
          </a:solidFill>
          <a:latin typeface="Arial" pitchFamily="34" charset="0"/>
        </a:defRPr>
      </a:lvl7pPr>
      <a:lvl8pPr marL="1371600" algn="ctr" rtl="0" fontAlgn="base">
        <a:spcBef>
          <a:spcPct val="0"/>
        </a:spcBef>
        <a:spcAft>
          <a:spcPct val="0"/>
        </a:spcAft>
        <a:defRPr sz="4200" b="1">
          <a:solidFill>
            <a:schemeClr val="bg1"/>
          </a:solidFill>
          <a:latin typeface="Arial" pitchFamily="34" charset="0"/>
        </a:defRPr>
      </a:lvl8pPr>
      <a:lvl9pPr marL="1828800" algn="ctr" rtl="0" fontAlgn="base">
        <a:spcBef>
          <a:spcPct val="0"/>
        </a:spcBef>
        <a:spcAft>
          <a:spcPct val="0"/>
        </a:spcAft>
        <a:defRPr sz="4200" b="1">
          <a:solidFill>
            <a:schemeClr val="bg1"/>
          </a:solidFill>
          <a:latin typeface="Arial" pitchFamily="34" charset="0"/>
        </a:defRPr>
      </a:lvl9pPr>
    </p:titleStyle>
    <p:bodyStyle>
      <a:lvl1pPr marL="342900" indent="-342900" algn="l" rtl="0" fontAlgn="base">
        <a:lnSpc>
          <a:spcPct val="119000"/>
        </a:lnSpc>
        <a:spcBef>
          <a:spcPct val="20000"/>
        </a:spcBef>
        <a:spcAft>
          <a:spcPct val="0"/>
        </a:spcAft>
        <a:buClr>
          <a:schemeClr val="tx1"/>
        </a:buClr>
        <a:buChar char="•"/>
        <a:defRPr sz="2400" b="1">
          <a:solidFill>
            <a:srgbClr val="00338D"/>
          </a:solidFill>
          <a:latin typeface="+mn-lt"/>
          <a:ea typeface="+mn-ea"/>
          <a:cs typeface="+mn-cs"/>
        </a:defRPr>
      </a:lvl1pPr>
      <a:lvl2pPr marL="1227138" indent="-419100" algn="l" rtl="0" fontAlgn="base">
        <a:lnSpc>
          <a:spcPct val="119000"/>
        </a:lnSpc>
        <a:spcBef>
          <a:spcPct val="20000"/>
        </a:spcBef>
        <a:spcAft>
          <a:spcPct val="0"/>
        </a:spcAft>
        <a:buClr>
          <a:schemeClr val="accent1"/>
        </a:buClr>
        <a:buSzPct val="80000"/>
        <a:buChar char="•"/>
        <a:defRPr b="1">
          <a:solidFill>
            <a:srgbClr val="00338D"/>
          </a:solidFill>
          <a:latin typeface="+mn-lt"/>
        </a:defRPr>
      </a:lvl2pPr>
      <a:lvl3pPr marL="1825625" indent="-419100" algn="l" rtl="0" fontAlgn="base">
        <a:lnSpc>
          <a:spcPct val="119000"/>
        </a:lnSpc>
        <a:spcBef>
          <a:spcPct val="20000"/>
        </a:spcBef>
        <a:spcAft>
          <a:spcPct val="0"/>
        </a:spcAft>
        <a:buClr>
          <a:schemeClr val="accent1"/>
        </a:buClr>
        <a:buFont typeface="Verdana" pitchFamily="34" charset="0"/>
        <a:buChar char="–"/>
        <a:defRPr sz="1600">
          <a:solidFill>
            <a:srgbClr val="00338D"/>
          </a:solidFill>
          <a:latin typeface="+mn-lt"/>
        </a:defRPr>
      </a:lvl3pPr>
      <a:lvl4pPr marL="2424113" indent="-419100" algn="l" rtl="0" fontAlgn="base">
        <a:lnSpc>
          <a:spcPct val="119000"/>
        </a:lnSpc>
        <a:spcBef>
          <a:spcPct val="20000"/>
        </a:spcBef>
        <a:spcAft>
          <a:spcPct val="0"/>
        </a:spcAft>
        <a:buClr>
          <a:schemeClr val="accent1"/>
        </a:buClr>
        <a:buFont typeface="Verdana" pitchFamily="34" charset="0"/>
        <a:buChar char="–"/>
        <a:defRPr sz="1600">
          <a:solidFill>
            <a:srgbClr val="00338D"/>
          </a:solidFill>
          <a:latin typeface="+mn-lt"/>
        </a:defRPr>
      </a:lvl4pPr>
      <a:lvl5pPr marL="3022600" indent="-419100" algn="l" rtl="0" fontAlgn="base">
        <a:lnSpc>
          <a:spcPct val="119000"/>
        </a:lnSpc>
        <a:spcBef>
          <a:spcPct val="20000"/>
        </a:spcBef>
        <a:spcAft>
          <a:spcPct val="0"/>
        </a:spcAft>
        <a:buClr>
          <a:schemeClr val="accent1"/>
        </a:buClr>
        <a:buFont typeface="Verdana" pitchFamily="34" charset="0"/>
        <a:buChar char="–"/>
        <a:defRPr sz="1600">
          <a:solidFill>
            <a:srgbClr val="00338D"/>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rgbClr val="00338D"/>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rgbClr val="00338D"/>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rgbClr val="00338D"/>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rgbClr val="00338D"/>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3522" name="Rectangle 20"/>
          <p:cNvSpPr>
            <a:spLocks noChangeArrowheads="1"/>
          </p:cNvSpPr>
          <p:nvPr/>
        </p:nvSpPr>
        <p:spPr bwMode="auto">
          <a:xfrm>
            <a:off x="0" y="0"/>
            <a:ext cx="9906000" cy="1168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a:solidFill>
                  <a:schemeClr val="tx1"/>
                </a:solidFill>
                <a:latin typeface="Verdana" pitchFamily="34" charset="0"/>
              </a:defRPr>
            </a:lvl1pPr>
            <a:lvl2pPr marL="742950" indent="-285750" algn="l" eaLnBrk="0" hangingPunct="0">
              <a:defRPr>
                <a:solidFill>
                  <a:schemeClr val="tx1"/>
                </a:solidFill>
                <a:latin typeface="Verdana" pitchFamily="34" charset="0"/>
              </a:defRPr>
            </a:lvl2pPr>
            <a:lvl3pPr marL="1143000" indent="-228600" algn="l" eaLnBrk="0" hangingPunct="0">
              <a:defRPr>
                <a:solidFill>
                  <a:schemeClr val="tx1"/>
                </a:solidFill>
                <a:latin typeface="Verdana" pitchFamily="34" charset="0"/>
              </a:defRPr>
            </a:lvl3pPr>
            <a:lvl4pPr marL="1600200" indent="-228600" algn="l" eaLnBrk="0" hangingPunct="0">
              <a:defRPr>
                <a:solidFill>
                  <a:schemeClr val="tx1"/>
                </a:solidFill>
                <a:latin typeface="Verdana" pitchFamily="34" charset="0"/>
              </a:defRPr>
            </a:lvl4pPr>
            <a:lvl5pPr marL="2057400" indent="-228600" algn="l"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GB" altLang="de-DE" b="0"/>
          </a:p>
        </p:txBody>
      </p:sp>
      <p:sp>
        <p:nvSpPr>
          <p:cNvPr id="363523" name="Rectangle 2"/>
          <p:cNvSpPr>
            <a:spLocks noGrp="1" noChangeArrowheads="1"/>
          </p:cNvSpPr>
          <p:nvPr>
            <p:ph type="body" idx="1"/>
          </p:nvPr>
        </p:nvSpPr>
        <p:spPr bwMode="auto">
          <a:xfrm>
            <a:off x="1095375" y="4213225"/>
            <a:ext cx="840898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de-DE" smtClean="0"/>
              <a:t>Click to edit Master text styles</a:t>
            </a:r>
          </a:p>
          <a:p>
            <a:pPr lvl="1"/>
            <a:r>
              <a:rPr lang="it-IT" altLang="de-DE" smtClean="0"/>
              <a:t>Second level</a:t>
            </a:r>
          </a:p>
          <a:p>
            <a:pPr lvl="2"/>
            <a:r>
              <a:rPr lang="it-IT" altLang="de-DE" smtClean="0"/>
              <a:t>Third level</a:t>
            </a:r>
          </a:p>
          <a:p>
            <a:pPr lvl="3"/>
            <a:r>
              <a:rPr lang="it-IT" altLang="de-DE" smtClean="0"/>
              <a:t>Fourth level</a:t>
            </a:r>
          </a:p>
          <a:p>
            <a:pPr lvl="4"/>
            <a:r>
              <a:rPr lang="it-IT" altLang="de-DE" smtClean="0"/>
              <a:t>Fifth level</a:t>
            </a:r>
          </a:p>
        </p:txBody>
      </p:sp>
      <p:sp>
        <p:nvSpPr>
          <p:cNvPr id="363524" name="Rectangle 6"/>
          <p:cNvSpPr>
            <a:spLocks noGrp="1" noChangeArrowheads="1"/>
          </p:cNvSpPr>
          <p:nvPr>
            <p:ph type="title"/>
          </p:nvPr>
        </p:nvSpPr>
        <p:spPr bwMode="auto">
          <a:xfrm>
            <a:off x="344488" y="150813"/>
            <a:ext cx="81391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de-DE" smtClean="0"/>
              <a:t>Click to edit Master title style</a:t>
            </a:r>
          </a:p>
        </p:txBody>
      </p:sp>
      <p:pic>
        <p:nvPicPr>
          <p:cNvPr id="363525" name="Picture 34" descr="cmug_CC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20125" y="-25400"/>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ctr" rtl="0" eaLnBrk="0" fontAlgn="base" hangingPunct="0">
        <a:spcBef>
          <a:spcPct val="0"/>
        </a:spcBef>
        <a:spcAft>
          <a:spcPct val="0"/>
        </a:spcAft>
        <a:defRPr sz="3600" b="1">
          <a:solidFill>
            <a:schemeClr val="bg1"/>
          </a:solidFill>
          <a:latin typeface="Arial" pitchFamily="34" charset="0"/>
        </a:defRPr>
      </a:lvl6pPr>
      <a:lvl7pPr marL="914400" algn="ctr" rtl="0" eaLnBrk="0" fontAlgn="base" hangingPunct="0">
        <a:spcBef>
          <a:spcPct val="0"/>
        </a:spcBef>
        <a:spcAft>
          <a:spcPct val="0"/>
        </a:spcAft>
        <a:defRPr sz="3600" b="1">
          <a:solidFill>
            <a:schemeClr val="bg1"/>
          </a:solidFill>
          <a:latin typeface="Arial" pitchFamily="34" charset="0"/>
        </a:defRPr>
      </a:lvl7pPr>
      <a:lvl8pPr marL="1371600" algn="ctr" rtl="0" eaLnBrk="0" fontAlgn="base" hangingPunct="0">
        <a:spcBef>
          <a:spcPct val="0"/>
        </a:spcBef>
        <a:spcAft>
          <a:spcPct val="0"/>
        </a:spcAft>
        <a:defRPr sz="3600" b="1">
          <a:solidFill>
            <a:schemeClr val="bg1"/>
          </a:solidFill>
          <a:latin typeface="Arial" pitchFamily="34" charset="0"/>
        </a:defRPr>
      </a:lvl8pPr>
      <a:lvl9pPr marL="1828800" algn="ctr"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lnSpc>
          <a:spcPct val="110000"/>
        </a:lnSpc>
        <a:spcBef>
          <a:spcPct val="20000"/>
        </a:spcBef>
        <a:spcAft>
          <a:spcPct val="0"/>
        </a:spcAft>
        <a:buClr>
          <a:srgbClr val="000066"/>
        </a:buClr>
        <a:buChar char="•"/>
        <a:defRPr sz="2800" b="1">
          <a:solidFill>
            <a:srgbClr val="00338D"/>
          </a:solidFill>
          <a:latin typeface="+mn-lt"/>
          <a:ea typeface="+mn-ea"/>
          <a:cs typeface="+mn-cs"/>
        </a:defRPr>
      </a:lvl1pPr>
      <a:lvl2pPr marL="1227138"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2pPr>
      <a:lvl3pPr marL="1825625"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3pPr>
      <a:lvl4pPr marL="2424113"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4pPr>
      <a:lvl5pPr marL="3022600"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5pPr>
      <a:lvl6pPr marL="3479800"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6pPr>
      <a:lvl7pPr marL="3937000"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7pPr>
      <a:lvl8pPr marL="4394200"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8pPr>
      <a:lvl9pPr marL="4851400" indent="-419100" algn="l" rtl="0" eaLnBrk="0" fontAlgn="base" hangingPunct="0">
        <a:spcBef>
          <a:spcPct val="20000"/>
        </a:spcBef>
        <a:spcAft>
          <a:spcPct val="0"/>
        </a:spcAft>
        <a:buClr>
          <a:srgbClr val="000066"/>
        </a:buClr>
        <a:buFont typeface="NotesSoft-Bold" pitchFamily="2" charset="0"/>
        <a:buChar char="»"/>
        <a:defRPr sz="2800">
          <a:solidFill>
            <a:srgbClr val="00338D"/>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Titelplatzhalt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Mastertitelformat bearbeiten</a:t>
            </a:r>
            <a:endParaRPr lang="en-CA" altLang="de-DE" smtClean="0"/>
          </a:p>
        </p:txBody>
      </p:sp>
      <p:sp>
        <p:nvSpPr>
          <p:cNvPr id="379907" name="Textplatzhalt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Mastertextformat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endParaRPr lang="en-CA" altLang="de-DE" smtClean="0"/>
          </a:p>
        </p:txBody>
      </p:sp>
      <p:sp>
        <p:nvSpPr>
          <p:cNvPr id="4" name="Datumsplatzhalt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l">
              <a:defRPr sz="1200" b="0">
                <a:solidFill>
                  <a:srgbClr val="898989"/>
                </a:solidFill>
                <a:latin typeface="+mn-lt"/>
              </a:defRPr>
            </a:lvl1pPr>
          </a:lstStyle>
          <a:p>
            <a:fld id="{F8DC32D0-B527-480A-A341-4B2DEC3066A0}" type="datetimeFigureOut">
              <a:rPr lang="de-DE" altLang="de-DE"/>
              <a:pPr/>
              <a:t>03.06.2014</a:t>
            </a:fld>
            <a:endParaRPr lang="en-CA" altLang="de-DE"/>
          </a:p>
        </p:txBody>
      </p:sp>
      <p:sp>
        <p:nvSpPr>
          <p:cNvPr id="5" name="Fußzeilenplatzhalter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mn-lt"/>
              </a:defRPr>
            </a:lvl1pPr>
          </a:lstStyle>
          <a:p>
            <a:endParaRPr lang="en-CA" altLang="de-DE"/>
          </a:p>
        </p:txBody>
      </p:sp>
      <p:sp>
        <p:nvSpPr>
          <p:cNvPr id="6" name="Foliennummernplatzhalt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mn-lt"/>
              </a:defRPr>
            </a:lvl1pPr>
          </a:lstStyle>
          <a:p>
            <a:fld id="{B803DB10-CCE5-4A26-8FAB-069A9F29A4CC}" type="slidenum">
              <a:rPr lang="en-CA" altLang="de-DE"/>
              <a:pPr/>
              <a:t>‹#›</a:t>
            </a:fld>
            <a:endParaRPr lang="en-CA" altLang="de-DE"/>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457200" rtl="0" fontAlgn="base">
        <a:spcBef>
          <a:spcPct val="0"/>
        </a:spcBef>
        <a:spcAft>
          <a:spcPct val="0"/>
        </a:spcAft>
        <a:defRPr sz="44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a:solidFill>
            <a:schemeClr val="tx1"/>
          </a:solidFill>
          <a:latin typeface="+mn-lt"/>
        </a:defRPr>
      </a:lvl2pPr>
      <a:lvl3pPr marL="1143000" indent="-228600" algn="l" defTabSz="457200" rtl="0" fontAlgn="base">
        <a:spcBef>
          <a:spcPct val="20000"/>
        </a:spcBef>
        <a:spcAft>
          <a:spcPct val="0"/>
        </a:spcAft>
        <a:buFont typeface="Arial" pitchFamily="34" charset="0"/>
        <a:buChar char="•"/>
        <a:defRPr sz="2400">
          <a:solidFill>
            <a:schemeClr val="tx1"/>
          </a:solidFill>
          <a:latin typeface="+mn-lt"/>
        </a:defRPr>
      </a:lvl3pPr>
      <a:lvl4pPr marL="1600200" indent="-228600" algn="l" defTabSz="457200" rtl="0" fontAlgn="base">
        <a:spcBef>
          <a:spcPct val="20000"/>
        </a:spcBef>
        <a:spcAft>
          <a:spcPct val="0"/>
        </a:spcAft>
        <a:buFont typeface="Arial" pitchFamily="34" charset="0"/>
        <a:buChar char="–"/>
        <a:defRPr sz="2000">
          <a:solidFill>
            <a:schemeClr val="tx1"/>
          </a:solidFill>
          <a:latin typeface="+mn-lt"/>
        </a:defRPr>
      </a:lvl4pPr>
      <a:lvl5pPr marL="2057400" indent="-228600" algn="l" defTabSz="457200" rtl="0" fontAlgn="base">
        <a:spcBef>
          <a:spcPct val="20000"/>
        </a:spcBef>
        <a:spcAft>
          <a:spcPct val="0"/>
        </a:spcAft>
        <a:buFont typeface="Arial" pitchFamily="34" charset="0"/>
        <a:buChar char="»"/>
        <a:defRPr sz="2000">
          <a:solidFill>
            <a:schemeClr val="tx1"/>
          </a:solidFill>
          <a:latin typeface="+mn-lt"/>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6.gi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6.gi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6.gif"/><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8.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8.xml"/><Relationship Id="rId5" Type="http://schemas.openxmlformats.org/officeDocument/2006/relationships/image" Target="../media/image8.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5" name="Picture 7"/>
          <p:cNvPicPr>
            <a:picLocks noChangeAspect="1" noChangeArrowheads="1"/>
          </p:cNvPicPr>
          <p:nvPr/>
        </p:nvPicPr>
        <p:blipFill>
          <a:blip r:embed="rId3">
            <a:extLst>
              <a:ext uri="{28A0092B-C50C-407E-A947-70E740481C1C}">
                <a14:useLocalDpi xmlns:a14="http://schemas.microsoft.com/office/drawing/2010/main" val="0"/>
              </a:ext>
            </a:extLst>
          </a:blip>
          <a:srcRect r="73996"/>
          <a:stretch>
            <a:fillRect/>
          </a:stretch>
        </p:blipFill>
        <p:spPr bwMode="auto">
          <a:xfrm>
            <a:off x="2066131" y="1349963"/>
            <a:ext cx="5545137" cy="52121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349963"/>
            <a:ext cx="8153400" cy="538103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810" name="Rectangle 10"/>
          <p:cNvSpPr>
            <a:spLocks noGrp="1" noChangeArrowheads="1"/>
          </p:cNvSpPr>
          <p:nvPr>
            <p:ph type="ctrTitle"/>
          </p:nvPr>
        </p:nvSpPr>
        <p:spPr>
          <a:xfrm>
            <a:off x="742950" y="-130175"/>
            <a:ext cx="8420100" cy="1470025"/>
          </a:xfrm>
        </p:spPr>
        <p:txBody>
          <a:bodyPr tIns="0" bIns="0" anchor="ctr" anchorCtr="0"/>
          <a:lstStyle/>
          <a:p>
            <a:pPr algn="l">
              <a:lnSpc>
                <a:spcPct val="85000"/>
              </a:lnSpc>
            </a:pPr>
            <a:r>
              <a:rPr lang="it-IT" altLang="de-DE" sz="4500" dirty="0" smtClean="0"/>
              <a:t>Summary Terrestrial ECV’s</a:t>
            </a:r>
            <a:endParaRPr lang="it-IT" altLang="de-DE" sz="2800" dirty="0">
              <a:solidFill>
                <a:srgbClr val="FFFF99"/>
              </a:solidFill>
            </a:endParaRPr>
          </a:p>
        </p:txBody>
      </p:sp>
      <p:sp>
        <p:nvSpPr>
          <p:cNvPr id="4" name="Subtitle 3"/>
          <p:cNvSpPr>
            <a:spLocks noGrp="1"/>
          </p:cNvSpPr>
          <p:nvPr>
            <p:ph type="subTitle" idx="1"/>
          </p:nvPr>
        </p:nvSpPr>
        <p:spPr>
          <a:xfrm>
            <a:off x="1485900" y="5435600"/>
            <a:ext cx="6934200" cy="1130300"/>
          </a:xfrm>
        </p:spPr>
        <p:txBody>
          <a:bodyPr/>
          <a:lstStyle/>
          <a:p>
            <a:r>
              <a:rPr lang="de-DE" dirty="0" smtClean="0">
                <a:latin typeface="Consolas" panose="020B0609020204030204" pitchFamily="49" charset="0"/>
                <a:cs typeface="Consolas" panose="020B0609020204030204" pitchFamily="49" charset="0"/>
              </a:rPr>
              <a:t>Alexander Loew, Silvia Kloster</a:t>
            </a:r>
          </a:p>
          <a:p>
            <a:r>
              <a:rPr lang="de-DE" sz="1800" dirty="0" smtClean="0">
                <a:latin typeface="Consolas" panose="020B0609020204030204" pitchFamily="49" charset="0"/>
                <a:cs typeface="Consolas" panose="020B0609020204030204" pitchFamily="49" charset="0"/>
              </a:rPr>
              <a:t>Max-Planck-Institute for Meteorology</a:t>
            </a:r>
          </a:p>
          <a:p>
            <a:endParaRPr lang="de-DE" dirty="0">
              <a:latin typeface="Consolas" panose="020B0609020204030204" pitchFamily="49" charset="0"/>
              <a:cs typeface="Consolas" panose="020B0609020204030204" pitchFamily="49" charset="0"/>
            </a:endParaRPr>
          </a:p>
        </p:txBody>
      </p:sp>
      <p:pic>
        <p:nvPicPr>
          <p:cNvPr id="375816" name="Picture 2" descr="E:\home\m300028\shared\projects\ongoing\ESA-CCI\CCI_icons.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7700" y="2651124"/>
            <a:ext cx="14335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E:\home\m300028\shared\projects\ongoing\ESA-CCI\CCI_icons.tif"/>
          <p:cNvPicPr>
            <a:picLocks noChangeAspect="1" noChangeArrowheads="1"/>
          </p:cNvPicPr>
          <p:nvPr/>
        </p:nvPicPr>
        <p:blipFill rotWithShape="1">
          <a:blip r:embed="rId5">
            <a:extLst>
              <a:ext uri="{28A0092B-C50C-407E-A947-70E740481C1C}">
                <a14:useLocalDpi xmlns:a14="http://schemas.microsoft.com/office/drawing/2010/main" val="0"/>
              </a:ext>
            </a:extLst>
          </a:blip>
          <a:srcRect l="6579" t="6943" r="5323" b="4701"/>
          <a:stretch/>
        </p:blipFill>
        <p:spPr bwMode="auto">
          <a:xfrm>
            <a:off x="4368403" y="4173002"/>
            <a:ext cx="1169194" cy="107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2356529"/>
            <a:ext cx="1223964" cy="12239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bgerundetes Rechteck 21"/>
          <p:cNvSpPr/>
          <p:nvPr/>
        </p:nvSpPr>
        <p:spPr>
          <a:xfrm>
            <a:off x="4016896" y="3137255"/>
            <a:ext cx="2059850" cy="27177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de-DE"/>
          </a:p>
        </p:txBody>
      </p:sp>
      <p:sp>
        <p:nvSpPr>
          <p:cNvPr id="60" name="Abgerundetes Rechteck 59"/>
          <p:cNvSpPr/>
          <p:nvPr/>
        </p:nvSpPr>
        <p:spPr>
          <a:xfrm>
            <a:off x="4016896" y="3072516"/>
            <a:ext cx="2059850" cy="725817"/>
          </a:xfrm>
          <a:prstGeom prst="roundRect">
            <a:avLst/>
          </a:prstGeom>
        </p:spPr>
        <p:style>
          <a:lnRef idx="1">
            <a:schemeClr val="accent5"/>
          </a:lnRef>
          <a:fillRef idx="3">
            <a:schemeClr val="accent5"/>
          </a:fillRef>
          <a:effectRef idx="2">
            <a:schemeClr val="accent5"/>
          </a:effectRef>
          <a:fontRef idx="minor">
            <a:schemeClr val="lt1"/>
          </a:fontRef>
        </p:style>
        <p:txBody>
          <a:bodyPr rtlCol="0" anchor="t"/>
          <a:lstStyle/>
          <a:p>
            <a:pPr algn="ctr"/>
            <a:r>
              <a:rPr lang="en-US" b="1" dirty="0" smtClean="0">
                <a:solidFill>
                  <a:schemeClr val="tx1"/>
                </a:solidFill>
              </a:rPr>
              <a:t>Vegetation model</a:t>
            </a:r>
          </a:p>
          <a:p>
            <a:pPr algn="ctr"/>
            <a:endParaRPr lang="en-US" dirty="0">
              <a:solidFill>
                <a:schemeClr val="tx1"/>
              </a:solidFill>
            </a:endParaRPr>
          </a:p>
        </p:txBody>
      </p:sp>
      <p:sp>
        <p:nvSpPr>
          <p:cNvPr id="54" name="Abgerundetes Rechteck 53"/>
          <p:cNvSpPr/>
          <p:nvPr/>
        </p:nvSpPr>
        <p:spPr>
          <a:xfrm>
            <a:off x="194471" y="1412776"/>
            <a:ext cx="8284135" cy="1440160"/>
          </a:xfrm>
          <a:prstGeom prst="round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bgerundetes Rechteck 23"/>
          <p:cNvSpPr/>
          <p:nvPr/>
        </p:nvSpPr>
        <p:spPr>
          <a:xfrm>
            <a:off x="272480" y="1503412"/>
            <a:ext cx="8034893" cy="1277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34304" y="188640"/>
            <a:ext cx="8915400" cy="548680"/>
          </a:xfrm>
        </p:spPr>
        <p:txBody>
          <a:bodyPr>
            <a:noAutofit/>
          </a:bodyPr>
          <a:lstStyle/>
          <a:p>
            <a:r>
              <a:rPr lang="en-US" sz="3500" dirty="0" smtClean="0">
                <a:latin typeface="Consolas" panose="020B0609020204030204" pitchFamily="49" charset="0"/>
                <a:cs typeface="Consolas" panose="020B0609020204030204" pitchFamily="49" charset="0"/>
              </a:rPr>
              <a:t>From Burned area to fire emissions</a:t>
            </a:r>
            <a:endParaRPr lang="en-US" sz="3500" dirty="0">
              <a:latin typeface="Consolas" panose="020B0609020204030204" pitchFamily="49" charset="0"/>
              <a:cs typeface="Consolas" panose="020B0609020204030204" pitchFamily="49" charset="0"/>
            </a:endParaRPr>
          </a:p>
        </p:txBody>
      </p:sp>
      <p:sp>
        <p:nvSpPr>
          <p:cNvPr id="25" name="Foliennummernplatzhalter 24"/>
          <p:cNvSpPr>
            <a:spLocks noGrp="1"/>
          </p:cNvSpPr>
          <p:nvPr>
            <p:ph type="sldNum" sz="quarter" idx="12"/>
          </p:nvPr>
        </p:nvSpPr>
        <p:spPr/>
        <p:txBody>
          <a:bodyPr/>
          <a:lstStyle/>
          <a:p>
            <a:fld id="{8B113D76-DE4F-4E78-8942-0E6809D4555D}" type="slidenum">
              <a:rPr lang="en-US" smtClean="0"/>
              <a:pPr/>
              <a:t>10</a:t>
            </a:fld>
            <a:endParaRPr lang="en-US"/>
          </a:p>
        </p:txBody>
      </p:sp>
      <p:sp>
        <p:nvSpPr>
          <p:cNvPr id="6" name="Rounded Rectangle 3"/>
          <p:cNvSpPr/>
          <p:nvPr/>
        </p:nvSpPr>
        <p:spPr>
          <a:xfrm>
            <a:off x="2144688" y="1916832"/>
            <a:ext cx="2847316" cy="682222"/>
          </a:xfrm>
          <a:prstGeom prst="roundRect">
            <a:avLst/>
          </a:prstGeom>
          <a:solidFill>
            <a:schemeClr val="accent5">
              <a:lumMod val="60000"/>
              <a:lumOff val="40000"/>
            </a:scheme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1600" b="1" kern="0" dirty="0">
                <a:solidFill>
                  <a:sysClr val="windowText" lastClr="000000"/>
                </a:solidFill>
                <a:latin typeface="Arial" pitchFamily="34" charset="0"/>
                <a:cs typeface="Arial" pitchFamily="34" charset="0"/>
              </a:rPr>
              <a:t>Fuel Load</a:t>
            </a:r>
          </a:p>
          <a:p>
            <a:pPr algn="ctr" fontAlgn="auto">
              <a:spcBef>
                <a:spcPts val="0"/>
              </a:spcBef>
              <a:spcAft>
                <a:spcPts val="0"/>
              </a:spcAft>
              <a:defRPr/>
            </a:pPr>
            <a:r>
              <a:rPr lang="en-US" sz="1600" b="1" kern="0" dirty="0">
                <a:solidFill>
                  <a:sysClr val="windowText" lastClr="000000"/>
                </a:solidFill>
                <a:latin typeface="Arial" pitchFamily="34" charset="0"/>
                <a:cs typeface="Arial" pitchFamily="34" charset="0"/>
              </a:rPr>
              <a:t>[</a:t>
            </a:r>
            <a:r>
              <a:rPr lang="en-US" sz="1600" b="1" kern="0" dirty="0" err="1">
                <a:solidFill>
                  <a:sysClr val="windowText" lastClr="000000"/>
                </a:solidFill>
                <a:latin typeface="Arial" pitchFamily="34" charset="0"/>
                <a:cs typeface="Arial" pitchFamily="34" charset="0"/>
              </a:rPr>
              <a:t>gC</a:t>
            </a:r>
            <a:r>
              <a:rPr lang="en-US" sz="1600" b="1" kern="0" dirty="0">
                <a:solidFill>
                  <a:sysClr val="windowText" lastClr="000000"/>
                </a:solidFill>
                <a:latin typeface="Arial" pitchFamily="34" charset="0"/>
                <a:cs typeface="Arial" pitchFamily="34" charset="0"/>
              </a:rPr>
              <a:t>/m</a:t>
            </a:r>
            <a:r>
              <a:rPr lang="en-US" sz="1600" b="1" kern="0" baseline="30000" dirty="0">
                <a:solidFill>
                  <a:sysClr val="windowText" lastClr="000000"/>
                </a:solidFill>
                <a:latin typeface="Arial" pitchFamily="34" charset="0"/>
                <a:cs typeface="Arial" pitchFamily="34" charset="0"/>
              </a:rPr>
              <a:t>2</a:t>
            </a:r>
            <a:r>
              <a:rPr lang="en-US" sz="1600" b="1" kern="0" dirty="0">
                <a:solidFill>
                  <a:sysClr val="windowText" lastClr="000000"/>
                </a:solidFill>
                <a:latin typeface="Arial" pitchFamily="34" charset="0"/>
                <a:cs typeface="Arial" pitchFamily="34" charset="0"/>
              </a:rPr>
              <a:t>]</a:t>
            </a:r>
          </a:p>
        </p:txBody>
      </p:sp>
      <p:sp>
        <p:nvSpPr>
          <p:cNvPr id="7" name="Rounded Rectangle 5"/>
          <p:cNvSpPr/>
          <p:nvPr/>
        </p:nvSpPr>
        <p:spPr>
          <a:xfrm>
            <a:off x="6076746" y="1916832"/>
            <a:ext cx="2028225" cy="713730"/>
          </a:xfrm>
          <a:prstGeom prst="roundRect">
            <a:avLst/>
          </a:prstGeom>
          <a:solidFill>
            <a:srgbClr val="4BACC6">
              <a:lumMod val="40000"/>
              <a:lumOff val="6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1400" b="1" kern="0" dirty="0" smtClean="0">
                <a:solidFill>
                  <a:sysClr val="windowText" lastClr="000000"/>
                </a:solidFill>
                <a:latin typeface="Arial" pitchFamily="34" charset="0"/>
                <a:cs typeface="Arial" pitchFamily="34" charset="0"/>
              </a:rPr>
              <a:t>Carbon Emissions </a:t>
            </a:r>
            <a:r>
              <a:rPr lang="en-US" sz="1400" b="1" kern="0" dirty="0">
                <a:solidFill>
                  <a:sysClr val="windowText" lastClr="000000"/>
                </a:solidFill>
                <a:latin typeface="Arial" pitchFamily="34" charset="0"/>
                <a:cs typeface="Arial" pitchFamily="34" charset="0"/>
              </a:rPr>
              <a:t>[</a:t>
            </a:r>
            <a:r>
              <a:rPr lang="en-US" sz="1400" b="1" kern="0" dirty="0" err="1">
                <a:solidFill>
                  <a:sysClr val="windowText" lastClr="000000"/>
                </a:solidFill>
                <a:latin typeface="Arial" pitchFamily="34" charset="0"/>
                <a:cs typeface="Arial" pitchFamily="34" charset="0"/>
              </a:rPr>
              <a:t>gC</a:t>
            </a:r>
            <a:r>
              <a:rPr lang="en-US" sz="1400" b="1" kern="0" dirty="0">
                <a:solidFill>
                  <a:sysClr val="windowText" lastClr="000000"/>
                </a:solidFill>
                <a:latin typeface="Arial" pitchFamily="34" charset="0"/>
                <a:cs typeface="Arial" pitchFamily="34" charset="0"/>
              </a:rPr>
              <a:t>/(m</a:t>
            </a:r>
            <a:r>
              <a:rPr lang="en-US" sz="1400" b="1" kern="0" baseline="30000" dirty="0">
                <a:solidFill>
                  <a:sysClr val="windowText" lastClr="000000"/>
                </a:solidFill>
                <a:latin typeface="Arial" pitchFamily="34" charset="0"/>
                <a:cs typeface="Arial" pitchFamily="34" charset="0"/>
              </a:rPr>
              <a:t>2</a:t>
            </a:r>
            <a:r>
              <a:rPr lang="en-US" sz="1400" b="1" kern="0" dirty="0">
                <a:solidFill>
                  <a:sysClr val="windowText" lastClr="000000"/>
                </a:solidFill>
                <a:latin typeface="Arial" pitchFamily="34" charset="0"/>
                <a:cs typeface="Arial" pitchFamily="34" charset="0"/>
              </a:rPr>
              <a:t>year)]</a:t>
            </a:r>
          </a:p>
        </p:txBody>
      </p:sp>
      <p:sp>
        <p:nvSpPr>
          <p:cNvPr id="8" name="TextBox 10"/>
          <p:cNvSpPr txBox="1">
            <a:spLocks noChangeArrowheads="1"/>
          </p:cNvSpPr>
          <p:nvPr/>
        </p:nvSpPr>
        <p:spPr bwMode="auto">
          <a:xfrm>
            <a:off x="2567198" y="1556792"/>
            <a:ext cx="3453189" cy="338554"/>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1" kern="0" dirty="0">
                <a:solidFill>
                  <a:schemeClr val="bg1"/>
                </a:solidFill>
              </a:rPr>
              <a:t>* Combustion Completeness</a:t>
            </a:r>
          </a:p>
        </p:txBody>
      </p:sp>
      <p:cxnSp>
        <p:nvCxnSpPr>
          <p:cNvPr id="9" name="Straight Arrow Connector 6"/>
          <p:cNvCxnSpPr>
            <a:cxnSpLocks noChangeShapeType="1"/>
            <a:stCxn id="6" idx="3"/>
            <a:endCxn id="7" idx="1"/>
          </p:cNvCxnSpPr>
          <p:nvPr/>
        </p:nvCxnSpPr>
        <p:spPr bwMode="auto">
          <a:xfrm>
            <a:off x="4992004" y="2257943"/>
            <a:ext cx="1084742" cy="15754"/>
          </a:xfrm>
          <a:prstGeom prst="straightConnector1">
            <a:avLst/>
          </a:prstGeom>
          <a:noFill/>
          <a:ln w="57150" algn="ctr">
            <a:solidFill>
              <a:schemeClr val="bg1">
                <a:lumMod val="95000"/>
              </a:schemeClr>
            </a:solidFill>
            <a:round/>
            <a:headEnd/>
            <a:tailEnd type="arrow" w="med" len="med"/>
          </a:ln>
        </p:spPr>
      </p:cxnSp>
      <p:sp>
        <p:nvSpPr>
          <p:cNvPr id="61" name="Pfeil nach unten 60"/>
          <p:cNvSpPr/>
          <p:nvPr/>
        </p:nvSpPr>
        <p:spPr>
          <a:xfrm rot="10800000">
            <a:off x="360672" y="2702570"/>
            <a:ext cx="546061" cy="654423"/>
          </a:xfrm>
          <a:prstGeom prst="downArrow">
            <a:avLst>
              <a:gd name="adj1" fmla="val 46977"/>
              <a:gd name="adj2" fmla="val 39922"/>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2" name="Pfeil nach unten 61"/>
          <p:cNvSpPr/>
          <p:nvPr/>
        </p:nvSpPr>
        <p:spPr>
          <a:xfrm rot="10800000">
            <a:off x="4087525" y="2528900"/>
            <a:ext cx="475432" cy="608354"/>
          </a:xfrm>
          <a:prstGeom prst="downArrow">
            <a:avLst>
              <a:gd name="adj1" fmla="val 50000"/>
              <a:gd name="adj2" fmla="val 41458"/>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3" name="Abgerundetes Rechteck 32"/>
          <p:cNvSpPr/>
          <p:nvPr/>
        </p:nvSpPr>
        <p:spPr>
          <a:xfrm>
            <a:off x="6809992" y="3137254"/>
            <a:ext cx="1731407" cy="1688594"/>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Carbon Emissions</a:t>
            </a:r>
            <a:endParaRPr lang="en-US" dirty="0">
              <a:solidFill>
                <a:srgbClr val="000000"/>
              </a:solidFill>
            </a:endParaRPr>
          </a:p>
          <a:p>
            <a:pPr algn="ctr"/>
            <a:r>
              <a:rPr lang="en-US" dirty="0" smtClean="0">
                <a:solidFill>
                  <a:srgbClr val="000000"/>
                </a:solidFill>
              </a:rPr>
              <a:t>JSBACH  FIRE </a:t>
            </a:r>
          </a:p>
        </p:txBody>
      </p:sp>
      <p:pic>
        <p:nvPicPr>
          <p:cNvPr id="26" name="Grafik 25" descr="Bonan_Cpools_Science_2008.png"/>
          <p:cNvPicPr>
            <a:picLocks noChangeAspect="1"/>
          </p:cNvPicPr>
          <p:nvPr/>
        </p:nvPicPr>
        <p:blipFill>
          <a:blip r:embed="rId3" cstate="print"/>
          <a:stretch>
            <a:fillRect/>
          </a:stretch>
        </p:blipFill>
        <p:spPr>
          <a:xfrm>
            <a:off x="4202888" y="4086137"/>
            <a:ext cx="1406458" cy="1390093"/>
          </a:xfrm>
          <a:prstGeom prst="rect">
            <a:avLst/>
          </a:prstGeom>
        </p:spPr>
      </p:pic>
      <p:cxnSp>
        <p:nvCxnSpPr>
          <p:cNvPr id="27" name="Straight Arrow Connector 6"/>
          <p:cNvCxnSpPr>
            <a:cxnSpLocks noChangeShapeType="1"/>
          </p:cNvCxnSpPr>
          <p:nvPr/>
        </p:nvCxnSpPr>
        <p:spPr bwMode="auto">
          <a:xfrm>
            <a:off x="8166297" y="2186615"/>
            <a:ext cx="624620" cy="0"/>
          </a:xfrm>
          <a:prstGeom prst="straightConnector1">
            <a:avLst/>
          </a:prstGeom>
          <a:ln>
            <a:headEnd/>
            <a:tailEnd type="arrow" w="med" len="med"/>
          </a:ln>
        </p:spPr>
        <p:style>
          <a:lnRef idx="3">
            <a:schemeClr val="accent6"/>
          </a:lnRef>
          <a:fillRef idx="0">
            <a:schemeClr val="accent6"/>
          </a:fillRef>
          <a:effectRef idx="2">
            <a:schemeClr val="accent6"/>
          </a:effectRef>
          <a:fontRef idx="minor">
            <a:schemeClr val="tx1"/>
          </a:fontRef>
        </p:style>
      </p:cxnSp>
      <p:sp>
        <p:nvSpPr>
          <p:cNvPr id="10" name="Flussdiagramm: Mehrere Dokumente 9"/>
          <p:cNvSpPr/>
          <p:nvPr/>
        </p:nvSpPr>
        <p:spPr>
          <a:xfrm>
            <a:off x="8797876" y="1606096"/>
            <a:ext cx="842604" cy="1238036"/>
          </a:xfrm>
          <a:prstGeom prst="flowChartMultidocument">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smtClean="0"/>
              <a:t>CO,</a:t>
            </a:r>
          </a:p>
          <a:p>
            <a:pPr algn="ctr"/>
            <a:r>
              <a:rPr lang="de-DE" sz="1200" dirty="0" smtClean="0"/>
              <a:t>NO2</a:t>
            </a:r>
          </a:p>
          <a:p>
            <a:pPr algn="ctr"/>
            <a:r>
              <a:rPr lang="de-DE" sz="1200" dirty="0" smtClean="0"/>
              <a:t>HCHO</a:t>
            </a:r>
          </a:p>
          <a:p>
            <a:pPr algn="ctr"/>
            <a:r>
              <a:rPr lang="de-DE" sz="1200" dirty="0" smtClean="0"/>
              <a:t>…</a:t>
            </a:r>
            <a:endParaRPr lang="de-DE" sz="1200" dirty="0"/>
          </a:p>
        </p:txBody>
      </p:sp>
      <p:sp>
        <p:nvSpPr>
          <p:cNvPr id="29" name="TextBox 10"/>
          <p:cNvSpPr txBox="1">
            <a:spLocks noChangeArrowheads="1"/>
          </p:cNvSpPr>
          <p:nvPr/>
        </p:nvSpPr>
        <p:spPr bwMode="auto">
          <a:xfrm>
            <a:off x="4824244" y="2436128"/>
            <a:ext cx="1366080" cy="338554"/>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1" kern="0" dirty="0" smtClean="0">
                <a:solidFill>
                  <a:schemeClr val="bg1"/>
                </a:solidFill>
              </a:rPr>
              <a:t>*Mortality</a:t>
            </a:r>
            <a:endParaRPr lang="en-US" sz="1600" b="1" kern="0" dirty="0">
              <a:solidFill>
                <a:schemeClr val="bg1"/>
              </a:solidFill>
            </a:endParaRPr>
          </a:p>
        </p:txBody>
      </p:sp>
      <p:sp>
        <p:nvSpPr>
          <p:cNvPr id="37" name="Pfeil nach unten 36"/>
          <p:cNvSpPr/>
          <p:nvPr/>
        </p:nvSpPr>
        <p:spPr>
          <a:xfrm>
            <a:off x="7090859" y="2552763"/>
            <a:ext cx="560820" cy="648072"/>
          </a:xfrm>
          <a:prstGeom prst="downArrow">
            <a:avLst>
              <a:gd name="adj1" fmla="val 50000"/>
              <a:gd name="adj2" fmla="val 39922"/>
            </a:avLst>
          </a:prstGeom>
          <a:solidFill>
            <a:schemeClr val="accent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Abgerundetes Rechteck 4"/>
          <p:cNvSpPr/>
          <p:nvPr/>
        </p:nvSpPr>
        <p:spPr>
          <a:xfrm>
            <a:off x="360379" y="1916832"/>
            <a:ext cx="1696412" cy="682222"/>
          </a:xfrm>
          <a:prstGeom prst="round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defRPr/>
            </a:pPr>
            <a:r>
              <a:rPr lang="en-US" sz="1500" b="1" kern="0" dirty="0">
                <a:solidFill>
                  <a:schemeClr val="bg1"/>
                </a:solidFill>
                <a:latin typeface="Arial" pitchFamily="34" charset="0"/>
                <a:cs typeface="Arial" pitchFamily="34" charset="0"/>
              </a:rPr>
              <a:t>Burned area</a:t>
            </a:r>
          </a:p>
          <a:p>
            <a:pPr algn="ctr" fontAlgn="auto">
              <a:spcBef>
                <a:spcPts val="0"/>
              </a:spcBef>
              <a:spcAft>
                <a:spcPts val="0"/>
              </a:spcAft>
              <a:defRPr/>
            </a:pPr>
            <a:r>
              <a:rPr lang="en-US" sz="1500" b="1" kern="0" dirty="0">
                <a:solidFill>
                  <a:schemeClr val="bg1"/>
                </a:solidFill>
                <a:latin typeface="Arial" pitchFamily="34" charset="0"/>
                <a:cs typeface="Arial" pitchFamily="34" charset="0"/>
              </a:rPr>
              <a:t>[m</a:t>
            </a:r>
            <a:r>
              <a:rPr lang="en-US" sz="1500" b="1" kern="0" baseline="30000" dirty="0">
                <a:solidFill>
                  <a:schemeClr val="bg1"/>
                </a:solidFill>
                <a:latin typeface="Arial" panose="020B0604020202020204" pitchFamily="34" charset="0"/>
                <a:cs typeface="Arial" panose="020B0604020202020204" pitchFamily="34" charset="0"/>
              </a:rPr>
              <a:t>2</a:t>
            </a:r>
            <a:r>
              <a:rPr lang="en-US" sz="1500" b="1" kern="0" dirty="0">
                <a:solidFill>
                  <a:schemeClr val="bg1"/>
                </a:solidFill>
                <a:latin typeface="Arial" panose="020B0604020202020204" pitchFamily="34" charset="0"/>
                <a:cs typeface="Arial" panose="020B0604020202020204" pitchFamily="34" charset="0"/>
              </a:rPr>
              <a:t>/year]</a:t>
            </a:r>
          </a:p>
        </p:txBody>
      </p:sp>
      <p:sp>
        <p:nvSpPr>
          <p:cNvPr id="16" name="Rechteck 15"/>
          <p:cNvSpPr/>
          <p:nvPr/>
        </p:nvSpPr>
        <p:spPr>
          <a:xfrm>
            <a:off x="194471" y="3429000"/>
            <a:ext cx="1424523" cy="1543042"/>
          </a:xfrm>
          <a:prstGeom prst="rect">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7" name="Rechteck 16"/>
          <p:cNvSpPr/>
          <p:nvPr/>
        </p:nvSpPr>
        <p:spPr>
          <a:xfrm>
            <a:off x="194471" y="3442730"/>
            <a:ext cx="1424523" cy="4903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Algorithm</a:t>
            </a:r>
            <a:endParaRPr lang="en-US" dirty="0"/>
          </a:p>
        </p:txBody>
      </p:sp>
      <p:sp>
        <p:nvSpPr>
          <p:cNvPr id="43" name="Rechteck 42"/>
          <p:cNvSpPr/>
          <p:nvPr/>
        </p:nvSpPr>
        <p:spPr>
          <a:xfrm>
            <a:off x="253840" y="4006806"/>
            <a:ext cx="1365154"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A&amp;B,</a:t>
            </a:r>
          </a:p>
          <a:p>
            <a:r>
              <a:rPr lang="en-US" dirty="0" smtClean="0">
                <a:latin typeface="Arial" panose="020B0604020202020204" pitchFamily="34" charset="0"/>
                <a:cs typeface="Arial" panose="020B0604020202020204" pitchFamily="34" charset="0"/>
              </a:rPr>
              <a:t>SPITFIRE </a:t>
            </a:r>
          </a:p>
        </p:txBody>
      </p:sp>
      <p:sp>
        <p:nvSpPr>
          <p:cNvPr id="48" name="Rechteck 47"/>
          <p:cNvSpPr/>
          <p:nvPr/>
        </p:nvSpPr>
        <p:spPr>
          <a:xfrm>
            <a:off x="4183444" y="5509157"/>
            <a:ext cx="1726755" cy="246221"/>
          </a:xfrm>
          <a:prstGeom prst="rect">
            <a:avLst/>
          </a:prstGeom>
        </p:spPr>
        <p:txBody>
          <a:bodyPr wrap="none">
            <a:spAutoFit/>
          </a:bodyPr>
          <a:lstStyle/>
          <a:p>
            <a:pPr algn="ctr"/>
            <a:r>
              <a:rPr lang="en-US" sz="1000" i="1" dirty="0" smtClean="0"/>
              <a:t>(</a:t>
            </a:r>
            <a:r>
              <a:rPr lang="en-US" sz="1000" i="1" dirty="0" err="1" smtClean="0"/>
              <a:t>Bonnan</a:t>
            </a:r>
            <a:r>
              <a:rPr lang="en-US" sz="1000" i="1" dirty="0" smtClean="0"/>
              <a:t> et al., 2001)</a:t>
            </a:r>
            <a:endParaRPr lang="en-US" sz="1000" i="1" dirty="0"/>
          </a:p>
        </p:txBody>
      </p:sp>
      <p:sp>
        <p:nvSpPr>
          <p:cNvPr id="38" name="Ellipse 37"/>
          <p:cNvSpPr/>
          <p:nvPr/>
        </p:nvSpPr>
        <p:spPr>
          <a:xfrm>
            <a:off x="5809401" y="1255934"/>
            <a:ext cx="533118" cy="44595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de-DE" b="1" dirty="0" smtClean="0">
                <a:ln>
                  <a:solidFill>
                    <a:srgbClr val="C00000"/>
                  </a:solidFill>
                </a:ln>
                <a:solidFill>
                  <a:srgbClr val="C00000"/>
                </a:solidFill>
              </a:rPr>
              <a:t>3</a:t>
            </a:r>
            <a:endParaRPr lang="en-US" b="1" cap="all" dirty="0">
              <a:ln>
                <a:solidFill>
                  <a:srgbClr val="C00000"/>
                </a:solidFill>
              </a:ln>
              <a:solidFill>
                <a:srgbClr val="C00000"/>
              </a:solidFill>
              <a:effectLst>
                <a:reflection blurRad="12700" stA="50000" endPos="50000" dist="5000" dir="5400000" sy="-100000" rotWithShape="0"/>
              </a:effectLst>
            </a:endParaRPr>
          </a:p>
        </p:txBody>
      </p:sp>
      <p:sp>
        <p:nvSpPr>
          <p:cNvPr id="45" name="Textfeld 44"/>
          <p:cNvSpPr txBox="1"/>
          <p:nvPr/>
        </p:nvSpPr>
        <p:spPr>
          <a:xfrm>
            <a:off x="138929" y="4581128"/>
            <a:ext cx="1693725" cy="400110"/>
          </a:xfrm>
          <a:prstGeom prst="rect">
            <a:avLst/>
          </a:prstGeom>
          <a:noFill/>
        </p:spPr>
        <p:txBody>
          <a:bodyPr wrap="square" rtlCol="0">
            <a:spAutoFit/>
          </a:bodyPr>
          <a:lstStyle/>
          <a:p>
            <a:pPr defTabSz="756000">
              <a:tabLst>
                <a:tab pos="0" algn="l"/>
              </a:tabLst>
            </a:pPr>
            <a:r>
              <a:rPr lang="en-US" sz="1000" i="1" kern="0" dirty="0" smtClean="0">
                <a:latin typeface="Arial" panose="020B0604020202020204" pitchFamily="34" charset="0"/>
                <a:cs typeface="Arial" panose="020B0604020202020204" pitchFamily="34" charset="0"/>
              </a:rPr>
              <a:t>(Arora and Boer, 2005)</a:t>
            </a:r>
          </a:p>
          <a:p>
            <a:pPr defTabSz="756000">
              <a:tabLst>
                <a:tab pos="0" algn="l"/>
              </a:tabLst>
            </a:pPr>
            <a:r>
              <a:rPr lang="en-US" sz="1000" i="1" kern="0" dirty="0">
                <a:latin typeface="Arial" panose="020B0604020202020204" pitchFamily="34" charset="0"/>
                <a:cs typeface="Arial" panose="020B0604020202020204" pitchFamily="34" charset="0"/>
              </a:rPr>
              <a:t>(</a:t>
            </a:r>
            <a:r>
              <a:rPr lang="en-US" sz="1000" i="1" kern="0" dirty="0" err="1">
                <a:latin typeface="Arial" panose="020B0604020202020204" pitchFamily="34" charset="0"/>
                <a:cs typeface="Arial" panose="020B0604020202020204" pitchFamily="34" charset="0"/>
              </a:rPr>
              <a:t>Thonicke</a:t>
            </a:r>
            <a:r>
              <a:rPr lang="en-US" sz="1000" i="1" kern="0" dirty="0">
                <a:latin typeface="Arial" panose="020B0604020202020204" pitchFamily="34" charset="0"/>
                <a:cs typeface="Arial" panose="020B0604020202020204" pitchFamily="34" charset="0"/>
              </a:rPr>
              <a:t> et al </a:t>
            </a:r>
            <a:r>
              <a:rPr lang="en-US" sz="1000" i="1" kern="0" dirty="0" smtClean="0">
                <a:latin typeface="Arial" panose="020B0604020202020204" pitchFamily="34" charset="0"/>
                <a:cs typeface="Arial" panose="020B0604020202020204" pitchFamily="34" charset="0"/>
              </a:rPr>
              <a:t>2001)</a:t>
            </a:r>
            <a:endParaRPr lang="en-US" sz="1000" i="1" kern="0" dirty="0">
              <a:latin typeface="Arial" panose="020B0604020202020204" pitchFamily="34" charset="0"/>
              <a:cs typeface="Arial" panose="020B0604020202020204" pitchFamily="34" charset="0"/>
            </a:endParaRPr>
          </a:p>
        </p:txBody>
      </p:sp>
      <p:sp>
        <p:nvSpPr>
          <p:cNvPr id="51" name="Abgerundetes Rechteck 50"/>
          <p:cNvSpPr/>
          <p:nvPr/>
        </p:nvSpPr>
        <p:spPr>
          <a:xfrm>
            <a:off x="7925213" y="4631932"/>
            <a:ext cx="1731407" cy="168859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Carbon Emissions</a:t>
            </a:r>
            <a:endParaRPr lang="en-US" dirty="0">
              <a:solidFill>
                <a:srgbClr val="000000"/>
              </a:solidFill>
            </a:endParaRPr>
          </a:p>
          <a:p>
            <a:pPr algn="ctr"/>
            <a:endParaRPr lang="en-US" dirty="0" smtClean="0">
              <a:solidFill>
                <a:srgbClr val="000000"/>
              </a:solidFill>
            </a:endParaRPr>
          </a:p>
          <a:p>
            <a:pPr algn="ctr"/>
            <a:r>
              <a:rPr lang="en-US" dirty="0" smtClean="0">
                <a:solidFill>
                  <a:srgbClr val="000000"/>
                </a:solidFill>
              </a:rPr>
              <a:t>GFEDv3</a:t>
            </a:r>
            <a:endParaRPr lang="en-US" dirty="0">
              <a:solidFill>
                <a:srgbClr val="000000"/>
              </a:solidFill>
            </a:endParaRPr>
          </a:p>
        </p:txBody>
      </p:sp>
      <p:sp>
        <p:nvSpPr>
          <p:cNvPr id="52" name="Rechteck 51"/>
          <p:cNvSpPr/>
          <p:nvPr/>
        </p:nvSpPr>
        <p:spPr>
          <a:xfrm>
            <a:off x="7771896" y="6072304"/>
            <a:ext cx="2068195" cy="246221"/>
          </a:xfrm>
          <a:prstGeom prst="rect">
            <a:avLst/>
          </a:prstGeom>
        </p:spPr>
        <p:txBody>
          <a:bodyPr wrap="none">
            <a:spAutoFit/>
          </a:bodyPr>
          <a:lstStyle/>
          <a:p>
            <a:pPr algn="ctr"/>
            <a:r>
              <a:rPr lang="en-US" sz="1000" i="1" dirty="0"/>
              <a:t>(van der </a:t>
            </a:r>
            <a:r>
              <a:rPr lang="en-US" sz="1000" i="1" dirty="0" err="1"/>
              <a:t>Werf</a:t>
            </a:r>
            <a:r>
              <a:rPr lang="en-US" sz="1000" i="1" dirty="0"/>
              <a:t> et al, 2010)</a:t>
            </a:r>
          </a:p>
        </p:txBody>
      </p:sp>
      <p:sp>
        <p:nvSpPr>
          <p:cNvPr id="11" name="Rechteck 10"/>
          <p:cNvSpPr/>
          <p:nvPr/>
        </p:nvSpPr>
        <p:spPr>
          <a:xfrm rot="5400000">
            <a:off x="5212923" y="4545808"/>
            <a:ext cx="1192955" cy="369332"/>
          </a:xfrm>
          <a:prstGeom prst="rect">
            <a:avLst/>
          </a:prstGeom>
        </p:spPr>
        <p:txBody>
          <a:bodyPr wrap="none">
            <a:spAutoFit/>
          </a:bodyPr>
          <a:lstStyle/>
          <a:p>
            <a:r>
              <a:rPr lang="en-US" dirty="0"/>
              <a:t>JSBACH</a:t>
            </a:r>
          </a:p>
        </p:txBody>
      </p:sp>
      <p:grpSp>
        <p:nvGrpSpPr>
          <p:cNvPr id="13" name="Group 12"/>
          <p:cNvGrpSpPr/>
          <p:nvPr/>
        </p:nvGrpSpPr>
        <p:grpSpPr>
          <a:xfrm>
            <a:off x="1618994" y="2662608"/>
            <a:ext cx="2397902" cy="3655917"/>
            <a:chOff x="1618994" y="2662608"/>
            <a:chExt cx="2397902" cy="3655917"/>
          </a:xfrm>
        </p:grpSpPr>
        <p:sp>
          <p:nvSpPr>
            <p:cNvPr id="36" name="Rechteck 35"/>
            <p:cNvSpPr/>
            <p:nvPr/>
          </p:nvSpPr>
          <p:spPr>
            <a:xfrm>
              <a:off x="1832654" y="3429000"/>
              <a:ext cx="1723440" cy="12241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34"/>
            <p:cNvSpPr/>
            <p:nvPr/>
          </p:nvSpPr>
          <p:spPr>
            <a:xfrm>
              <a:off x="2014791" y="4096052"/>
              <a:ext cx="136515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ESA CCI FIRE </a:t>
              </a:r>
            </a:p>
            <a:p>
              <a:r>
                <a:rPr lang="en-US" sz="1400" dirty="0" smtClean="0">
                  <a:latin typeface="Arial" panose="020B0604020202020204" pitchFamily="34" charset="0"/>
                  <a:cs typeface="Arial" panose="020B0604020202020204" pitchFamily="34" charset="0"/>
                </a:rPr>
                <a:t>(GFED)</a:t>
              </a:r>
            </a:p>
          </p:txBody>
        </p:sp>
        <p:sp>
          <p:nvSpPr>
            <p:cNvPr id="3" name="Ellipse 2"/>
            <p:cNvSpPr/>
            <p:nvPr/>
          </p:nvSpPr>
          <p:spPr>
            <a:xfrm>
              <a:off x="3288110" y="4107749"/>
              <a:ext cx="533118" cy="44595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C00000"/>
                  </a:solidFill>
                </a:rPr>
                <a:t>1</a:t>
              </a:r>
              <a:endParaRPr lang="en-US" b="1" dirty="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sp>
          <p:nvSpPr>
            <p:cNvPr id="41" name="Rechteck 40"/>
            <p:cNvSpPr/>
            <p:nvPr/>
          </p:nvSpPr>
          <p:spPr>
            <a:xfrm>
              <a:off x="1702692" y="4981239"/>
              <a:ext cx="2042575" cy="9750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hteck 41"/>
            <p:cNvSpPr/>
            <p:nvPr/>
          </p:nvSpPr>
          <p:spPr>
            <a:xfrm>
              <a:off x="1702692" y="4973207"/>
              <a:ext cx="2042575" cy="553998"/>
            </a:xfrm>
            <a:prstGeom prst="rect">
              <a:avLst/>
            </a:prstGeom>
            <a:solidFill>
              <a:srgbClr val="C00000"/>
            </a:solidFill>
          </p:spPr>
          <p:txBody>
            <a:bodyPr wrap="square">
              <a:spAutoFit/>
            </a:bodyPr>
            <a:lstStyle/>
            <a:p>
              <a:pPr algn="ctr"/>
              <a:r>
                <a:rPr lang="de-DE" sz="1500" b="1" dirty="0" err="1" smtClean="0">
                  <a:solidFill>
                    <a:schemeClr val="bg1"/>
                  </a:solidFill>
                </a:rPr>
                <a:t>Fract</a:t>
              </a:r>
              <a:r>
                <a:rPr lang="de-DE" sz="1500" b="1" dirty="0" smtClean="0">
                  <a:solidFill>
                    <a:schemeClr val="bg1"/>
                  </a:solidFill>
                </a:rPr>
                <a:t>. </a:t>
              </a:r>
              <a:r>
                <a:rPr lang="de-DE" sz="1500" b="1" dirty="0" err="1" smtClean="0">
                  <a:solidFill>
                    <a:schemeClr val="bg1"/>
                  </a:solidFill>
                </a:rPr>
                <a:t>Burned</a:t>
              </a:r>
              <a:r>
                <a:rPr lang="de-DE" sz="1500" b="1" dirty="0" smtClean="0">
                  <a:solidFill>
                    <a:schemeClr val="bg1"/>
                  </a:solidFill>
                </a:rPr>
                <a:t> </a:t>
              </a:r>
              <a:r>
                <a:rPr lang="de-DE" sz="1500" b="1" dirty="0" err="1" smtClean="0">
                  <a:solidFill>
                    <a:schemeClr val="bg1"/>
                  </a:solidFill>
                </a:rPr>
                <a:t>Tree</a:t>
              </a:r>
              <a:endParaRPr lang="en-US" sz="1500" b="1" dirty="0" smtClean="0">
                <a:solidFill>
                  <a:schemeClr val="bg1"/>
                </a:solidFill>
              </a:endParaRPr>
            </a:p>
          </p:txBody>
        </p:sp>
        <p:sp>
          <p:nvSpPr>
            <p:cNvPr id="47" name="Ellipse 46"/>
            <p:cNvSpPr/>
            <p:nvPr/>
          </p:nvSpPr>
          <p:spPr>
            <a:xfrm>
              <a:off x="3392827" y="5309421"/>
              <a:ext cx="533118" cy="44595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C00000"/>
                  </a:solidFill>
                </a:rPr>
                <a:t>2</a:t>
              </a:r>
              <a:endParaRPr lang="en-US" b="1" dirty="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sp>
          <p:nvSpPr>
            <p:cNvPr id="4" name="Rechteck 3"/>
            <p:cNvSpPr/>
            <p:nvPr/>
          </p:nvSpPr>
          <p:spPr>
            <a:xfrm>
              <a:off x="2246991" y="5492152"/>
              <a:ext cx="801823" cy="523220"/>
            </a:xfrm>
            <a:prstGeom prst="rect">
              <a:avLst/>
            </a:prstGeom>
          </p:spPr>
          <p:txBody>
            <a:bodyPr wrap="none">
              <a:spAutoFit/>
            </a:bodyPr>
            <a:lstStyle/>
            <a:p>
              <a:r>
                <a:rPr lang="en-US" sz="1400" dirty="0" smtClean="0">
                  <a:latin typeface="Arial" panose="020B0604020202020204" pitchFamily="34" charset="0"/>
                  <a:cs typeface="Arial" panose="020B0604020202020204" pitchFamily="34" charset="0"/>
                </a:rPr>
                <a:t>CCI LC</a:t>
              </a:r>
            </a:p>
            <a:p>
              <a:r>
                <a:rPr lang="en-US" sz="1400" dirty="0" smtClean="0">
                  <a:latin typeface="Arial" panose="020B0604020202020204" pitchFamily="34" charset="0"/>
                  <a:cs typeface="Arial" panose="020B0604020202020204" pitchFamily="34" charset="0"/>
                </a:rPr>
                <a:t>(GFED)</a:t>
              </a:r>
              <a:endParaRPr lang="en-US" sz="1400" dirty="0"/>
            </a:p>
          </p:txBody>
        </p:sp>
        <p:sp>
          <p:nvSpPr>
            <p:cNvPr id="50" name="Pfeil nach unten 49"/>
            <p:cNvSpPr/>
            <p:nvPr/>
          </p:nvSpPr>
          <p:spPr>
            <a:xfrm rot="10800000">
              <a:off x="1737868" y="4666716"/>
              <a:ext cx="546062" cy="274453"/>
            </a:xfrm>
            <a:prstGeom prst="downArrow">
              <a:avLst>
                <a:gd name="adj1" fmla="val 50000"/>
                <a:gd name="adj2" fmla="val 39922"/>
              </a:avLst>
            </a:prstGeom>
            <a:solidFill>
              <a:srgbClr val="C00000"/>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Pfeil nach unten 31"/>
            <p:cNvSpPr/>
            <p:nvPr/>
          </p:nvSpPr>
          <p:spPr>
            <a:xfrm rot="10800000">
              <a:off x="1702693" y="2662608"/>
              <a:ext cx="546062" cy="694385"/>
            </a:xfrm>
            <a:prstGeom prst="downArrow">
              <a:avLst>
                <a:gd name="adj1" fmla="val 50000"/>
                <a:gd name="adj2" fmla="val 39922"/>
              </a:avLst>
            </a:prstGeom>
            <a:solidFill>
              <a:srgbClr val="C00000"/>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Rechteck 52"/>
            <p:cNvSpPr/>
            <p:nvPr/>
          </p:nvSpPr>
          <p:spPr>
            <a:xfrm>
              <a:off x="1832653" y="3429000"/>
              <a:ext cx="1716191" cy="646331"/>
            </a:xfrm>
            <a:prstGeom prst="rect">
              <a:avLst/>
            </a:prstGeom>
            <a:solidFill>
              <a:srgbClr val="C00000"/>
            </a:solidFill>
          </p:spPr>
          <p:txBody>
            <a:bodyPr wrap="square">
              <a:spAutoFit/>
            </a:bodyPr>
            <a:lstStyle/>
            <a:p>
              <a:r>
                <a:rPr lang="en-US" b="1" dirty="0" smtClean="0">
                  <a:solidFill>
                    <a:schemeClr val="bg1"/>
                  </a:solidFill>
                </a:rPr>
                <a:t>BA satellites</a:t>
              </a:r>
            </a:p>
          </p:txBody>
        </p:sp>
        <p:sp>
          <p:nvSpPr>
            <p:cNvPr id="12" name="Rectangle 11"/>
            <p:cNvSpPr/>
            <p:nvPr/>
          </p:nvSpPr>
          <p:spPr>
            <a:xfrm>
              <a:off x="1618994" y="3009801"/>
              <a:ext cx="2397902" cy="3308724"/>
            </a:xfrm>
            <a:prstGeom prst="rect">
              <a:avLst/>
            </a:prstGeom>
            <a:noFill/>
            <a:ln w="571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36" y="118189"/>
            <a:ext cx="611982" cy="611982"/>
          </a:xfrm>
          <a:prstGeom prst="rect">
            <a:avLst/>
          </a:prstGeom>
        </p:spPr>
      </p:pic>
    </p:spTree>
    <p:extLst>
      <p:ext uri="{BB962C8B-B14F-4D97-AF65-F5344CB8AC3E}">
        <p14:creationId xmlns:p14="http://schemas.microsoft.com/office/powerpoint/2010/main" val="18163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584471" y="836712"/>
            <a:ext cx="8346972" cy="2664296"/>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2" name="Titel 1"/>
          <p:cNvSpPr>
            <a:spLocks noGrp="1"/>
          </p:cNvSpPr>
          <p:nvPr>
            <p:ph type="title"/>
          </p:nvPr>
        </p:nvSpPr>
        <p:spPr>
          <a:xfrm>
            <a:off x="495300" y="0"/>
            <a:ext cx="8915400" cy="764704"/>
          </a:xfrm>
        </p:spPr>
        <p:txBody>
          <a:bodyPr>
            <a:noAutofit/>
          </a:bodyPr>
          <a:lstStyle/>
          <a:p>
            <a:r>
              <a:rPr lang="en-US" sz="3500" dirty="0" smtClean="0"/>
              <a:t>Integration Pathway: Burned Area in JSBACH</a:t>
            </a:r>
            <a:endParaRPr lang="en-US" sz="3500" dirty="0"/>
          </a:p>
        </p:txBody>
      </p:sp>
      <p:pic>
        <p:nvPicPr>
          <p:cNvPr id="9"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9865" y="1442739"/>
            <a:ext cx="7524158" cy="1971538"/>
          </a:xfrm>
        </p:spPr>
      </p:pic>
      <p:sp>
        <p:nvSpPr>
          <p:cNvPr id="5" name="Rechteck 4"/>
          <p:cNvSpPr/>
          <p:nvPr/>
        </p:nvSpPr>
        <p:spPr>
          <a:xfrm>
            <a:off x="896551" y="836712"/>
            <a:ext cx="7800865" cy="338554"/>
          </a:xfrm>
          <a:prstGeom prst="rect">
            <a:avLst/>
          </a:prstGeom>
        </p:spPr>
        <p:txBody>
          <a:bodyPr wrap="square">
            <a:spAutoFit/>
          </a:bodyPr>
          <a:lstStyle/>
          <a:p>
            <a:pPr algn="l"/>
            <a:r>
              <a:rPr lang="en-US" sz="1600" b="1" dirty="0">
                <a:solidFill>
                  <a:schemeClr val="tx2">
                    <a:lumMod val="75000"/>
                  </a:schemeClr>
                </a:solidFill>
              </a:rPr>
              <a:t>Equal distribution of burned </a:t>
            </a:r>
            <a:r>
              <a:rPr lang="en-US" sz="1600" b="1" dirty="0" smtClean="0">
                <a:solidFill>
                  <a:schemeClr val="tx2">
                    <a:lumMod val="75000"/>
                  </a:schemeClr>
                </a:solidFill>
              </a:rPr>
              <a:t>fraction</a:t>
            </a:r>
            <a:endParaRPr lang="en-US" sz="1600" b="1" dirty="0">
              <a:solidFill>
                <a:schemeClr val="tx2">
                  <a:lumMod val="75000"/>
                </a:schemeClr>
              </a:solidFill>
            </a:endParaRPr>
          </a:p>
        </p:txBody>
      </p:sp>
      <p:sp>
        <p:nvSpPr>
          <p:cNvPr id="14" name="Rechteck 13"/>
          <p:cNvSpPr/>
          <p:nvPr/>
        </p:nvSpPr>
        <p:spPr>
          <a:xfrm>
            <a:off x="4326003" y="1376145"/>
            <a:ext cx="906846" cy="369332"/>
          </a:xfrm>
          <a:prstGeom prst="rect">
            <a:avLst/>
          </a:prstGeom>
          <a:solidFill>
            <a:schemeClr val="bg2"/>
          </a:solidFill>
          <a:ln w="28575">
            <a:solidFill>
              <a:schemeClr val="tx1"/>
            </a:solidFill>
          </a:ln>
        </p:spPr>
        <p:txBody>
          <a:bodyPr wrap="none">
            <a:spAutoFit/>
          </a:bodyPr>
          <a:lstStyle/>
          <a:p>
            <a:r>
              <a:rPr lang="en-US" b="1" dirty="0" smtClean="0">
                <a:solidFill>
                  <a:schemeClr val="tx1">
                    <a:lumMod val="65000"/>
                    <a:lumOff val="35000"/>
                  </a:schemeClr>
                </a:solidFill>
              </a:rPr>
              <a:t>GFED</a:t>
            </a:r>
            <a:endParaRPr lang="en-US" dirty="0" smtClean="0">
              <a:solidFill>
                <a:schemeClr val="tx1">
                  <a:lumMod val="65000"/>
                  <a:lumOff val="35000"/>
                </a:schemeClr>
              </a:solidFill>
            </a:endParaRPr>
          </a:p>
        </p:txBody>
      </p:sp>
      <p:cxnSp>
        <p:nvCxnSpPr>
          <p:cNvPr id="4" name="Gerade Verbindung 3"/>
          <p:cNvCxnSpPr/>
          <p:nvPr/>
        </p:nvCxnSpPr>
        <p:spPr>
          <a:xfrm>
            <a:off x="896549" y="1725192"/>
            <a:ext cx="780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896549" y="3147064"/>
            <a:ext cx="780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1355429" y="305202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3195491" y="3043559"/>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1364601" y="3248980"/>
            <a:ext cx="183089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1240730" y="1725192"/>
            <a:ext cx="0" cy="141577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2534731" y="3247092"/>
            <a:ext cx="546061" cy="415498"/>
          </a:xfrm>
          <a:prstGeom prst="rect">
            <a:avLst/>
          </a:prstGeom>
          <a:noFill/>
        </p:spPr>
        <p:txBody>
          <a:bodyPr wrap="square" rtlCol="0">
            <a:spAutoFit/>
          </a:bodyPr>
          <a:lstStyle/>
          <a:p>
            <a:r>
              <a:rPr lang="de-DE" sz="1050" dirty="0" smtClean="0"/>
              <a:t>1.87°</a:t>
            </a:r>
            <a:endParaRPr lang="de-DE" sz="1050" dirty="0"/>
          </a:p>
        </p:txBody>
      </p:sp>
      <p:sp>
        <p:nvSpPr>
          <p:cNvPr id="35" name="Textfeld 34"/>
          <p:cNvSpPr txBox="1"/>
          <p:nvPr/>
        </p:nvSpPr>
        <p:spPr>
          <a:xfrm>
            <a:off x="677119" y="1708490"/>
            <a:ext cx="546061" cy="415498"/>
          </a:xfrm>
          <a:prstGeom prst="rect">
            <a:avLst/>
          </a:prstGeom>
          <a:noFill/>
        </p:spPr>
        <p:txBody>
          <a:bodyPr wrap="square" rtlCol="0">
            <a:spAutoFit/>
          </a:bodyPr>
          <a:lstStyle/>
          <a:p>
            <a:r>
              <a:rPr lang="de-DE" sz="1050" dirty="0" smtClean="0"/>
              <a:t>1.87°</a:t>
            </a:r>
            <a:endParaRPr lang="de-DE" sz="1050" dirty="0"/>
          </a:p>
        </p:txBody>
      </p:sp>
      <p:sp>
        <p:nvSpPr>
          <p:cNvPr id="41" name="Rechteck 40"/>
          <p:cNvSpPr/>
          <p:nvPr/>
        </p:nvSpPr>
        <p:spPr>
          <a:xfrm>
            <a:off x="1631205" y="1466116"/>
            <a:ext cx="1228221" cy="369332"/>
          </a:xfrm>
          <a:prstGeom prst="rect">
            <a:avLst/>
          </a:prstGeom>
          <a:solidFill>
            <a:schemeClr val="bg2"/>
          </a:solidFill>
          <a:ln w="9525">
            <a:solidFill>
              <a:schemeClr val="accent4">
                <a:lumMod val="75000"/>
              </a:schemeClr>
            </a:solidFill>
          </a:ln>
        </p:spPr>
        <p:txBody>
          <a:bodyPr wrap="none">
            <a:spAutoFit/>
          </a:bodyPr>
          <a:lstStyle/>
          <a:p>
            <a:r>
              <a:rPr lang="en-US" b="1" dirty="0">
                <a:solidFill>
                  <a:schemeClr val="tx1">
                    <a:lumMod val="65000"/>
                    <a:lumOff val="35000"/>
                  </a:schemeClr>
                </a:solidFill>
              </a:rPr>
              <a:t>g</a:t>
            </a:r>
            <a:r>
              <a:rPr lang="en-US" b="1" dirty="0" smtClean="0">
                <a:solidFill>
                  <a:schemeClr val="tx1">
                    <a:lumMod val="65000"/>
                    <a:lumOff val="35000"/>
                  </a:schemeClr>
                </a:solidFill>
              </a:rPr>
              <a:t>rid cell</a:t>
            </a:r>
            <a:endParaRPr lang="en-US" dirty="0" smtClean="0">
              <a:solidFill>
                <a:schemeClr val="tx1">
                  <a:lumMod val="65000"/>
                  <a:lumOff val="35000"/>
                </a:schemeClr>
              </a:solidFill>
            </a:endParaRPr>
          </a:p>
        </p:txBody>
      </p:sp>
      <p:sp>
        <p:nvSpPr>
          <p:cNvPr id="46" name="Rechteck 45"/>
          <p:cNvSpPr/>
          <p:nvPr/>
        </p:nvSpPr>
        <p:spPr>
          <a:xfrm>
            <a:off x="6669192" y="1062160"/>
            <a:ext cx="1248139" cy="646331"/>
          </a:xfrm>
          <a:prstGeom prst="rect">
            <a:avLst/>
          </a:prstGeom>
          <a:solidFill>
            <a:schemeClr val="bg2"/>
          </a:solidFill>
          <a:ln w="12700">
            <a:solidFill>
              <a:schemeClr val="accent4">
                <a:lumMod val="75000"/>
              </a:schemeClr>
            </a:solidFill>
          </a:ln>
        </p:spPr>
        <p:txBody>
          <a:bodyPr wrap="square">
            <a:spAutoFit/>
          </a:bodyPr>
          <a:lstStyle/>
          <a:p>
            <a:pPr algn="ctr"/>
            <a:r>
              <a:rPr lang="en-US" b="1" dirty="0">
                <a:solidFill>
                  <a:schemeClr val="tx1">
                    <a:lumMod val="65000"/>
                    <a:lumOff val="35000"/>
                  </a:schemeClr>
                </a:solidFill>
              </a:rPr>
              <a:t>g</a:t>
            </a:r>
            <a:r>
              <a:rPr lang="en-US" b="1" dirty="0" smtClean="0">
                <a:solidFill>
                  <a:schemeClr val="tx1">
                    <a:lumMod val="65000"/>
                    <a:lumOff val="35000"/>
                  </a:schemeClr>
                </a:solidFill>
              </a:rPr>
              <a:t>rid cell burned</a:t>
            </a:r>
            <a:endParaRPr lang="en-US" dirty="0" smtClean="0">
              <a:solidFill>
                <a:schemeClr val="tx1">
                  <a:lumMod val="65000"/>
                  <a:lumOff val="35000"/>
                </a:schemeClr>
              </a:solidFill>
            </a:endParaRPr>
          </a:p>
        </p:txBody>
      </p:sp>
      <p:sp>
        <p:nvSpPr>
          <p:cNvPr id="3" name="Textfeld 2"/>
          <p:cNvSpPr txBox="1"/>
          <p:nvPr/>
        </p:nvSpPr>
        <p:spPr>
          <a:xfrm rot="16200000">
            <a:off x="-1036943" y="2065597"/>
            <a:ext cx="2622834" cy="369332"/>
          </a:xfrm>
          <a:prstGeom prst="rect">
            <a:avLst/>
          </a:prstGeom>
          <a:noFill/>
        </p:spPr>
        <p:txBody>
          <a:bodyPr wrap="none" rtlCol="0">
            <a:spAutoFit/>
          </a:bodyPr>
          <a:lstStyle/>
          <a:p>
            <a:r>
              <a:rPr lang="en-US" dirty="0" smtClean="0">
                <a:ln>
                  <a:solidFill>
                    <a:schemeClr val="bg1">
                      <a:lumMod val="50000"/>
                    </a:schemeClr>
                  </a:solidFill>
                </a:ln>
              </a:rPr>
              <a:t>“Simple approach”</a:t>
            </a:r>
            <a:endParaRPr lang="en-US" dirty="0">
              <a:ln>
                <a:solidFill>
                  <a:schemeClr val="bg1">
                    <a:lumMod val="50000"/>
                  </a:schemeClr>
                </a:solidFill>
              </a:ln>
            </a:endParaRPr>
          </a:p>
        </p:txBody>
      </p:sp>
      <p:sp>
        <p:nvSpPr>
          <p:cNvPr id="16" name="Textfeld 15"/>
          <p:cNvSpPr txBox="1"/>
          <p:nvPr/>
        </p:nvSpPr>
        <p:spPr>
          <a:xfrm>
            <a:off x="240027" y="641669"/>
            <a:ext cx="423514" cy="461665"/>
          </a:xfrm>
          <a:prstGeom prst="rect">
            <a:avLst/>
          </a:prstGeom>
          <a:noFill/>
        </p:spPr>
        <p:txBody>
          <a:bodyPr wrap="none" rtlCol="0">
            <a:spAutoFit/>
          </a:bodyPr>
          <a:lstStyle/>
          <a:p>
            <a:r>
              <a:rPr lang="en-CA" sz="2400" b="1" dirty="0" smtClean="0"/>
              <a:t>A</a:t>
            </a:r>
            <a:endParaRPr lang="en-CA" sz="2400" b="1" dirty="0"/>
          </a:p>
        </p:txBody>
      </p:sp>
      <p:grpSp>
        <p:nvGrpSpPr>
          <p:cNvPr id="6" name="Group 5"/>
          <p:cNvGrpSpPr/>
          <p:nvPr/>
        </p:nvGrpSpPr>
        <p:grpSpPr>
          <a:xfrm>
            <a:off x="208034" y="3558208"/>
            <a:ext cx="9503495" cy="2768678"/>
            <a:chOff x="208034" y="3558208"/>
            <a:chExt cx="9503495" cy="2768678"/>
          </a:xfrm>
        </p:grpSpPr>
        <p:sp>
          <p:nvSpPr>
            <p:cNvPr id="13" name="Abgerundetes Rechteck 12"/>
            <p:cNvSpPr/>
            <p:nvPr/>
          </p:nvSpPr>
          <p:spPr>
            <a:xfrm>
              <a:off x="430490" y="3789040"/>
              <a:ext cx="9281039" cy="2376264"/>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7" name="Rechteck 6"/>
            <p:cNvSpPr/>
            <p:nvPr/>
          </p:nvSpPr>
          <p:spPr>
            <a:xfrm>
              <a:off x="740532" y="3789040"/>
              <a:ext cx="6835925" cy="338554"/>
            </a:xfrm>
            <a:prstGeom prst="rect">
              <a:avLst/>
            </a:prstGeom>
          </p:spPr>
          <p:txBody>
            <a:bodyPr wrap="square">
              <a:spAutoFit/>
            </a:bodyPr>
            <a:lstStyle/>
            <a:p>
              <a:pPr algn="l"/>
              <a:r>
                <a:rPr lang="en-US" sz="1600" b="1" dirty="0">
                  <a:solidFill>
                    <a:schemeClr val="tx2">
                      <a:lumMod val="75000"/>
                    </a:schemeClr>
                  </a:solidFill>
                </a:rPr>
                <a:t>O</a:t>
              </a:r>
              <a:r>
                <a:rPr lang="en-US" sz="1600" b="1" dirty="0" smtClean="0">
                  <a:solidFill>
                    <a:schemeClr val="tx2">
                      <a:lumMod val="75000"/>
                    </a:schemeClr>
                  </a:solidFill>
                </a:rPr>
                <a:t>bserved fraction of burned trees versus burned grass</a:t>
              </a:r>
              <a:endParaRPr lang="en-US" sz="1600" dirty="0" smtClean="0">
                <a:solidFill>
                  <a:schemeClr val="tx2">
                    <a:lumMod val="75000"/>
                  </a:schemeClr>
                </a:solidFill>
              </a:endParaRP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15" y="4095420"/>
              <a:ext cx="8664472" cy="2069884"/>
            </a:xfrm>
            <a:prstGeom prst="rect">
              <a:avLst/>
            </a:prstGeom>
          </p:spPr>
        </p:pic>
        <p:sp>
          <p:nvSpPr>
            <p:cNvPr id="15" name="Rechteck 14"/>
            <p:cNvSpPr/>
            <p:nvPr/>
          </p:nvSpPr>
          <p:spPr>
            <a:xfrm>
              <a:off x="4484949" y="4211796"/>
              <a:ext cx="906846" cy="369332"/>
            </a:xfrm>
            <a:prstGeom prst="rect">
              <a:avLst/>
            </a:prstGeom>
            <a:solidFill>
              <a:schemeClr val="bg2"/>
            </a:solidFill>
            <a:ln w="19050">
              <a:solidFill>
                <a:schemeClr val="accent4">
                  <a:lumMod val="75000"/>
                </a:schemeClr>
              </a:solidFill>
            </a:ln>
          </p:spPr>
          <p:txBody>
            <a:bodyPr wrap="none">
              <a:spAutoFit/>
            </a:bodyPr>
            <a:lstStyle/>
            <a:p>
              <a:r>
                <a:rPr lang="en-US" b="1" dirty="0" smtClean="0">
                  <a:solidFill>
                    <a:schemeClr val="tx1">
                      <a:lumMod val="65000"/>
                      <a:lumOff val="35000"/>
                    </a:schemeClr>
                  </a:solidFill>
                </a:rPr>
                <a:t>GFED</a:t>
              </a:r>
              <a:endParaRPr lang="en-US" dirty="0" smtClean="0">
                <a:solidFill>
                  <a:schemeClr val="tx1">
                    <a:lumMod val="65000"/>
                    <a:lumOff val="35000"/>
                  </a:schemeClr>
                </a:solidFill>
              </a:endParaRPr>
            </a:p>
          </p:txBody>
        </p:sp>
        <p:cxnSp>
          <p:nvCxnSpPr>
            <p:cNvPr id="24" name="Gerade Verbindung 23"/>
            <p:cNvCxnSpPr/>
            <p:nvPr/>
          </p:nvCxnSpPr>
          <p:spPr>
            <a:xfrm>
              <a:off x="584515" y="4545124"/>
              <a:ext cx="780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584515" y="5871176"/>
              <a:ext cx="780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656006" y="4545124"/>
              <a:ext cx="0" cy="133214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777461" y="569725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2476535" y="5715591"/>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784065" y="5949280"/>
              <a:ext cx="169247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302897" y="4667095"/>
              <a:ext cx="504056" cy="415498"/>
            </a:xfrm>
            <a:prstGeom prst="rect">
              <a:avLst/>
            </a:prstGeom>
            <a:noFill/>
          </p:spPr>
          <p:txBody>
            <a:bodyPr wrap="square" rtlCol="0">
              <a:spAutoFit/>
            </a:bodyPr>
            <a:lstStyle/>
            <a:p>
              <a:r>
                <a:rPr lang="de-DE" sz="1050" dirty="0" smtClean="0"/>
                <a:t>1.87°</a:t>
              </a:r>
              <a:endParaRPr lang="de-DE" sz="1050" dirty="0"/>
            </a:p>
          </p:txBody>
        </p:sp>
        <p:sp>
          <p:nvSpPr>
            <p:cNvPr id="37" name="Textfeld 36"/>
            <p:cNvSpPr txBox="1"/>
            <p:nvPr/>
          </p:nvSpPr>
          <p:spPr>
            <a:xfrm>
              <a:off x="1832653" y="5911388"/>
              <a:ext cx="546061" cy="415498"/>
            </a:xfrm>
            <a:prstGeom prst="rect">
              <a:avLst/>
            </a:prstGeom>
            <a:noFill/>
          </p:spPr>
          <p:txBody>
            <a:bodyPr wrap="square" rtlCol="0">
              <a:spAutoFit/>
            </a:bodyPr>
            <a:lstStyle/>
            <a:p>
              <a:r>
                <a:rPr lang="de-DE" sz="1050" dirty="0" smtClean="0"/>
                <a:t>1.87°</a:t>
              </a:r>
              <a:endParaRPr lang="de-DE" sz="1050" dirty="0"/>
            </a:p>
          </p:txBody>
        </p:sp>
        <p:sp>
          <p:nvSpPr>
            <p:cNvPr id="42" name="Rechteck 41"/>
            <p:cNvSpPr/>
            <p:nvPr/>
          </p:nvSpPr>
          <p:spPr>
            <a:xfrm>
              <a:off x="981458" y="4296286"/>
              <a:ext cx="1228221" cy="369332"/>
            </a:xfrm>
            <a:prstGeom prst="rect">
              <a:avLst/>
            </a:prstGeom>
            <a:solidFill>
              <a:schemeClr val="bg2"/>
            </a:solidFill>
            <a:ln w="12700">
              <a:solidFill>
                <a:schemeClr val="accent4">
                  <a:lumMod val="75000"/>
                </a:schemeClr>
              </a:solidFill>
            </a:ln>
          </p:spPr>
          <p:txBody>
            <a:bodyPr wrap="none">
              <a:spAutoFit/>
            </a:bodyPr>
            <a:lstStyle/>
            <a:p>
              <a:r>
                <a:rPr lang="en-US" b="1" dirty="0">
                  <a:solidFill>
                    <a:schemeClr val="tx1">
                      <a:lumMod val="65000"/>
                      <a:lumOff val="35000"/>
                    </a:schemeClr>
                  </a:solidFill>
                </a:rPr>
                <a:t>g</a:t>
              </a:r>
              <a:r>
                <a:rPr lang="en-US" b="1" dirty="0" smtClean="0">
                  <a:solidFill>
                    <a:schemeClr val="tx1">
                      <a:lumMod val="65000"/>
                      <a:lumOff val="35000"/>
                    </a:schemeClr>
                  </a:solidFill>
                </a:rPr>
                <a:t>rid cell</a:t>
              </a:r>
              <a:endParaRPr lang="en-US" dirty="0" smtClean="0">
                <a:solidFill>
                  <a:schemeClr val="tx1">
                    <a:lumMod val="65000"/>
                    <a:lumOff val="35000"/>
                  </a:schemeClr>
                </a:solidFill>
              </a:endParaRPr>
            </a:p>
          </p:txBody>
        </p:sp>
        <p:sp>
          <p:nvSpPr>
            <p:cNvPr id="45" name="Rechteck 44"/>
            <p:cNvSpPr/>
            <p:nvPr/>
          </p:nvSpPr>
          <p:spPr>
            <a:xfrm>
              <a:off x="7761312" y="3888631"/>
              <a:ext cx="1248138" cy="646331"/>
            </a:xfrm>
            <a:prstGeom prst="rect">
              <a:avLst/>
            </a:prstGeom>
            <a:solidFill>
              <a:schemeClr val="bg2"/>
            </a:solidFill>
            <a:ln w="12700">
              <a:solidFill>
                <a:schemeClr val="accent4">
                  <a:lumMod val="75000"/>
                </a:schemeClr>
              </a:solidFill>
            </a:ln>
          </p:spPr>
          <p:txBody>
            <a:bodyPr wrap="square">
              <a:spAutoFit/>
            </a:bodyPr>
            <a:lstStyle/>
            <a:p>
              <a:pPr algn="ctr"/>
              <a:r>
                <a:rPr lang="en-US" b="1" dirty="0">
                  <a:solidFill>
                    <a:schemeClr val="tx1">
                      <a:lumMod val="65000"/>
                      <a:lumOff val="35000"/>
                    </a:schemeClr>
                  </a:solidFill>
                </a:rPr>
                <a:t>g</a:t>
              </a:r>
              <a:r>
                <a:rPr lang="en-US" b="1" dirty="0" smtClean="0">
                  <a:solidFill>
                    <a:schemeClr val="tx1">
                      <a:lumMod val="65000"/>
                      <a:lumOff val="35000"/>
                    </a:schemeClr>
                  </a:solidFill>
                </a:rPr>
                <a:t>rid cell burned</a:t>
              </a:r>
              <a:endParaRPr lang="en-US" dirty="0" smtClean="0">
                <a:solidFill>
                  <a:schemeClr val="tx1">
                    <a:lumMod val="65000"/>
                    <a:lumOff val="35000"/>
                  </a:schemeClr>
                </a:solidFill>
              </a:endParaRPr>
            </a:p>
          </p:txBody>
        </p:sp>
        <p:sp>
          <p:nvSpPr>
            <p:cNvPr id="39" name="Textfeld 38"/>
            <p:cNvSpPr txBox="1"/>
            <p:nvPr/>
          </p:nvSpPr>
          <p:spPr>
            <a:xfrm>
              <a:off x="208034" y="3558208"/>
              <a:ext cx="418705" cy="461665"/>
            </a:xfrm>
            <a:prstGeom prst="rect">
              <a:avLst/>
            </a:prstGeom>
            <a:noFill/>
          </p:spPr>
          <p:txBody>
            <a:bodyPr wrap="none" rtlCol="0">
              <a:spAutoFit/>
            </a:bodyPr>
            <a:lstStyle/>
            <a:p>
              <a:r>
                <a:rPr lang="en-CA" sz="2400" b="1" dirty="0"/>
                <a:t>B</a:t>
              </a:r>
            </a:p>
          </p:txBody>
        </p:sp>
      </p:gr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36" y="118189"/>
            <a:ext cx="611982" cy="611982"/>
          </a:xfrm>
          <a:prstGeom prst="rect">
            <a:avLst/>
          </a:prstGeom>
        </p:spPr>
      </p:pic>
    </p:spTree>
    <p:extLst>
      <p:ext uri="{BB962C8B-B14F-4D97-AF65-F5344CB8AC3E}">
        <p14:creationId xmlns:p14="http://schemas.microsoft.com/office/powerpoint/2010/main" val="7435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74290" y="3716170"/>
            <a:ext cx="5148572" cy="3025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06506" y="0"/>
            <a:ext cx="8915400" cy="634082"/>
          </a:xfrm>
        </p:spPr>
        <p:txBody>
          <a:bodyPr>
            <a:noAutofit/>
          </a:bodyPr>
          <a:lstStyle/>
          <a:p>
            <a:r>
              <a:rPr lang="en-US" sz="3500" dirty="0" smtClean="0"/>
              <a:t>Results: Carbon emissions</a:t>
            </a:r>
            <a:endParaRPr lang="en-US" sz="3500" dirty="0"/>
          </a:p>
        </p:txBody>
      </p:sp>
      <p:sp>
        <p:nvSpPr>
          <p:cNvPr id="21" name="Rechteck 20"/>
          <p:cNvSpPr/>
          <p:nvPr/>
        </p:nvSpPr>
        <p:spPr>
          <a:xfrm>
            <a:off x="4695337" y="700134"/>
            <a:ext cx="4002079" cy="646331"/>
          </a:xfrm>
          <a:prstGeom prst="rect">
            <a:avLst/>
          </a:prstGeom>
        </p:spPr>
        <p:txBody>
          <a:bodyPr wrap="square">
            <a:spAutoFit/>
          </a:bodyPr>
          <a:lstStyle/>
          <a:p>
            <a:r>
              <a:rPr lang="en-US" b="1" dirty="0" smtClean="0">
                <a:solidFill>
                  <a:schemeClr val="tx1">
                    <a:lumMod val="65000"/>
                    <a:lumOff val="35000"/>
                  </a:schemeClr>
                </a:solidFill>
              </a:rPr>
              <a:t>Carbon Emissions JSBACH Fire</a:t>
            </a:r>
            <a:endParaRPr lang="en-US" dirty="0" smtClean="0">
              <a:solidFill>
                <a:schemeClr val="tx1">
                  <a:lumMod val="65000"/>
                  <a:lumOff val="35000"/>
                </a:schemeClr>
              </a:solidFill>
            </a:endParaRPr>
          </a:p>
        </p:txBody>
      </p:sp>
      <p:sp>
        <p:nvSpPr>
          <p:cNvPr id="8" name="Rechteck 7"/>
          <p:cNvSpPr/>
          <p:nvPr/>
        </p:nvSpPr>
        <p:spPr>
          <a:xfrm>
            <a:off x="974558" y="692696"/>
            <a:ext cx="3432381" cy="646331"/>
          </a:xfrm>
          <a:prstGeom prst="rect">
            <a:avLst/>
          </a:prstGeom>
        </p:spPr>
        <p:txBody>
          <a:bodyPr wrap="square">
            <a:spAutoFit/>
          </a:bodyPr>
          <a:lstStyle/>
          <a:p>
            <a:r>
              <a:rPr lang="en-US" b="1" dirty="0" smtClean="0">
                <a:solidFill>
                  <a:schemeClr val="tx1">
                    <a:lumMod val="65000"/>
                    <a:lumOff val="35000"/>
                  </a:schemeClr>
                </a:solidFill>
              </a:rPr>
              <a:t>Carbon Emissions GFEDv3</a:t>
            </a:r>
            <a:endParaRPr lang="en-US" dirty="0" smtClean="0">
              <a:solidFill>
                <a:schemeClr val="tx1">
                  <a:lumMod val="65000"/>
                  <a:lumOff val="35000"/>
                </a:schemeClr>
              </a:solidFill>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934" y="1052736"/>
            <a:ext cx="7254806" cy="2250354"/>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715" y="3751140"/>
            <a:ext cx="4945281" cy="2846213"/>
          </a:xfrm>
          <a:prstGeom prst="rect">
            <a:avLst/>
          </a:prstGeom>
        </p:spPr>
      </p:pic>
      <p:sp>
        <p:nvSpPr>
          <p:cNvPr id="9" name="Rechteck 8"/>
          <p:cNvSpPr/>
          <p:nvPr/>
        </p:nvSpPr>
        <p:spPr>
          <a:xfrm>
            <a:off x="974559" y="3303090"/>
            <a:ext cx="7800868" cy="369332"/>
          </a:xfrm>
          <a:prstGeom prst="rect">
            <a:avLst/>
          </a:prstGeom>
        </p:spPr>
        <p:txBody>
          <a:bodyPr wrap="square">
            <a:spAutoFit/>
          </a:bodyPr>
          <a:lstStyle/>
          <a:p>
            <a:r>
              <a:rPr lang="en-US" b="1" dirty="0" smtClean="0">
                <a:solidFill>
                  <a:schemeClr val="tx1">
                    <a:lumMod val="65000"/>
                    <a:lumOff val="35000"/>
                  </a:schemeClr>
                </a:solidFill>
              </a:rPr>
              <a:t>Difference Carbon Emissions JSBACH Fire minus GFEDv3 </a:t>
            </a:r>
            <a:endParaRPr lang="en-US" dirty="0" smtClean="0">
              <a:solidFill>
                <a:schemeClr val="tx1">
                  <a:lumMod val="65000"/>
                  <a:lumOff val="35000"/>
                </a:schemeClr>
              </a:solidFill>
            </a:endParaRPr>
          </a:p>
        </p:txBody>
      </p:sp>
      <p:sp>
        <p:nvSpPr>
          <p:cNvPr id="11" name="Textfeld 10"/>
          <p:cNvSpPr txBox="1"/>
          <p:nvPr/>
        </p:nvSpPr>
        <p:spPr>
          <a:xfrm>
            <a:off x="6536504" y="2204864"/>
            <a:ext cx="1574983" cy="646331"/>
          </a:xfrm>
          <a:prstGeom prst="rect">
            <a:avLst/>
          </a:prstGeom>
          <a:solidFill>
            <a:schemeClr val="bg1"/>
          </a:solidFill>
          <a:ln>
            <a:solidFill>
              <a:srgbClr val="C00000"/>
            </a:solidFill>
          </a:ln>
        </p:spPr>
        <p:txBody>
          <a:bodyPr wrap="square" rtlCol="0">
            <a:spAutoFit/>
          </a:bodyPr>
          <a:lstStyle/>
          <a:p>
            <a:r>
              <a:rPr lang="en-US" b="1" dirty="0" smtClean="0"/>
              <a:t>2.14 </a:t>
            </a:r>
            <a:r>
              <a:rPr lang="en-US" b="1" dirty="0" err="1" smtClean="0"/>
              <a:t>PgC</a:t>
            </a:r>
            <a:r>
              <a:rPr lang="en-US" b="1" dirty="0" smtClean="0"/>
              <a:t>/y</a:t>
            </a:r>
            <a:endParaRPr lang="en-US" b="1" dirty="0"/>
          </a:p>
        </p:txBody>
      </p:sp>
      <p:sp>
        <p:nvSpPr>
          <p:cNvPr id="12" name="Textfeld 11"/>
          <p:cNvSpPr txBox="1"/>
          <p:nvPr/>
        </p:nvSpPr>
        <p:spPr>
          <a:xfrm>
            <a:off x="2909965" y="2204864"/>
            <a:ext cx="1574983" cy="646331"/>
          </a:xfrm>
          <a:prstGeom prst="rect">
            <a:avLst/>
          </a:prstGeom>
          <a:solidFill>
            <a:schemeClr val="bg1"/>
          </a:solidFill>
          <a:ln>
            <a:solidFill>
              <a:srgbClr val="C00000"/>
            </a:solidFill>
          </a:ln>
        </p:spPr>
        <p:txBody>
          <a:bodyPr wrap="square" rtlCol="0">
            <a:spAutoFit/>
          </a:bodyPr>
          <a:lstStyle/>
          <a:p>
            <a:r>
              <a:rPr lang="en-US" b="1" dirty="0" smtClean="0"/>
              <a:t>2.02 </a:t>
            </a:r>
            <a:r>
              <a:rPr lang="en-US" b="1" dirty="0" err="1" smtClean="0"/>
              <a:t>PgC</a:t>
            </a:r>
            <a:r>
              <a:rPr lang="en-US" b="1" dirty="0" smtClean="0"/>
              <a:t>/y</a:t>
            </a:r>
            <a:endParaRPr lang="en-US" b="1" dirty="0"/>
          </a:p>
        </p:txBody>
      </p:sp>
      <p:sp>
        <p:nvSpPr>
          <p:cNvPr id="13" name="Ellipse 12"/>
          <p:cNvSpPr/>
          <p:nvPr/>
        </p:nvSpPr>
        <p:spPr>
          <a:xfrm>
            <a:off x="4695337" y="1069467"/>
            <a:ext cx="880891" cy="347831"/>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de-DE" sz="1200" dirty="0" smtClean="0">
                <a:solidFill>
                  <a:schemeClr val="tx1"/>
                </a:solidFill>
              </a:rPr>
              <a:t>EXP4</a:t>
            </a:r>
            <a:endParaRPr lang="en-US" sz="1200" dirty="0">
              <a:solidFill>
                <a:schemeClr val="tx1"/>
              </a:solidFill>
            </a:endParaRPr>
          </a:p>
        </p:txBody>
      </p:sp>
      <p:sp>
        <p:nvSpPr>
          <p:cNvPr id="14" name="Ellipse 13"/>
          <p:cNvSpPr/>
          <p:nvPr/>
        </p:nvSpPr>
        <p:spPr>
          <a:xfrm>
            <a:off x="974558" y="1043290"/>
            <a:ext cx="936104" cy="347831"/>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GFED</a:t>
            </a:r>
            <a:endParaRPr lang="en-US" sz="1200" dirty="0">
              <a:solidFill>
                <a:schemeClr val="tx1"/>
              </a:solidFill>
            </a:endParaRPr>
          </a:p>
        </p:txBody>
      </p:sp>
      <p:sp>
        <p:nvSpPr>
          <p:cNvPr id="15" name="Ellipse 14"/>
          <p:cNvSpPr/>
          <p:nvPr/>
        </p:nvSpPr>
        <p:spPr>
          <a:xfrm>
            <a:off x="2066679" y="3861048"/>
            <a:ext cx="2106234" cy="347831"/>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JSBACH - GFED</a:t>
            </a:r>
            <a:endParaRPr lang="en-US" sz="1200" dirty="0">
              <a:solidFill>
                <a:schemeClr val="tx1"/>
              </a:solidFill>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36" y="118189"/>
            <a:ext cx="611982" cy="611982"/>
          </a:xfrm>
          <a:prstGeom prst="rect">
            <a:avLst/>
          </a:prstGeom>
        </p:spPr>
      </p:pic>
    </p:spTree>
    <p:extLst>
      <p:ext uri="{BB962C8B-B14F-4D97-AF65-F5344CB8AC3E}">
        <p14:creationId xmlns:p14="http://schemas.microsoft.com/office/powerpoint/2010/main" val="4119230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7054" y="1268761"/>
            <a:ext cx="9789536" cy="475252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495300" y="0"/>
            <a:ext cx="8915400" cy="764704"/>
          </a:xfrm>
        </p:spPr>
        <p:txBody>
          <a:bodyPr>
            <a:normAutofit/>
          </a:bodyPr>
          <a:lstStyle/>
          <a:p>
            <a:r>
              <a:rPr lang="en-US" sz="3500" dirty="0" smtClean="0"/>
              <a:t>Using the GFED BA Uncertainty</a:t>
            </a:r>
            <a:endParaRPr lang="en-US" sz="3500" dirty="0"/>
          </a:p>
        </p:txBody>
      </p:sp>
      <p:pic>
        <p:nvPicPr>
          <p:cNvPr id="4" name="Inhaltsplatzhalter 3" descr="figure7_ts_uncert_seriese_BF.png"/>
          <p:cNvPicPr>
            <a:picLocks noGrp="1" noChangeAspect="1"/>
          </p:cNvPicPr>
          <p:nvPr>
            <p:ph idx="1"/>
          </p:nvPr>
        </p:nvPicPr>
        <p:blipFill>
          <a:blip r:embed="rId3" cstate="print"/>
          <a:stretch>
            <a:fillRect/>
          </a:stretch>
        </p:blipFill>
        <p:spPr>
          <a:xfrm>
            <a:off x="70374" y="1396735"/>
            <a:ext cx="4220605" cy="2851054"/>
          </a:xfrm>
        </p:spPr>
      </p:pic>
      <p:pic>
        <p:nvPicPr>
          <p:cNvPr id="5" name="Grafik 4" descr="figure7_ts_uncert_seriese_CARBON.png"/>
          <p:cNvPicPr>
            <a:picLocks noChangeAspect="1"/>
          </p:cNvPicPr>
          <p:nvPr/>
        </p:nvPicPr>
        <p:blipFill>
          <a:blip r:embed="rId4" cstate="print"/>
          <a:stretch>
            <a:fillRect/>
          </a:stretch>
        </p:blipFill>
        <p:spPr>
          <a:xfrm>
            <a:off x="5031008" y="2677503"/>
            <a:ext cx="4659322" cy="3343786"/>
          </a:xfrm>
          <a:prstGeom prst="rect">
            <a:avLst/>
          </a:prstGeom>
        </p:spPr>
      </p:pic>
      <p:sp>
        <p:nvSpPr>
          <p:cNvPr id="6" name="Ellipse 5"/>
          <p:cNvSpPr/>
          <p:nvPr/>
        </p:nvSpPr>
        <p:spPr>
          <a:xfrm>
            <a:off x="3704862" y="2608840"/>
            <a:ext cx="960274" cy="3785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EXP4</a:t>
            </a:r>
            <a:endParaRPr lang="en-US" sz="1200" dirty="0">
              <a:solidFill>
                <a:schemeClr val="tx1"/>
              </a:solidFill>
            </a:endParaRPr>
          </a:p>
        </p:txBody>
      </p:sp>
      <p:sp>
        <p:nvSpPr>
          <p:cNvPr id="7" name="Ellipse 6"/>
          <p:cNvSpPr/>
          <p:nvPr/>
        </p:nvSpPr>
        <p:spPr>
          <a:xfrm>
            <a:off x="974558" y="1700809"/>
            <a:ext cx="1007520" cy="347831"/>
          </a:xfrm>
          <a:prstGeom prst="ellipse">
            <a:avLst/>
          </a:prstGeom>
          <a:solidFill>
            <a:schemeClr val="bg1"/>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rgbClr val="C00000"/>
                </a:solidFill>
              </a:rPr>
              <a:t>+ </a:t>
            </a:r>
            <a:r>
              <a:rPr lang="de-DE" sz="1200" b="1" dirty="0" err="1" smtClean="0">
                <a:solidFill>
                  <a:srgbClr val="C00000"/>
                </a:solidFill>
              </a:rPr>
              <a:t>Unc</a:t>
            </a:r>
            <a:endParaRPr lang="en-US" sz="1200" b="1" dirty="0">
              <a:solidFill>
                <a:srgbClr val="C00000"/>
              </a:solidFill>
            </a:endParaRPr>
          </a:p>
        </p:txBody>
      </p:sp>
      <p:sp>
        <p:nvSpPr>
          <p:cNvPr id="8" name="Ellipse 7"/>
          <p:cNvSpPr/>
          <p:nvPr/>
        </p:nvSpPr>
        <p:spPr>
          <a:xfrm>
            <a:off x="1130575" y="3140969"/>
            <a:ext cx="1007520" cy="347831"/>
          </a:xfrm>
          <a:prstGeom prst="ellipse">
            <a:avLst/>
          </a:prstGeom>
          <a:solidFill>
            <a:schemeClr val="bg1"/>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2"/>
                </a:solidFill>
              </a:rPr>
              <a:t>-</a:t>
            </a:r>
            <a:r>
              <a:rPr lang="de-DE" sz="1200" b="1" dirty="0" smtClean="0">
                <a:solidFill>
                  <a:schemeClr val="tx2"/>
                </a:solidFill>
              </a:rPr>
              <a:t> </a:t>
            </a:r>
            <a:r>
              <a:rPr lang="de-DE" sz="1200" b="1" dirty="0" err="1" smtClean="0">
                <a:solidFill>
                  <a:schemeClr val="tx2"/>
                </a:solidFill>
              </a:rPr>
              <a:t>Unc</a:t>
            </a:r>
            <a:endParaRPr lang="en-US" sz="1200" b="1" dirty="0">
              <a:solidFill>
                <a:schemeClr val="tx2"/>
              </a:solidFill>
            </a:endParaRPr>
          </a:p>
        </p:txBody>
      </p:sp>
      <p:sp>
        <p:nvSpPr>
          <p:cNvPr id="9" name="Ellipse 8"/>
          <p:cNvSpPr/>
          <p:nvPr/>
        </p:nvSpPr>
        <p:spPr>
          <a:xfrm>
            <a:off x="8805109" y="4426050"/>
            <a:ext cx="960274" cy="3785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EXP4</a:t>
            </a:r>
            <a:endParaRPr lang="en-US" sz="1200" dirty="0">
              <a:solidFill>
                <a:schemeClr val="tx1"/>
              </a:solidFill>
            </a:endParaRPr>
          </a:p>
        </p:txBody>
      </p:sp>
      <p:sp>
        <p:nvSpPr>
          <p:cNvPr id="10" name="Ellipse 9"/>
          <p:cNvSpPr/>
          <p:nvPr/>
        </p:nvSpPr>
        <p:spPr>
          <a:xfrm>
            <a:off x="5655078" y="3937841"/>
            <a:ext cx="1007520" cy="347831"/>
          </a:xfrm>
          <a:prstGeom prst="ellipse">
            <a:avLst/>
          </a:prstGeom>
          <a:solidFill>
            <a:schemeClr val="bg1"/>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rgbClr val="C00000"/>
                </a:solidFill>
              </a:rPr>
              <a:t>+ </a:t>
            </a:r>
            <a:r>
              <a:rPr lang="de-DE" sz="1200" b="1" dirty="0" err="1" smtClean="0">
                <a:solidFill>
                  <a:srgbClr val="C00000"/>
                </a:solidFill>
              </a:rPr>
              <a:t>Unc</a:t>
            </a:r>
            <a:endParaRPr lang="en-US" sz="1200" b="1" dirty="0">
              <a:solidFill>
                <a:srgbClr val="C00000"/>
              </a:solidFill>
            </a:endParaRPr>
          </a:p>
        </p:txBody>
      </p:sp>
      <p:sp>
        <p:nvSpPr>
          <p:cNvPr id="11" name="Ellipse 10"/>
          <p:cNvSpPr/>
          <p:nvPr/>
        </p:nvSpPr>
        <p:spPr>
          <a:xfrm>
            <a:off x="5889104" y="4815618"/>
            <a:ext cx="1007520" cy="347831"/>
          </a:xfrm>
          <a:prstGeom prst="ellipse">
            <a:avLst/>
          </a:prstGeom>
          <a:solidFill>
            <a:schemeClr val="bg1"/>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2"/>
                </a:solidFill>
              </a:rPr>
              <a:t>-</a:t>
            </a:r>
            <a:r>
              <a:rPr lang="de-DE" sz="1200" b="1" dirty="0" smtClean="0">
                <a:solidFill>
                  <a:schemeClr val="tx2"/>
                </a:solidFill>
              </a:rPr>
              <a:t> </a:t>
            </a:r>
            <a:r>
              <a:rPr lang="de-DE" sz="1200" b="1" dirty="0" err="1" smtClean="0">
                <a:solidFill>
                  <a:schemeClr val="tx2"/>
                </a:solidFill>
              </a:rPr>
              <a:t>Unc</a:t>
            </a:r>
            <a:endParaRPr lang="en-US" sz="1200" b="1" dirty="0">
              <a:solidFill>
                <a:schemeClr val="tx2"/>
              </a:solidFill>
            </a:endParaRPr>
          </a:p>
        </p:txBody>
      </p:sp>
      <p:sp>
        <p:nvSpPr>
          <p:cNvPr id="3" name="Rechteck 2"/>
          <p:cNvSpPr/>
          <p:nvPr/>
        </p:nvSpPr>
        <p:spPr>
          <a:xfrm>
            <a:off x="2924775" y="1700808"/>
            <a:ext cx="1104205"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8151356" y="3325449"/>
            <a:ext cx="1092121" cy="960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506506" y="4627854"/>
            <a:ext cx="4056451" cy="1200329"/>
          </a:xfrm>
          <a:prstGeom prst="rect">
            <a:avLst/>
          </a:prstGeom>
          <a:noFill/>
          <a:ln>
            <a:solidFill>
              <a:schemeClr val="bg1">
                <a:lumMod val="85000"/>
              </a:schemeClr>
            </a:solidFill>
          </a:ln>
        </p:spPr>
        <p:txBody>
          <a:bodyPr wrap="square" rtlCol="0">
            <a:spAutoFit/>
          </a:bodyPr>
          <a:lstStyle/>
          <a:p>
            <a:pPr algn="ctr"/>
            <a:r>
              <a:rPr lang="en-US" dirty="0" smtClean="0"/>
              <a:t>The relation between the</a:t>
            </a:r>
            <a:r>
              <a:rPr lang="en-US" dirty="0"/>
              <a:t> </a:t>
            </a:r>
            <a:r>
              <a:rPr lang="en-US" dirty="0" smtClean="0"/>
              <a:t>uncertainty in the Burned Area and calculated Carbon Emissions is non-linear.</a:t>
            </a: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36" y="118189"/>
            <a:ext cx="611982" cy="611982"/>
          </a:xfrm>
          <a:prstGeom prst="rect">
            <a:avLst/>
          </a:prstGeom>
        </p:spPr>
      </p:pic>
    </p:spTree>
    <p:extLst>
      <p:ext uri="{BB962C8B-B14F-4D97-AF65-F5344CB8AC3E}">
        <p14:creationId xmlns:p14="http://schemas.microsoft.com/office/powerpoint/2010/main" val="81855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961697"/>
            <a:ext cx="7772400" cy="1470025"/>
          </a:xfrm>
        </p:spPr>
        <p:txBody>
          <a:bodyPr/>
          <a:lstStyle/>
          <a:p>
            <a:pPr algn="l"/>
            <a:r>
              <a:rPr lang="de-DE" dirty="0" smtClean="0">
                <a:solidFill>
                  <a:schemeClr val="bg1">
                    <a:lumMod val="50000"/>
                  </a:schemeClr>
                </a:solidFill>
                <a:latin typeface="Consolas" panose="020B0609020204030204" pitchFamily="49" charset="0"/>
                <a:cs typeface="Consolas" panose="020B0609020204030204" pitchFamily="49" charset="0"/>
              </a:rPr>
              <a:t>Global multiyear records consistent with landcover are a prerequesite for this kind of analysis </a:t>
            </a:r>
            <a:endParaRPr lang="de-DE" dirty="0">
              <a:solidFill>
                <a:schemeClr val="bg1">
                  <a:lumMod val="50000"/>
                </a:schemeClr>
              </a:solidFill>
              <a:latin typeface="Consolas" panose="020B0609020204030204" pitchFamily="49" charset="0"/>
              <a:cs typeface="Consolas" panose="020B0609020204030204" pitchFamily="49" charset="0"/>
            </a:endParaRPr>
          </a:p>
        </p:txBody>
      </p:sp>
      <p:sp>
        <p:nvSpPr>
          <p:cNvPr id="6" name="Subtitle 5"/>
          <p:cNvSpPr>
            <a:spLocks noGrp="1"/>
          </p:cNvSpPr>
          <p:nvPr>
            <p:ph type="subTitle" idx="1"/>
          </p:nvPr>
        </p:nvSpPr>
        <p:spPr/>
        <p:txBody>
          <a:bodyPr/>
          <a:lstStyle/>
          <a:p>
            <a:endParaRPr lang="de-D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6" y="118189"/>
            <a:ext cx="611982" cy="611982"/>
          </a:xfrm>
          <a:prstGeom prst="rect">
            <a:avLst/>
          </a:prstGeom>
        </p:spPr>
      </p:pic>
    </p:spTree>
    <p:extLst>
      <p:ext uri="{BB962C8B-B14F-4D97-AF65-F5344CB8AC3E}">
        <p14:creationId xmlns:p14="http://schemas.microsoft.com/office/powerpoint/2010/main" val="144954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10"/>
          <p:cNvSpPr>
            <a:spLocks noGrp="1" noChangeArrowheads="1"/>
          </p:cNvSpPr>
          <p:nvPr>
            <p:ph type="ctrTitle" idx="4294967295"/>
          </p:nvPr>
        </p:nvSpPr>
        <p:spPr>
          <a:xfrm>
            <a:off x="0" y="0"/>
            <a:ext cx="8399463" cy="1177925"/>
          </a:xfrm>
        </p:spPr>
        <p:txBody>
          <a:bodyPr tIns="0" bIns="0" anchor="t"/>
          <a:lstStyle/>
          <a:p>
            <a:pPr>
              <a:lnSpc>
                <a:spcPct val="85000"/>
              </a:lnSpc>
            </a:pPr>
            <a:endParaRPr lang="it-IT" altLang="de-DE" sz="2800" dirty="0">
              <a:solidFill>
                <a:srgbClr val="FFFF99"/>
              </a:solidFill>
            </a:endParaRPr>
          </a:p>
        </p:txBody>
      </p:sp>
      <p:pic>
        <p:nvPicPr>
          <p:cNvPr id="387079" name="Picture 7"/>
          <p:cNvPicPr>
            <a:picLocks noChangeAspect="1" noChangeArrowheads="1"/>
          </p:cNvPicPr>
          <p:nvPr/>
        </p:nvPicPr>
        <p:blipFill>
          <a:blip r:embed="rId3">
            <a:extLst>
              <a:ext uri="{28A0092B-C50C-407E-A947-70E740481C1C}">
                <a14:useLocalDpi xmlns:a14="http://schemas.microsoft.com/office/drawing/2010/main" val="0"/>
              </a:ext>
            </a:extLst>
          </a:blip>
          <a:srcRect r="73996"/>
          <a:stretch>
            <a:fillRect/>
          </a:stretch>
        </p:blipFill>
        <p:spPr bwMode="auto">
          <a:xfrm>
            <a:off x="5418138" y="3314700"/>
            <a:ext cx="1374775" cy="1292225"/>
          </a:xfrm>
          <a:prstGeom prst="rect">
            <a:avLst/>
          </a:prstGeom>
          <a:noFill/>
          <a:extLst>
            <a:ext uri="{909E8E84-426E-40DD-AFC4-6F175D3DCCD1}">
              <a14:hiddenFill xmlns:a14="http://schemas.microsoft.com/office/drawing/2010/main">
                <a:solidFill>
                  <a:srgbClr val="FFFFFF"/>
                </a:solidFill>
              </a14:hiddenFill>
            </a:ext>
          </a:extLst>
        </p:spPr>
      </p:pic>
      <p:pic>
        <p:nvPicPr>
          <p:cNvPr id="387081" name="Picture 2" descr="E:\home\m300028\shared\projects\ongoing\ESA-CCI\CCI_icon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388" y="3333750"/>
            <a:ext cx="13271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787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Questions</a:t>
            </a:r>
            <a:endParaRPr lang="de-DE" dirty="0"/>
          </a:p>
        </p:txBody>
      </p:sp>
      <p:sp>
        <p:nvSpPr>
          <p:cNvPr id="4" name="Content Placeholder 3"/>
          <p:cNvSpPr>
            <a:spLocks noGrp="1"/>
          </p:cNvSpPr>
          <p:nvPr>
            <p:ph idx="1"/>
          </p:nvPr>
        </p:nvSpPr>
        <p:spPr/>
        <p:txBody>
          <a:bodyPr anchor="ctr"/>
          <a:lstStyle/>
          <a:p>
            <a:r>
              <a:rPr lang="de-DE" dirty="0" smtClean="0">
                <a:latin typeface="Consolas" panose="020B0609020204030204" pitchFamily="49" charset="0"/>
                <a:cs typeface="Consolas" panose="020B0609020204030204" pitchFamily="49" charset="0"/>
              </a:rPr>
              <a:t>How does an integration of ESA CCI LC data affect the energy and water fluxes at global scales?</a:t>
            </a:r>
          </a:p>
          <a:p>
            <a:endParaRPr lang="de-DE" dirty="0" smtClean="0">
              <a:latin typeface="Consolas" panose="020B0609020204030204" pitchFamily="49" charset="0"/>
              <a:cs typeface="Consolas" panose="020B0609020204030204" pitchFamily="49" charset="0"/>
            </a:endParaRPr>
          </a:p>
          <a:p>
            <a:r>
              <a:rPr lang="de-DE" dirty="0" smtClean="0">
                <a:latin typeface="Consolas" panose="020B0609020204030204" pitchFamily="49" charset="0"/>
                <a:cs typeface="Consolas" panose="020B0609020204030204" pitchFamily="49" charset="0"/>
              </a:rPr>
              <a:t>Does the integration of ESA CCI LC data improve the skill of MPI-ESM in simulating present day climate?</a:t>
            </a:r>
          </a:p>
          <a:p>
            <a:endParaRPr lang="de-DE" dirty="0" smtClean="0">
              <a:latin typeface="Consolas" panose="020B0609020204030204" pitchFamily="49" charset="0"/>
              <a:cs typeface="Consolas" panose="020B0609020204030204" pitchFamily="49" charset="0"/>
            </a:endParaRPr>
          </a:p>
          <a:p>
            <a:r>
              <a:rPr lang="de-DE" dirty="0" smtClean="0">
                <a:latin typeface="Consolas" panose="020B0609020204030204" pitchFamily="49" charset="0"/>
                <a:cs typeface="Consolas" panose="020B0609020204030204" pitchFamily="49" charset="0"/>
              </a:rPr>
              <a:t>Is the usage of ESA CCI LC data superior compared to precursor data? Added value of CCI?</a:t>
            </a:r>
            <a:endParaRPr lang="de-DE"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32786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 36" descr="max_jsbach_cover_types_CO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43" y="1961321"/>
            <a:ext cx="5870713" cy="372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dirty="0" smtClean="0"/>
              <a:t>PFT distribution (JSBACH)</a:t>
            </a:r>
            <a:endParaRPr lang="de-DE" dirty="0"/>
          </a:p>
        </p:txBody>
      </p:sp>
    </p:spTree>
    <p:extLst>
      <p:ext uri="{BB962C8B-B14F-4D97-AF65-F5344CB8AC3E}">
        <p14:creationId xmlns:p14="http://schemas.microsoft.com/office/powerpoint/2010/main" val="6993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8262"/>
            <a:ext cx="8915400" cy="1143000"/>
          </a:xfrm>
        </p:spPr>
        <p:txBody>
          <a:bodyPr/>
          <a:lstStyle/>
          <a:p>
            <a:r>
              <a:rPr lang="de-DE" dirty="0" smtClean="0"/>
              <a:t>Input</a:t>
            </a:r>
            <a:endParaRPr lang="de-DE" dirty="0"/>
          </a:p>
        </p:txBody>
      </p:sp>
      <p:sp>
        <p:nvSpPr>
          <p:cNvPr id="3" name="Text Placeholder 2"/>
          <p:cNvSpPr>
            <a:spLocks noGrp="1"/>
          </p:cNvSpPr>
          <p:nvPr>
            <p:ph type="body" idx="1"/>
          </p:nvPr>
        </p:nvSpPr>
        <p:spPr/>
        <p:txBody>
          <a:bodyPr/>
          <a:lstStyle/>
          <a:p>
            <a:r>
              <a:rPr lang="de-DE" dirty="0" smtClean="0"/>
              <a:t>Landcover data</a:t>
            </a:r>
            <a:endParaRPr lang="de-DE"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974795036"/>
              </p:ext>
            </p:extLst>
          </p:nvPr>
        </p:nvGraphicFramePr>
        <p:xfrm>
          <a:off x="495300" y="3051175"/>
          <a:ext cx="4376738" cy="2225040"/>
        </p:xfrm>
        <a:graphic>
          <a:graphicData uri="http://schemas.openxmlformats.org/drawingml/2006/table">
            <a:tbl>
              <a:tblPr firstRow="1" bandRow="1">
                <a:tableStyleId>{5C22544A-7EE6-4342-B048-85BDC9FD1C3A}</a:tableStyleId>
              </a:tblPr>
              <a:tblGrid>
                <a:gridCol w="2188369"/>
                <a:gridCol w="2188369"/>
              </a:tblGrid>
              <a:tr h="370840">
                <a:tc>
                  <a:txBody>
                    <a:bodyPr/>
                    <a:lstStyle/>
                    <a:p>
                      <a:r>
                        <a:rPr lang="de-DE" dirty="0" smtClean="0"/>
                        <a:t>Source</a:t>
                      </a:r>
                      <a:endParaRPr lang="de-DE" dirty="0"/>
                    </a:p>
                  </a:txBody>
                  <a:tcPr/>
                </a:tc>
                <a:tc>
                  <a:txBody>
                    <a:bodyPr/>
                    <a:lstStyle/>
                    <a:p>
                      <a:r>
                        <a:rPr lang="de-DE" dirty="0" smtClean="0"/>
                        <a:t>Period</a:t>
                      </a:r>
                      <a:endParaRPr lang="de-DE" dirty="0"/>
                    </a:p>
                  </a:txBody>
                  <a:tcPr/>
                </a:tc>
              </a:tr>
              <a:tr h="370840">
                <a:tc>
                  <a:txBody>
                    <a:bodyPr/>
                    <a:lstStyle/>
                    <a:p>
                      <a:r>
                        <a:rPr lang="de-DE" dirty="0" smtClean="0"/>
                        <a:t>CTRL</a:t>
                      </a:r>
                      <a:endParaRPr lang="de-DE" dirty="0"/>
                    </a:p>
                  </a:txBody>
                  <a:tcPr/>
                </a:tc>
                <a:tc>
                  <a:txBody>
                    <a:bodyPr/>
                    <a:lstStyle/>
                    <a:p>
                      <a:pPr algn="ctr"/>
                      <a:r>
                        <a:rPr lang="de-DE" dirty="0" smtClean="0"/>
                        <a:t>-</a:t>
                      </a:r>
                      <a:endParaRPr lang="de-DE" dirty="0"/>
                    </a:p>
                  </a:txBody>
                  <a:tcPr/>
                </a:tc>
              </a:tr>
              <a:tr h="370840">
                <a:tc>
                  <a:txBody>
                    <a:bodyPr/>
                    <a:lstStyle/>
                    <a:p>
                      <a:r>
                        <a:rPr lang="de-DE" dirty="0" smtClean="0"/>
                        <a:t>Globcover</a:t>
                      </a:r>
                      <a:endParaRPr lang="de-DE" dirty="0"/>
                    </a:p>
                  </a:txBody>
                  <a:tcPr/>
                </a:tc>
                <a:tc>
                  <a:txBody>
                    <a:bodyPr/>
                    <a:lstStyle/>
                    <a:p>
                      <a:pPr algn="ctr"/>
                      <a:r>
                        <a:rPr lang="de-DE" dirty="0" smtClean="0"/>
                        <a:t>2005</a:t>
                      </a:r>
                      <a:endParaRPr lang="de-DE" dirty="0"/>
                    </a:p>
                  </a:txBody>
                  <a:tcPr/>
                </a:tc>
              </a:tr>
              <a:tr h="370840">
                <a:tc rowSpan="3">
                  <a:txBody>
                    <a:bodyPr/>
                    <a:lstStyle/>
                    <a:p>
                      <a:r>
                        <a:rPr lang="de-DE" dirty="0" smtClean="0"/>
                        <a:t>CCI LC v1.2 (Nov)</a:t>
                      </a:r>
                      <a:endParaRPr lang="de-DE" dirty="0"/>
                    </a:p>
                  </a:txBody>
                  <a:tcPr anchor="ctr"/>
                </a:tc>
                <a:tc>
                  <a:txBody>
                    <a:bodyPr/>
                    <a:lstStyle/>
                    <a:p>
                      <a:pPr algn="ctr"/>
                      <a:r>
                        <a:rPr lang="de-DE" dirty="0" smtClean="0"/>
                        <a:t>2000</a:t>
                      </a:r>
                      <a:endParaRPr lang="de-DE" dirty="0"/>
                    </a:p>
                  </a:txBody>
                  <a:tcPr/>
                </a:tc>
              </a:tr>
              <a:tr h="370840">
                <a:tc vMerge="1">
                  <a:txBody>
                    <a:bodyPr/>
                    <a:lstStyle/>
                    <a:p>
                      <a:endParaRPr lang="de-DE" dirty="0"/>
                    </a:p>
                  </a:txBody>
                  <a:tcPr/>
                </a:tc>
                <a:tc>
                  <a:txBody>
                    <a:bodyPr/>
                    <a:lstStyle/>
                    <a:p>
                      <a:pPr algn="ctr"/>
                      <a:r>
                        <a:rPr lang="de-DE" dirty="0" smtClean="0"/>
                        <a:t>2005</a:t>
                      </a:r>
                      <a:endParaRPr lang="de-DE" dirty="0"/>
                    </a:p>
                  </a:txBody>
                  <a:tcPr/>
                </a:tc>
              </a:tr>
              <a:tr h="370840">
                <a:tc vMerge="1">
                  <a:txBody>
                    <a:bodyPr/>
                    <a:lstStyle/>
                    <a:p>
                      <a:endParaRPr lang="de-DE" dirty="0"/>
                    </a:p>
                  </a:txBody>
                  <a:tcPr/>
                </a:tc>
                <a:tc>
                  <a:txBody>
                    <a:bodyPr/>
                    <a:lstStyle/>
                    <a:p>
                      <a:pPr algn="ctr"/>
                      <a:r>
                        <a:rPr lang="de-DE" dirty="0" smtClean="0"/>
                        <a:t>2010</a:t>
                      </a:r>
                      <a:endParaRPr lang="de-DE" dirty="0"/>
                    </a:p>
                  </a:txBody>
                  <a:tcPr/>
                </a:tc>
              </a:tr>
            </a:tbl>
          </a:graphicData>
        </a:graphic>
      </p:graphicFrame>
      <p:sp>
        <p:nvSpPr>
          <p:cNvPr id="5" name="Text Placeholder 4"/>
          <p:cNvSpPr>
            <a:spLocks noGrp="1"/>
          </p:cNvSpPr>
          <p:nvPr>
            <p:ph type="body" sz="quarter" idx="3"/>
          </p:nvPr>
        </p:nvSpPr>
        <p:spPr/>
        <p:txBody>
          <a:bodyPr/>
          <a:lstStyle/>
          <a:p>
            <a:r>
              <a:rPr lang="de-DE" dirty="0" smtClean="0"/>
              <a:t>Forcing data</a:t>
            </a:r>
            <a:endParaRPr lang="de-DE" dirty="0"/>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1964417997"/>
              </p:ext>
            </p:extLst>
          </p:nvPr>
        </p:nvGraphicFramePr>
        <p:xfrm>
          <a:off x="5032375" y="3051175"/>
          <a:ext cx="4378326" cy="1483360"/>
        </p:xfrm>
        <a:graphic>
          <a:graphicData uri="http://schemas.openxmlformats.org/drawingml/2006/table">
            <a:tbl>
              <a:tblPr firstRow="1" bandRow="1">
                <a:tableStyleId>{5C22544A-7EE6-4342-B048-85BDC9FD1C3A}</a:tableStyleId>
              </a:tblPr>
              <a:tblGrid>
                <a:gridCol w="2189163"/>
                <a:gridCol w="2189163"/>
              </a:tblGrid>
              <a:tr h="370840">
                <a:tc>
                  <a:txBody>
                    <a:bodyPr/>
                    <a:lstStyle/>
                    <a:p>
                      <a:r>
                        <a:rPr lang="de-DE" dirty="0" smtClean="0"/>
                        <a:t>Name</a:t>
                      </a:r>
                      <a:endParaRPr lang="de-DE" dirty="0"/>
                    </a:p>
                  </a:txBody>
                  <a:tcPr/>
                </a:tc>
                <a:tc>
                  <a:txBody>
                    <a:bodyPr/>
                    <a:lstStyle/>
                    <a:p>
                      <a:pPr algn="ctr"/>
                      <a:r>
                        <a:rPr lang="de-DE" dirty="0" smtClean="0"/>
                        <a:t>online/offline</a:t>
                      </a:r>
                      <a:endParaRPr lang="de-DE" dirty="0"/>
                    </a:p>
                  </a:txBody>
                  <a:tcPr/>
                </a:tc>
              </a:tr>
              <a:tr h="370840">
                <a:tc>
                  <a:txBody>
                    <a:bodyPr/>
                    <a:lstStyle/>
                    <a:p>
                      <a:r>
                        <a:rPr lang="de-DE" dirty="0" smtClean="0"/>
                        <a:t>CRU/NCEP</a:t>
                      </a:r>
                      <a:endParaRPr lang="de-DE" dirty="0"/>
                    </a:p>
                  </a:txBody>
                  <a:tcPr/>
                </a:tc>
                <a:tc>
                  <a:txBody>
                    <a:bodyPr/>
                    <a:lstStyle/>
                    <a:p>
                      <a:pPr algn="ctr"/>
                      <a:r>
                        <a:rPr lang="de-DE" dirty="0" smtClean="0"/>
                        <a:t>offline</a:t>
                      </a:r>
                      <a:endParaRPr lang="de-DE" dirty="0"/>
                    </a:p>
                  </a:txBody>
                  <a:tcPr/>
                </a:tc>
              </a:tr>
              <a:tr h="370840">
                <a:tc>
                  <a:txBody>
                    <a:bodyPr/>
                    <a:lstStyle/>
                    <a:p>
                      <a:r>
                        <a:rPr lang="de-DE" dirty="0" smtClean="0"/>
                        <a:t>WATCH</a:t>
                      </a:r>
                      <a:endParaRPr lang="de-DE" dirty="0"/>
                    </a:p>
                  </a:txBody>
                  <a:tcPr/>
                </a:tc>
                <a:tc>
                  <a:txBody>
                    <a:bodyPr/>
                    <a:lstStyle/>
                    <a:p>
                      <a:pPr algn="ctr"/>
                      <a:r>
                        <a:rPr lang="de-DE" dirty="0" smtClean="0"/>
                        <a:t>offline</a:t>
                      </a:r>
                      <a:endParaRPr lang="de-DE" dirty="0"/>
                    </a:p>
                  </a:txBody>
                  <a:tcPr/>
                </a:tc>
              </a:tr>
              <a:tr h="370840">
                <a:tc>
                  <a:txBody>
                    <a:bodyPr/>
                    <a:lstStyle/>
                    <a:p>
                      <a:r>
                        <a:rPr lang="de-DE" dirty="0" smtClean="0"/>
                        <a:t>MPI-ESM</a:t>
                      </a:r>
                      <a:endParaRPr lang="de-DE" dirty="0"/>
                    </a:p>
                  </a:txBody>
                  <a:tcPr/>
                </a:tc>
                <a:tc>
                  <a:txBody>
                    <a:bodyPr/>
                    <a:lstStyle/>
                    <a:p>
                      <a:pPr algn="ctr"/>
                      <a:r>
                        <a:rPr lang="de-DE" dirty="0" smtClean="0"/>
                        <a:t>online</a:t>
                      </a:r>
                      <a:endParaRPr lang="de-DE" dirty="0"/>
                    </a:p>
                  </a:txBody>
                  <a:tcPr/>
                </a:tc>
              </a:tr>
            </a:tbl>
          </a:graphicData>
        </a:graphic>
      </p:graphicFrame>
    </p:spTree>
    <p:extLst>
      <p:ext uri="{BB962C8B-B14F-4D97-AF65-F5344CB8AC3E}">
        <p14:creationId xmlns:p14="http://schemas.microsoft.com/office/powerpoint/2010/main" val="84667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de-DE"/>
          </a:p>
        </p:txBody>
      </p:sp>
      <p:pic>
        <p:nvPicPr>
          <p:cNvPr id="3074" name="Bild 2"/>
          <p:cNvPicPr>
            <a:picLocks noChangeAspect="1" noChangeArrowheads="1"/>
          </p:cNvPicPr>
          <p:nvPr/>
        </p:nvPicPr>
        <p:blipFill>
          <a:blip r:embed="rId2">
            <a:extLst>
              <a:ext uri="{28A0092B-C50C-407E-A947-70E740481C1C}">
                <a14:useLocalDpi xmlns:a14="http://schemas.microsoft.com/office/drawing/2010/main" val="0"/>
              </a:ext>
            </a:extLst>
          </a:blip>
          <a:srcRect l="-835" t="-867" b="-504"/>
          <a:stretch>
            <a:fillRect/>
          </a:stretch>
        </p:blipFill>
        <p:spPr bwMode="auto">
          <a:xfrm>
            <a:off x="2971800" y="1524000"/>
            <a:ext cx="3949700" cy="45200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3207" y="6044046"/>
            <a:ext cx="3067193" cy="646331"/>
          </a:xfrm>
          <a:prstGeom prst="rect">
            <a:avLst/>
          </a:prstGeom>
          <a:noFill/>
        </p:spPr>
        <p:txBody>
          <a:bodyPr wrap="square" rtlCol="0">
            <a:spAutoFit/>
          </a:bodyPr>
          <a:lstStyle/>
          <a:p>
            <a:pPr algn="l"/>
            <a:r>
              <a:rPr lang="de-DE" b="0" dirty="0" smtClean="0">
                <a:latin typeface="Consolas" panose="020B0609020204030204" pitchFamily="49" charset="0"/>
                <a:cs typeface="Consolas" panose="020B0609020204030204" pitchFamily="49" charset="0"/>
              </a:rPr>
              <a:t>Protocol agreed with CRG of CCI LC</a:t>
            </a:r>
            <a:endParaRPr lang="de-DE" b="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035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10"/>
          <p:cNvSpPr>
            <a:spLocks noGrp="1" noChangeArrowheads="1"/>
          </p:cNvSpPr>
          <p:nvPr>
            <p:ph type="ctrTitle" idx="4294967295"/>
          </p:nvPr>
        </p:nvSpPr>
        <p:spPr>
          <a:xfrm>
            <a:off x="0" y="0"/>
            <a:ext cx="8399463" cy="1177925"/>
          </a:xfrm>
        </p:spPr>
        <p:txBody>
          <a:bodyPr tIns="0" bIns="0" anchor="t"/>
          <a:lstStyle/>
          <a:p>
            <a:pPr>
              <a:lnSpc>
                <a:spcPct val="85000"/>
              </a:lnSpc>
            </a:pPr>
            <a:endParaRPr lang="it-IT" altLang="de-DE" sz="2800" dirty="0">
              <a:solidFill>
                <a:srgbClr val="FFFF99"/>
              </a:solidFill>
            </a:endParaRPr>
          </a:p>
        </p:txBody>
      </p:sp>
      <p:pic>
        <p:nvPicPr>
          <p:cNvPr id="387079" name="Picture 7"/>
          <p:cNvPicPr>
            <a:picLocks noChangeAspect="1" noChangeArrowheads="1"/>
          </p:cNvPicPr>
          <p:nvPr/>
        </p:nvPicPr>
        <p:blipFill>
          <a:blip r:embed="rId3">
            <a:extLst>
              <a:ext uri="{28A0092B-C50C-407E-A947-70E740481C1C}">
                <a14:useLocalDpi xmlns:a14="http://schemas.microsoft.com/office/drawing/2010/main" val="0"/>
              </a:ext>
            </a:extLst>
          </a:blip>
          <a:srcRect r="73996"/>
          <a:stretch>
            <a:fillRect/>
          </a:stretch>
        </p:blipFill>
        <p:spPr bwMode="auto">
          <a:xfrm>
            <a:off x="5418138" y="3314700"/>
            <a:ext cx="1374775" cy="1292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home\m300028\shared\projects\ongoing\ESA-CCI\CCI_icons.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3718" y="3314700"/>
            <a:ext cx="14335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751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dirty="0" smtClean="0"/>
              <a:t>Effect on model prognostic variables</a:t>
            </a:r>
            <a:endParaRPr lang="de-DE" sz="3200" dirty="0"/>
          </a:p>
        </p:txBody>
      </p:sp>
      <p:sp>
        <p:nvSpPr>
          <p:cNvPr id="3" name="Content Placeholder 2"/>
          <p:cNvSpPr>
            <a:spLocks noGrp="1"/>
          </p:cNvSpPr>
          <p:nvPr>
            <p:ph idx="1"/>
          </p:nvPr>
        </p:nvSpPr>
        <p:spPr/>
        <p:txBody>
          <a:bodyPr/>
          <a:lstStyle/>
          <a:p>
            <a:r>
              <a:rPr lang="de-DE" dirty="0" smtClean="0"/>
              <a:t>Change in LC  = change in prognostic variables</a:t>
            </a:r>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654" y="1984738"/>
            <a:ext cx="6982691" cy="45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395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CTRL-CCI</a:t>
            </a:r>
            <a:endParaRPr lang="de-DE" dirty="0"/>
          </a:p>
        </p:txBody>
      </p:sp>
      <p:sp>
        <p:nvSpPr>
          <p:cNvPr id="3" name="Content Placeholder 2"/>
          <p:cNvSpPr>
            <a:spLocks noGrp="1"/>
          </p:cNvSpPr>
          <p:nvPr>
            <p:ph idx="1"/>
          </p:nvPr>
        </p:nvSpPr>
        <p:spPr/>
        <p:txBody>
          <a:bodyPr/>
          <a:lstStyle/>
          <a:p>
            <a:r>
              <a:rPr lang="de-DE" dirty="0" smtClean="0"/>
              <a:t>What effect has CCI data compared to CTRL model?</a:t>
            </a:r>
            <a:endParaRPr lang="de-DE" dirty="0"/>
          </a:p>
        </p:txBody>
      </p:sp>
      <p:pic>
        <p:nvPicPr>
          <p:cNvPr id="307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000" y="2093236"/>
            <a:ext cx="396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418" y="2093236"/>
            <a:ext cx="396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278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Globcover - CCI</a:t>
            </a:r>
            <a:endParaRPr lang="de-DE" dirty="0"/>
          </a:p>
        </p:txBody>
      </p:sp>
      <p:sp>
        <p:nvSpPr>
          <p:cNvPr id="3" name="Content Placeholder 2"/>
          <p:cNvSpPr>
            <a:spLocks noGrp="1"/>
          </p:cNvSpPr>
          <p:nvPr>
            <p:ph idx="1"/>
          </p:nvPr>
        </p:nvSpPr>
        <p:spPr/>
        <p:txBody>
          <a:bodyPr/>
          <a:lstStyle/>
          <a:p>
            <a:r>
              <a:rPr lang="de-DE" dirty="0" smtClean="0"/>
              <a:t>In which aspects does CCI differ from precursor?</a:t>
            </a:r>
            <a:endParaRPr lang="de-DE" dirty="0"/>
          </a:p>
        </p:txBody>
      </p:sp>
      <p:pic>
        <p:nvPicPr>
          <p:cNvPr id="409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56" y="2098964"/>
            <a:ext cx="396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019" y="2098964"/>
            <a:ext cx="396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757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WATCH - CRU</a:t>
            </a:r>
            <a:endParaRPr lang="de-DE" dirty="0"/>
          </a:p>
        </p:txBody>
      </p:sp>
      <p:sp>
        <p:nvSpPr>
          <p:cNvPr id="3" name="Content Placeholder 2"/>
          <p:cNvSpPr>
            <a:spLocks noGrp="1"/>
          </p:cNvSpPr>
          <p:nvPr>
            <p:ph idx="1"/>
          </p:nvPr>
        </p:nvSpPr>
        <p:spPr/>
        <p:txBody>
          <a:bodyPr/>
          <a:lstStyle/>
          <a:p>
            <a:r>
              <a:rPr lang="de-DE" dirty="0" smtClean="0"/>
              <a:t>What is the effect of different forcings?</a:t>
            </a:r>
            <a:endParaRPr lang="de-DE" dirty="0"/>
          </a:p>
        </p:txBody>
      </p:sp>
      <p:pic>
        <p:nvPicPr>
          <p:cNvPr id="614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3" y="2382981"/>
            <a:ext cx="396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437" y="2382981"/>
            <a:ext cx="396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955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14818" y="1965191"/>
            <a:ext cx="3198355" cy="208823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de-DE" sz="3600" dirty="0" smtClean="0"/>
              <a:t>Independent model </a:t>
            </a:r>
            <a:r>
              <a:rPr lang="de-DE" sz="3600" dirty="0" smtClean="0"/>
              <a:t>benchmarking</a:t>
            </a:r>
            <a:endParaRPr lang="de-DE" sz="3600" dirty="0"/>
          </a:p>
        </p:txBody>
      </p:sp>
      <p:sp>
        <p:nvSpPr>
          <p:cNvPr id="3" name="Can 2"/>
          <p:cNvSpPr/>
          <p:nvPr/>
        </p:nvSpPr>
        <p:spPr>
          <a:xfrm>
            <a:off x="506506" y="1772816"/>
            <a:ext cx="1170130"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CMIP5</a:t>
            </a:r>
            <a:br>
              <a:rPr lang="de-DE" sz="1600" dirty="0" smtClean="0"/>
            </a:br>
            <a:r>
              <a:rPr lang="de-DE" sz="1600" dirty="0" smtClean="0"/>
              <a:t>(ESG)</a:t>
            </a:r>
            <a:endParaRPr lang="de-DE" sz="1600" dirty="0"/>
          </a:p>
        </p:txBody>
      </p:sp>
      <p:sp>
        <p:nvSpPr>
          <p:cNvPr id="4" name="Can 3"/>
          <p:cNvSpPr/>
          <p:nvPr/>
        </p:nvSpPr>
        <p:spPr>
          <a:xfrm>
            <a:off x="506506" y="2888940"/>
            <a:ext cx="1170130"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Your model</a:t>
            </a:r>
            <a:endParaRPr lang="de-DE"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897" y="2112039"/>
            <a:ext cx="1154197" cy="1065413"/>
          </a:xfrm>
          <a:prstGeom prst="rect">
            <a:avLst/>
          </a:prstGeom>
        </p:spPr>
      </p:pic>
      <p:sp>
        <p:nvSpPr>
          <p:cNvPr id="8" name="Can 7"/>
          <p:cNvSpPr/>
          <p:nvPr/>
        </p:nvSpPr>
        <p:spPr>
          <a:xfrm>
            <a:off x="7839321" y="1809299"/>
            <a:ext cx="1638182" cy="1368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Observations</a:t>
            </a:r>
            <a:endParaRPr lang="de-DE" sz="1600" dirty="0"/>
          </a:p>
        </p:txBody>
      </p:sp>
      <p:cxnSp>
        <p:nvCxnSpPr>
          <p:cNvPr id="10" name="Straight Arrow Connector 9"/>
          <p:cNvCxnSpPr>
            <a:stCxn id="3" idx="4"/>
          </p:cNvCxnSpPr>
          <p:nvPr/>
        </p:nvCxnSpPr>
        <p:spPr>
          <a:xfrm>
            <a:off x="1676636" y="2276872"/>
            <a:ext cx="14041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4" idx="4"/>
          </p:cNvCxnSpPr>
          <p:nvPr/>
        </p:nvCxnSpPr>
        <p:spPr>
          <a:xfrm flipV="1">
            <a:off x="1676636" y="2831784"/>
            <a:ext cx="1404156" cy="5612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a:stCxn id="8" idx="2"/>
          </p:cNvCxnSpPr>
          <p:nvPr/>
        </p:nvCxnSpPr>
        <p:spPr>
          <a:xfrm flipH="1">
            <a:off x="6825208" y="2493375"/>
            <a:ext cx="101411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17" name="Group 593"/>
          <p:cNvGrpSpPr>
            <a:grpSpLocks/>
          </p:cNvGrpSpPr>
          <p:nvPr/>
        </p:nvGrpSpPr>
        <p:grpSpPr bwMode="auto">
          <a:xfrm>
            <a:off x="6516736" y="4821967"/>
            <a:ext cx="2697566" cy="1416365"/>
            <a:chOff x="10533" y="16674"/>
            <a:chExt cx="4534" cy="1928"/>
          </a:xfrm>
        </p:grpSpPr>
        <p:pic>
          <p:nvPicPr>
            <p:cNvPr id="18" name="Picture 5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3" y="17561"/>
              <a:ext cx="4534" cy="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87"/>
            <p:cNvPicPr>
              <a:picLocks noChangeAspect="1" noChangeArrowheads="1"/>
            </p:cNvPicPr>
            <p:nvPr/>
          </p:nvPicPr>
          <p:blipFill>
            <a:blip r:embed="rId5" cstate="print">
              <a:extLst>
                <a:ext uri="{28A0092B-C50C-407E-A947-70E740481C1C}">
                  <a14:useLocalDpi xmlns:a14="http://schemas.microsoft.com/office/drawing/2010/main" val="0"/>
                </a:ext>
              </a:extLst>
            </a:blip>
            <a:srcRect b="17580"/>
            <a:stretch>
              <a:fillRect/>
            </a:stretch>
          </p:blipFill>
          <p:spPr bwMode="auto">
            <a:xfrm>
              <a:off x="10533" y="16674"/>
              <a:ext cx="4534" cy="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 name="Picture 19"/>
          <p:cNvPicPr>
            <a:picLocks noChangeAspect="1"/>
          </p:cNvPicPr>
          <p:nvPr/>
        </p:nvPicPr>
        <p:blipFill>
          <a:blip r:embed="rId6"/>
          <a:stretch>
            <a:fillRect/>
          </a:stretch>
        </p:blipFill>
        <p:spPr>
          <a:xfrm>
            <a:off x="3904272" y="4653136"/>
            <a:ext cx="2447975" cy="1700826"/>
          </a:xfrm>
          <a:prstGeom prst="rect">
            <a:avLst/>
          </a:prstGeom>
        </p:spPr>
      </p:pic>
      <p:pic>
        <p:nvPicPr>
          <p:cNvPr id="22"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781" y="4491233"/>
            <a:ext cx="2735863" cy="1903390"/>
          </a:xfrm>
          <a:prstGeom prst="rect">
            <a:avLst/>
          </a:prstGeom>
        </p:spPr>
      </p:pic>
      <p:sp>
        <p:nvSpPr>
          <p:cNvPr id="26" name="Rounded Rectangle 25"/>
          <p:cNvSpPr/>
          <p:nvPr/>
        </p:nvSpPr>
        <p:spPr>
          <a:xfrm>
            <a:off x="3548844" y="3361184"/>
            <a:ext cx="1092121"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sz="1200" dirty="0" smtClean="0"/>
              <a:t>Standard diagnostics</a:t>
            </a:r>
            <a:endParaRPr lang="de-DE" sz="1200" dirty="0"/>
          </a:p>
        </p:txBody>
      </p:sp>
      <p:sp>
        <p:nvSpPr>
          <p:cNvPr id="27" name="Rounded Rectangle 26"/>
          <p:cNvSpPr/>
          <p:nvPr/>
        </p:nvSpPr>
        <p:spPr>
          <a:xfrm>
            <a:off x="5128260" y="3356992"/>
            <a:ext cx="1092121"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sz="1200" dirty="0" smtClean="0"/>
              <a:t>Your</a:t>
            </a:r>
            <a:br>
              <a:rPr lang="de-DE" sz="1200" dirty="0" smtClean="0"/>
            </a:br>
            <a:r>
              <a:rPr lang="de-DE" sz="1200" dirty="0" smtClean="0"/>
              <a:t>script</a:t>
            </a:r>
            <a:endParaRPr lang="de-DE" sz="1200" dirty="0"/>
          </a:p>
        </p:txBody>
      </p:sp>
      <p:sp>
        <p:nvSpPr>
          <p:cNvPr id="28" name="Right Brace 27"/>
          <p:cNvSpPr/>
          <p:nvPr/>
        </p:nvSpPr>
        <p:spPr>
          <a:xfrm rot="5400000">
            <a:off x="4844988" y="2183862"/>
            <a:ext cx="216024" cy="4290477"/>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a:p>
        </p:txBody>
      </p:sp>
      <p:cxnSp>
        <p:nvCxnSpPr>
          <p:cNvPr id="24" name="Straight Arrow Connector 23"/>
          <p:cNvCxnSpPr/>
          <p:nvPr/>
        </p:nvCxnSpPr>
        <p:spPr>
          <a:xfrm flipH="1">
            <a:off x="6990308" y="3613212"/>
            <a:ext cx="101411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Can 22"/>
          <p:cNvSpPr/>
          <p:nvPr/>
        </p:nvSpPr>
        <p:spPr>
          <a:xfrm>
            <a:off x="7865518" y="3245488"/>
            <a:ext cx="1638182" cy="10476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ctrl simulation</a:t>
            </a:r>
            <a:endParaRPr lang="de-DE" sz="1600" dirty="0"/>
          </a:p>
        </p:txBody>
      </p:sp>
      <p:sp>
        <p:nvSpPr>
          <p:cNvPr id="11" name="Rectangle 10"/>
          <p:cNvSpPr/>
          <p:nvPr/>
        </p:nvSpPr>
        <p:spPr>
          <a:xfrm>
            <a:off x="0" y="6488668"/>
            <a:ext cx="4187172" cy="369332"/>
          </a:xfrm>
          <a:prstGeom prst="rect">
            <a:avLst/>
          </a:prstGeom>
        </p:spPr>
        <p:txBody>
          <a:bodyPr wrap="none">
            <a:spAutoFit/>
          </a:bodyPr>
          <a:lstStyle/>
          <a:p>
            <a:r>
              <a:rPr lang="de-DE" b="0" dirty="0">
                <a:latin typeface="Consolas" panose="020B0609020204030204" pitchFamily="49" charset="0"/>
                <a:cs typeface="Consolas" panose="020B0609020204030204" pitchFamily="49" charset="0"/>
              </a:rPr>
              <a:t>https://github.com/pygeo/pycmbs</a:t>
            </a:r>
          </a:p>
        </p:txBody>
      </p:sp>
    </p:spTree>
    <p:extLst>
      <p:ext uri="{BB962C8B-B14F-4D97-AF65-F5344CB8AC3E}">
        <p14:creationId xmlns:p14="http://schemas.microsoft.com/office/powerpoint/2010/main" val="3708511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Skill scores</a:t>
            </a:r>
            <a:endParaRPr lang="de-DE"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276" y="3152936"/>
            <a:ext cx="7741688" cy="337554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936" y="1800341"/>
            <a:ext cx="4259343" cy="73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664" y="1755852"/>
            <a:ext cx="189697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337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Benchmarking: offline</a:t>
            </a:r>
            <a:endParaRPr lang="de-DE" dirty="0"/>
          </a:p>
        </p:txBody>
      </p:sp>
      <p:pic>
        <p:nvPicPr>
          <p:cNvPr id="717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8" y="1617084"/>
            <a:ext cx="5156812" cy="41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789" y="5980810"/>
            <a:ext cx="3513211" cy="71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6" y="1222661"/>
            <a:ext cx="2898034" cy="209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99" y="4872012"/>
            <a:ext cx="2295091" cy="203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726" y="3290898"/>
            <a:ext cx="2018002" cy="20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625417" y="3143251"/>
            <a:ext cx="2699657" cy="1900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271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Benchmarking: online</a:t>
            </a:r>
            <a:endParaRPr lang="de-DE" dirty="0"/>
          </a:p>
        </p:txBody>
      </p:sp>
      <p:pic>
        <p:nvPicPr>
          <p:cNvPr id="819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2" y="1467716"/>
            <a:ext cx="6414796" cy="500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 y="1301816"/>
            <a:ext cx="2272145" cy="218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421409" y="1640114"/>
            <a:ext cx="2699657" cy="5370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Box 4"/>
          <p:cNvSpPr txBox="1"/>
          <p:nvPr/>
        </p:nvSpPr>
        <p:spPr>
          <a:xfrm>
            <a:off x="55418" y="4793672"/>
            <a:ext cx="4655127" cy="2031325"/>
          </a:xfrm>
          <a:prstGeom prst="rect">
            <a:avLst/>
          </a:prstGeom>
          <a:noFill/>
        </p:spPr>
        <p:txBody>
          <a:bodyPr wrap="square" rtlCol="0">
            <a:spAutoFit/>
          </a:bodyPr>
          <a:lstStyle/>
          <a:p>
            <a:pPr algn="l"/>
            <a:r>
              <a:rPr lang="de-DE" b="0" dirty="0" smtClean="0">
                <a:latin typeface="Consolas" panose="020B0609020204030204" pitchFamily="49" charset="0"/>
                <a:cs typeface="Consolas" panose="020B0609020204030204" pitchFamily="49" charset="0"/>
              </a:rPr>
              <a:t>Global 2m temperature simulations slightly better with ESA CCI LC data</a:t>
            </a:r>
          </a:p>
          <a:p>
            <a:pPr algn="l"/>
            <a:endParaRPr lang="de-DE" b="0" dirty="0" smtClean="0">
              <a:latin typeface="Consolas" panose="020B0609020204030204" pitchFamily="49" charset="0"/>
              <a:cs typeface="Consolas" panose="020B0609020204030204" pitchFamily="49" charset="0"/>
            </a:endParaRPr>
          </a:p>
          <a:p>
            <a:pPr algn="l"/>
            <a:r>
              <a:rPr lang="de-DE" b="0" dirty="0" smtClean="0">
                <a:latin typeface="Consolas" panose="020B0609020204030204" pitchFamily="49" charset="0"/>
                <a:cs typeface="Consolas" panose="020B0609020204030204" pitchFamily="49" charset="0"/>
              </a:rPr>
              <a:t>Note: small changes only and significance of results still would need to be assessed</a:t>
            </a:r>
            <a:endParaRPr lang="de-DE" b="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18222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pic>
        <p:nvPicPr>
          <p:cNvPr id="4" name="Picture 2" descr="E:\home\m300028\shared\projects\ongoing\ESA-CCI\CCI_icons.t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972" y="1770060"/>
            <a:ext cx="14335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home\m300028\shared\projects\ongoing\ESA-CCI\CCI_icons.tif"/>
          <p:cNvPicPr>
            <a:picLocks noChangeAspect="1" noChangeArrowheads="1"/>
          </p:cNvPicPr>
          <p:nvPr/>
        </p:nvPicPr>
        <p:blipFill rotWithShape="1">
          <a:blip r:embed="rId3">
            <a:extLst>
              <a:ext uri="{28A0092B-C50C-407E-A947-70E740481C1C}">
                <a14:useLocalDpi xmlns:a14="http://schemas.microsoft.com/office/drawing/2010/main" val="0"/>
              </a:ext>
            </a:extLst>
          </a:blip>
          <a:srcRect l="6579" t="6943" r="5323" b="4701"/>
          <a:stretch/>
        </p:blipFill>
        <p:spPr bwMode="auto">
          <a:xfrm>
            <a:off x="275160" y="5117702"/>
            <a:ext cx="1327136" cy="12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84" y="3445093"/>
            <a:ext cx="1266088" cy="1266088"/>
          </a:xfrm>
          <a:prstGeom prst="rect">
            <a:avLst/>
          </a:prstGeom>
        </p:spPr>
      </p:pic>
      <p:sp>
        <p:nvSpPr>
          <p:cNvPr id="8" name="TextBox 7"/>
          <p:cNvSpPr txBox="1"/>
          <p:nvPr/>
        </p:nvSpPr>
        <p:spPr>
          <a:xfrm>
            <a:off x="1786110" y="5373114"/>
            <a:ext cx="8250515" cy="830997"/>
          </a:xfrm>
          <a:prstGeom prst="rect">
            <a:avLst/>
          </a:prstGeom>
          <a:noFill/>
        </p:spPr>
        <p:txBody>
          <a:bodyPr wrap="square" rtlCol="0">
            <a:spAutoFit/>
          </a:bodyPr>
          <a:lstStyle/>
          <a:p>
            <a:pPr algn="l"/>
            <a:r>
              <a:rPr lang="de-DE" sz="1600" b="0" dirty="0" smtClean="0">
                <a:latin typeface="Consolas" panose="020B0609020204030204" pitchFamily="49" charset="0"/>
                <a:cs typeface="Consolas" panose="020B0609020204030204" pitchFamily="49" charset="0"/>
              </a:rPr>
              <a:t>CCI LC slightly improves global 2m temperature estimates (robustness?) ... </a:t>
            </a:r>
            <a:r>
              <a:rPr lang="de-DE" sz="1600" b="0" dirty="0">
                <a:latin typeface="Consolas" panose="020B0609020204030204" pitchFamily="49" charset="0"/>
                <a:cs typeface="Consolas" panose="020B0609020204030204" pitchFamily="49" charset="0"/>
              </a:rPr>
              <a:t>h</a:t>
            </a:r>
            <a:r>
              <a:rPr lang="de-DE" sz="1600" b="0" dirty="0" smtClean="0">
                <a:latin typeface="Consolas" panose="020B0609020204030204" pitchFamily="49" charset="0"/>
                <a:cs typeface="Consolas" panose="020B0609020204030204" pitchFamily="49" charset="0"/>
              </a:rPr>
              <a:t>owever changes small compared to forcing uncertainty</a:t>
            </a:r>
            <a:br>
              <a:rPr lang="de-DE" sz="1600" b="0" dirty="0" smtClean="0">
                <a:latin typeface="Consolas" panose="020B0609020204030204" pitchFamily="49" charset="0"/>
                <a:cs typeface="Consolas" panose="020B0609020204030204" pitchFamily="49" charset="0"/>
              </a:rPr>
            </a:br>
            <a:r>
              <a:rPr lang="de-DE" sz="1600" b="0" dirty="0" smtClean="0">
                <a:latin typeface="Consolas" panose="020B0609020204030204" pitchFamily="49" charset="0"/>
                <a:cs typeface="Consolas" panose="020B0609020204030204" pitchFamily="49" charset="0"/>
                <a:sym typeface="Wingdings" panose="05000000000000000000" pitchFamily="2" charset="2"/>
              </a:rPr>
              <a:t> high resl. LC for better process understanding (phase 2)</a:t>
            </a:r>
            <a:endParaRPr lang="de-DE" sz="1600" b="0" dirty="0">
              <a:latin typeface="Consolas" panose="020B0609020204030204" pitchFamily="49" charset="0"/>
              <a:cs typeface="Consolas" panose="020B0609020204030204" pitchFamily="49" charset="0"/>
            </a:endParaRPr>
          </a:p>
        </p:txBody>
      </p:sp>
      <p:sp>
        <p:nvSpPr>
          <p:cNvPr id="9" name="TextBox 8"/>
          <p:cNvSpPr txBox="1"/>
          <p:nvPr/>
        </p:nvSpPr>
        <p:spPr>
          <a:xfrm>
            <a:off x="1786110" y="3662638"/>
            <a:ext cx="8250515" cy="830997"/>
          </a:xfrm>
          <a:prstGeom prst="rect">
            <a:avLst/>
          </a:prstGeom>
          <a:noFill/>
        </p:spPr>
        <p:txBody>
          <a:bodyPr wrap="square" rtlCol="0">
            <a:spAutoFit/>
          </a:bodyPr>
          <a:lstStyle/>
          <a:p>
            <a:pPr algn="l"/>
            <a:r>
              <a:rPr lang="de-DE" sz="1600" b="0" dirty="0" smtClean="0">
                <a:latin typeface="Consolas" panose="020B0609020204030204" pitchFamily="49" charset="0"/>
                <a:cs typeface="Consolas" panose="020B0609020204030204" pitchFamily="49" charset="0"/>
              </a:rPr>
              <a:t>Large potential for joint fire and LC data usage for improvement of global fire emission estimates</a:t>
            </a:r>
          </a:p>
          <a:p>
            <a:pPr algn="l"/>
            <a:r>
              <a:rPr lang="de-DE" sz="1600" b="0" dirty="0" smtClean="0">
                <a:latin typeface="Consolas" panose="020B0609020204030204" pitchFamily="49" charset="0"/>
                <a:cs typeface="Consolas" panose="020B0609020204030204" pitchFamily="49" charset="0"/>
              </a:rPr>
              <a:t>No suitable CCI fire record available so far.</a:t>
            </a:r>
            <a:endParaRPr lang="de-DE" sz="1600" b="0" dirty="0">
              <a:latin typeface="Consolas" panose="020B0609020204030204" pitchFamily="49" charset="0"/>
              <a:cs typeface="Consolas" panose="020B0609020204030204" pitchFamily="49" charset="0"/>
            </a:endParaRPr>
          </a:p>
        </p:txBody>
      </p:sp>
      <p:sp>
        <p:nvSpPr>
          <p:cNvPr id="10" name="TextBox 9"/>
          <p:cNvSpPr txBox="1"/>
          <p:nvPr/>
        </p:nvSpPr>
        <p:spPr>
          <a:xfrm>
            <a:off x="1786110" y="2032423"/>
            <a:ext cx="8250515" cy="830997"/>
          </a:xfrm>
          <a:prstGeom prst="rect">
            <a:avLst/>
          </a:prstGeom>
          <a:noFill/>
        </p:spPr>
        <p:txBody>
          <a:bodyPr wrap="square" rtlCol="0">
            <a:spAutoFit/>
          </a:bodyPr>
          <a:lstStyle/>
          <a:p>
            <a:pPr algn="l"/>
            <a:r>
              <a:rPr lang="de-DE" sz="1600" b="0" dirty="0" smtClean="0">
                <a:latin typeface="Consolas" panose="020B0609020204030204" pitchFamily="49" charset="0"/>
                <a:cs typeface="Consolas" panose="020B0609020204030204" pitchFamily="49" charset="0"/>
              </a:rPr>
              <a:t>Unique first multidecadal data record; good proxy for prec. dynamics</a:t>
            </a:r>
          </a:p>
          <a:p>
            <a:pPr algn="l"/>
            <a:r>
              <a:rPr lang="de-DE" sz="1600" b="0" dirty="0" smtClean="0">
                <a:latin typeface="Consolas" panose="020B0609020204030204" pitchFamily="49" charset="0"/>
                <a:cs typeface="Consolas" panose="020B0609020204030204" pitchFamily="49" charset="0"/>
              </a:rPr>
              <a:t>Documentation of caveats needed; no CDF matching to reference model if possible</a:t>
            </a:r>
            <a:endParaRPr lang="de-DE" sz="1600" b="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84782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26" y="1269999"/>
            <a:ext cx="7508973" cy="3992195"/>
          </a:xfrm>
          <a:prstGeom prst="rect">
            <a:avLst/>
          </a:prstGeom>
        </p:spPr>
      </p:pic>
      <p:sp>
        <p:nvSpPr>
          <p:cNvPr id="4" name="TextBox 3"/>
          <p:cNvSpPr txBox="1"/>
          <p:nvPr/>
        </p:nvSpPr>
        <p:spPr>
          <a:xfrm>
            <a:off x="0" y="6550223"/>
            <a:ext cx="1874231" cy="307777"/>
          </a:xfrm>
          <a:prstGeom prst="rect">
            <a:avLst/>
          </a:prstGeom>
          <a:noFill/>
        </p:spPr>
        <p:txBody>
          <a:bodyPr wrap="none" rtlCol="0">
            <a:spAutoFit/>
          </a:bodyPr>
          <a:lstStyle/>
          <a:p>
            <a:r>
              <a:rPr lang="de-DE" sz="1400" b="0" dirty="0" smtClean="0">
                <a:latin typeface="Consolas" panose="020B0609020204030204" pitchFamily="49" charset="0"/>
                <a:cs typeface="Consolas" panose="020B0609020204030204" pitchFamily="49" charset="0"/>
              </a:rPr>
              <a:t>Loew et al., 2013</a:t>
            </a:r>
            <a:endParaRPr lang="de-DE" sz="1400" b="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399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8250"/>
            <a:ext cx="9906000" cy="539750"/>
          </a:xfrm>
          <a:prstGeom prst="rect">
            <a:avLst/>
          </a:prstGeom>
          <a:solidFill>
            <a:srgbClr val="EDF8F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latin typeface="Arial" charset="0"/>
              <a:ea typeface="Geneva" charset="0"/>
              <a:cs typeface="Geneva" charset="0"/>
            </a:endParaRPr>
          </a:p>
        </p:txBody>
      </p:sp>
      <p:pic>
        <p:nvPicPr>
          <p:cNvPr id="7" name="Bild 6" descr="MPIM_SF.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64" y="6410326"/>
            <a:ext cx="166475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p:nvSpPr>
        <p:spPr>
          <a:xfrm>
            <a:off x="-27949" y="4763"/>
            <a:ext cx="9906000" cy="539750"/>
          </a:xfrm>
          <a:prstGeom prst="rect">
            <a:avLst/>
          </a:prstGeom>
          <a:solidFill>
            <a:srgbClr val="EDF8F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r>
              <a:rPr lang="de-DE" sz="2400" dirty="0" smtClean="0">
                <a:solidFill>
                  <a:schemeClr val="tx1"/>
                </a:solidFill>
                <a:latin typeface="Arial" charset="0"/>
                <a:ea typeface="Geneva" charset="0"/>
                <a:cs typeface="Geneva" charset="0"/>
              </a:rPr>
              <a:t>CCI - SM as a good proxy for soil moisture &amp; rainfall dynamics</a:t>
            </a:r>
            <a:endParaRPr lang="de-DE" sz="2400" dirty="0">
              <a:solidFill>
                <a:schemeClr val="tx1"/>
              </a:solidFill>
              <a:latin typeface="Arial" charset="0"/>
              <a:ea typeface="Geneva" charset="0"/>
              <a:cs typeface="Geneva" charset="0"/>
            </a:endParaRPr>
          </a:p>
        </p:txBody>
      </p:sp>
      <p:pic>
        <p:nvPicPr>
          <p:cNvPr id="25" name="Picture 2" descr="E:\home\m300028\shared\projects\ongoing\ESA-CCI\CCI_icons.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287042" y="21525"/>
            <a:ext cx="603709" cy="52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98" y="645121"/>
            <a:ext cx="4338337" cy="239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935" y="3021568"/>
            <a:ext cx="3725593" cy="41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34808" y="914401"/>
            <a:ext cx="5111161" cy="2308324"/>
          </a:xfrm>
          <a:prstGeom prst="rect">
            <a:avLst/>
          </a:prstGeom>
          <a:noFill/>
        </p:spPr>
        <p:txBody>
          <a:bodyPr wrap="square" rtlCol="0">
            <a:spAutoFit/>
          </a:bodyPr>
          <a:lstStyle/>
          <a:p>
            <a:r>
              <a:rPr lang="de-DE" sz="2400" b="1" dirty="0" smtClean="0"/>
              <a:t>Soil moisture vs.</a:t>
            </a:r>
          </a:p>
          <a:p>
            <a:r>
              <a:rPr lang="de-DE" sz="2400" b="1" dirty="0"/>
              <a:t>	</a:t>
            </a:r>
            <a:r>
              <a:rPr lang="de-DE" sz="2400" b="1" dirty="0" smtClean="0"/>
              <a:t>precipitation anomalies</a:t>
            </a:r>
          </a:p>
          <a:p>
            <a:endParaRPr lang="de-DE" sz="2400" b="1" dirty="0" smtClean="0"/>
          </a:p>
          <a:p>
            <a:r>
              <a:rPr lang="de-DE" sz="2400" i="1" dirty="0" smtClean="0"/>
              <a:t>„ECV_SM a good proxy for precipitation anomalies“</a:t>
            </a:r>
            <a:endParaRPr lang="de-DE" sz="2400" i="1" dirty="0"/>
          </a:p>
        </p:txBody>
      </p:sp>
      <p:grpSp>
        <p:nvGrpSpPr>
          <p:cNvPr id="2" name="Group 1"/>
          <p:cNvGrpSpPr/>
          <p:nvPr/>
        </p:nvGrpSpPr>
        <p:grpSpPr>
          <a:xfrm>
            <a:off x="154498" y="3554402"/>
            <a:ext cx="9556384" cy="3185508"/>
            <a:chOff x="154498" y="3554402"/>
            <a:chExt cx="9556384" cy="3185508"/>
          </a:xfrm>
        </p:grpSpPr>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8263" y="3554402"/>
              <a:ext cx="5002619" cy="236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498" y="3828590"/>
              <a:ext cx="4553766" cy="2308324"/>
            </a:xfrm>
            <a:prstGeom prst="rect">
              <a:avLst/>
            </a:prstGeom>
            <a:noFill/>
          </p:spPr>
          <p:txBody>
            <a:bodyPr wrap="square" rtlCol="0">
              <a:spAutoFit/>
            </a:bodyPr>
            <a:lstStyle/>
            <a:p>
              <a:r>
                <a:rPr lang="de-DE" sz="2400" b="1" dirty="0" smtClean="0"/>
                <a:t>MPI-ESM soil moisture</a:t>
              </a:r>
            </a:p>
            <a:p>
              <a:r>
                <a:rPr lang="de-DE" sz="2400" b="1" dirty="0"/>
                <a:t> </a:t>
              </a:r>
              <a:r>
                <a:rPr lang="de-DE" sz="2400" b="1" dirty="0" smtClean="0"/>
                <a:t>      vs. ECV_SM</a:t>
              </a:r>
              <a:r>
                <a:rPr lang="de-DE" sz="2400" b="1" baseline="30000" dirty="0" smtClean="0"/>
                <a:t>1</a:t>
              </a:r>
            </a:p>
            <a:p>
              <a:endParaRPr lang="de-DE" sz="2400" dirty="0"/>
            </a:p>
            <a:p>
              <a:pPr algn="r"/>
              <a:r>
                <a:rPr lang="de-DE" sz="2400" i="1" dirty="0" smtClean="0"/>
                <a:t>„ECV_SM good proxy for global SM dynamics“</a:t>
              </a:r>
            </a:p>
            <a:p>
              <a:endParaRPr lang="de-DE" sz="2400" dirty="0"/>
            </a:p>
          </p:txBody>
        </p:sp>
        <p:sp>
          <p:nvSpPr>
            <p:cNvPr id="5" name="Rectangle 4"/>
            <p:cNvSpPr/>
            <p:nvPr/>
          </p:nvSpPr>
          <p:spPr>
            <a:xfrm>
              <a:off x="1955459" y="6401356"/>
              <a:ext cx="3685625" cy="338554"/>
            </a:xfrm>
            <a:prstGeom prst="rect">
              <a:avLst/>
            </a:prstGeom>
          </p:spPr>
          <p:txBody>
            <a:bodyPr wrap="none">
              <a:spAutoFit/>
            </a:bodyPr>
            <a:lstStyle/>
            <a:p>
              <a:r>
                <a:rPr lang="de-DE" sz="1600" baseline="30000" dirty="0" smtClean="0"/>
                <a:t>1</a:t>
              </a:r>
              <a:r>
                <a:rPr lang="de-DE" sz="1600" dirty="0" smtClean="0"/>
                <a:t>precipitation </a:t>
              </a:r>
              <a:r>
                <a:rPr lang="de-DE" sz="1600" dirty="0"/>
                <a:t>impact </a:t>
              </a:r>
              <a:r>
                <a:rPr lang="de-DE" sz="1600" dirty="0" smtClean="0"/>
                <a:t>removed</a:t>
              </a:r>
              <a:endParaRPr lang="de-DE" sz="1600" dirty="0"/>
            </a:p>
          </p:txBody>
        </p:sp>
      </p:grpSp>
      <p:sp>
        <p:nvSpPr>
          <p:cNvPr id="13" name="TextBox 12"/>
          <p:cNvSpPr txBox="1"/>
          <p:nvPr/>
        </p:nvSpPr>
        <p:spPr>
          <a:xfrm>
            <a:off x="8031769" y="6550222"/>
            <a:ext cx="1874231" cy="307777"/>
          </a:xfrm>
          <a:prstGeom prst="rect">
            <a:avLst/>
          </a:prstGeom>
          <a:noFill/>
        </p:spPr>
        <p:txBody>
          <a:bodyPr wrap="none" rtlCol="0">
            <a:spAutoFit/>
          </a:bodyPr>
          <a:lstStyle/>
          <a:p>
            <a:r>
              <a:rPr lang="de-DE" sz="1400" b="0" dirty="0" smtClean="0">
                <a:latin typeface="Consolas" panose="020B0609020204030204" pitchFamily="49" charset="0"/>
                <a:cs typeface="Consolas" panose="020B0609020204030204" pitchFamily="49" charset="0"/>
              </a:rPr>
              <a:t>Loew et al., 2013</a:t>
            </a:r>
            <a:endParaRPr lang="de-DE" sz="1400" b="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1211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5"/>
          <p:cNvSpPr/>
          <p:nvPr/>
        </p:nvSpPr>
        <p:spPr>
          <a:xfrm>
            <a:off x="0" y="6318250"/>
            <a:ext cx="9906000" cy="539750"/>
          </a:xfrm>
          <a:prstGeom prst="rect">
            <a:avLst/>
          </a:prstGeom>
          <a:solidFill>
            <a:srgbClr val="EDF8F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srgbClr val="FFFFFF"/>
              </a:solidFill>
              <a:latin typeface="Arial" charset="0"/>
              <a:ea typeface="Geneva" charset="0"/>
              <a:cs typeface="Geneva"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05" y="963222"/>
            <a:ext cx="5571936" cy="217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05" y="3652260"/>
            <a:ext cx="5571936" cy="214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43239" y="6550222"/>
            <a:ext cx="2569935" cy="307777"/>
          </a:xfrm>
          <a:prstGeom prst="rect">
            <a:avLst/>
          </a:prstGeom>
          <a:noFill/>
        </p:spPr>
        <p:txBody>
          <a:bodyPr wrap="none" rtlCol="0">
            <a:spAutoFit/>
          </a:bodyPr>
          <a:lstStyle/>
          <a:p>
            <a:r>
              <a:rPr lang="de-DE" sz="1400" b="0" dirty="0" smtClean="0">
                <a:latin typeface="Consolas" panose="020B0609020204030204" pitchFamily="49" charset="0"/>
                <a:cs typeface="Consolas" panose="020B0609020204030204" pitchFamily="49" charset="0"/>
              </a:rPr>
              <a:t>Brocca et al., </a:t>
            </a:r>
            <a:r>
              <a:rPr lang="de-DE" sz="1400" b="0" dirty="0" smtClean="0">
                <a:latin typeface="Consolas" panose="020B0609020204030204" pitchFamily="49" charset="0"/>
                <a:cs typeface="Consolas" panose="020B0609020204030204" pitchFamily="49" charset="0"/>
              </a:rPr>
              <a:t>2014, JGR</a:t>
            </a:r>
            <a:endParaRPr lang="de-DE" sz="1400" b="0" dirty="0">
              <a:latin typeface="Consolas" panose="020B0609020204030204" pitchFamily="49" charset="0"/>
              <a:cs typeface="Consolas" panose="020B0609020204030204" pitchFamily="49" charset="0"/>
            </a:endParaRPr>
          </a:p>
        </p:txBody>
      </p:sp>
      <p:sp>
        <p:nvSpPr>
          <p:cNvPr id="7" name="Rechteck 13"/>
          <p:cNvSpPr/>
          <p:nvPr/>
        </p:nvSpPr>
        <p:spPr>
          <a:xfrm>
            <a:off x="-27949" y="4763"/>
            <a:ext cx="9906000" cy="539750"/>
          </a:xfrm>
          <a:prstGeom prst="rect">
            <a:avLst/>
          </a:prstGeom>
          <a:solidFill>
            <a:srgbClr val="EDF8F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e-DE" sz="2400" dirty="0" smtClean="0">
                <a:solidFill>
                  <a:schemeClr val="tx1"/>
                </a:solidFill>
                <a:latin typeface="Arial" charset="0"/>
                <a:ea typeface="Geneva" charset="0"/>
                <a:cs typeface="Geneva" charset="0"/>
              </a:rPr>
              <a:t>Soil moisture as a raingauge</a:t>
            </a:r>
            <a:endParaRPr lang="de-DE" sz="2400" dirty="0">
              <a:solidFill>
                <a:schemeClr val="tx1"/>
              </a:solidFill>
              <a:latin typeface="Arial" charset="0"/>
              <a:ea typeface="Geneva" charset="0"/>
              <a:cs typeface="Geneva" charset="0"/>
            </a:endParaRPr>
          </a:p>
        </p:txBody>
      </p:sp>
      <p:pic>
        <p:nvPicPr>
          <p:cNvPr id="8" name="Picture 2" descr="E:\home\m300028\shared\projects\ongoing\ESA-CCI\CCI_icons.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287042" y="21525"/>
            <a:ext cx="603709" cy="52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6" descr="MPIM_SF.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864" y="6410326"/>
            <a:ext cx="166475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half" idx="2"/>
          </p:nvPr>
        </p:nvSpPr>
        <p:spPr>
          <a:xfrm>
            <a:off x="6327648" y="963222"/>
            <a:ext cx="3083052" cy="5162941"/>
          </a:xfrm>
        </p:spPr>
        <p:txBody>
          <a:bodyPr/>
          <a:lstStyle/>
          <a:p>
            <a:pPr marL="0" indent="0">
              <a:buNone/>
            </a:pPr>
            <a:r>
              <a:rPr lang="de-DE" sz="2000" dirty="0" smtClean="0">
                <a:latin typeface="Consolas" panose="020B0609020204030204" pitchFamily="49" charset="0"/>
                <a:cs typeface="Consolas" panose="020B0609020204030204" pitchFamily="49" charset="0"/>
              </a:rPr>
              <a:t>Correlation between 5-day precipitation estimates from soil moisture and GPCC reference precipitation</a:t>
            </a:r>
            <a:endParaRPr lang="de-DE"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5762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771" y="1485080"/>
            <a:ext cx="6560458" cy="401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9193829">
            <a:off x="-214922" y="1875664"/>
            <a:ext cx="6227987" cy="1107996"/>
          </a:xfrm>
          <a:prstGeom prst="rect">
            <a:avLst/>
          </a:prstGeom>
          <a:noFill/>
        </p:spPr>
        <p:txBody>
          <a:bodyPr wrap="none" rtlCol="0">
            <a:spAutoFit/>
          </a:bodyPr>
          <a:lstStyle/>
          <a:p>
            <a:r>
              <a:rPr lang="de-DE" sz="6600" dirty="0" smtClean="0">
                <a:solidFill>
                  <a:srgbClr val="FF0000"/>
                </a:solidFill>
                <a:latin typeface="Consolas" panose="020B0609020204030204" pitchFamily="49" charset="0"/>
                <a:cs typeface="Consolas" panose="020B0609020204030204" pitchFamily="49" charset="0"/>
              </a:rPr>
              <a:t>S O L V E D !</a:t>
            </a:r>
            <a:endParaRPr lang="de-DE" sz="6600" dirty="0">
              <a:solidFill>
                <a:srgbClr val="FF0000"/>
              </a:solidFill>
              <a:latin typeface="Consolas" panose="020B0609020204030204" pitchFamily="49" charset="0"/>
              <a:cs typeface="Consolas" panose="020B0609020204030204" pitchFamily="49" charset="0"/>
            </a:endParaRPr>
          </a:p>
        </p:txBody>
      </p:sp>
      <p:sp>
        <p:nvSpPr>
          <p:cNvPr id="5" name="TextBox 4"/>
          <p:cNvSpPr txBox="1"/>
          <p:nvPr/>
        </p:nvSpPr>
        <p:spPr>
          <a:xfrm>
            <a:off x="1130300" y="5665665"/>
            <a:ext cx="7632700" cy="1015663"/>
          </a:xfrm>
          <a:prstGeom prst="rect">
            <a:avLst/>
          </a:prstGeom>
          <a:noFill/>
        </p:spPr>
        <p:txBody>
          <a:bodyPr wrap="square" rtlCol="0">
            <a:spAutoFit/>
          </a:bodyPr>
          <a:lstStyle/>
          <a:p>
            <a:pPr algn="l"/>
            <a:r>
              <a:rPr lang="de-DE" b="0" dirty="0" smtClean="0">
                <a:latin typeface="Consolas" panose="020B0609020204030204" pitchFamily="49" charset="0"/>
                <a:cs typeface="Consolas" panose="020B0609020204030204" pitchFamily="49" charset="0"/>
              </a:rPr>
              <a:t>Effect of sampling bias on global mean soil moisture fields</a:t>
            </a:r>
          </a:p>
          <a:p>
            <a:pPr algn="l"/>
            <a:endParaRPr lang="de-DE" b="0" dirty="0">
              <a:latin typeface="Consolas" panose="020B0609020204030204" pitchFamily="49" charset="0"/>
              <a:cs typeface="Consolas" panose="020B0609020204030204" pitchFamily="49" charset="0"/>
            </a:endParaRPr>
          </a:p>
          <a:p>
            <a:r>
              <a:rPr lang="de-DE" sz="2400" dirty="0" smtClean="0">
                <a:solidFill>
                  <a:srgbClr val="FF0000"/>
                </a:solidFill>
                <a:latin typeface="Consolas" panose="020B0609020204030204" pitchFamily="49" charset="0"/>
                <a:cs typeface="Consolas" panose="020B0609020204030204" pitchFamily="49" charset="0"/>
              </a:rPr>
              <a:t>Communication to modellers matters!</a:t>
            </a:r>
            <a:endParaRPr lang="de-DE" sz="24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31386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644" y="2623439"/>
            <a:ext cx="6204712" cy="374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de-DE" dirty="0" smtClean="0"/>
              <a:t>Suitability for SM dynamics?</a:t>
            </a:r>
            <a:endParaRPr lang="de-DE" dirty="0"/>
          </a:p>
        </p:txBody>
      </p:sp>
      <p:sp>
        <p:nvSpPr>
          <p:cNvPr id="4" name="Content Placeholder 3"/>
          <p:cNvSpPr>
            <a:spLocks noGrp="1"/>
          </p:cNvSpPr>
          <p:nvPr>
            <p:ph idx="1"/>
          </p:nvPr>
        </p:nvSpPr>
        <p:spPr/>
        <p:txBody>
          <a:bodyPr/>
          <a:lstStyle/>
          <a:p>
            <a:r>
              <a:rPr lang="de-DE" dirty="0" smtClean="0"/>
              <a:t>Is CCI SM suitable to evaluate the general soil moisture dynamics of an ESM?</a:t>
            </a:r>
          </a:p>
        </p:txBody>
      </p:sp>
    </p:spTree>
    <p:extLst>
      <p:ext uri="{BB962C8B-B14F-4D97-AF65-F5344CB8AC3E}">
        <p14:creationId xmlns:p14="http://schemas.microsoft.com/office/powerpoint/2010/main" val="1766519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10"/>
          <p:cNvSpPr>
            <a:spLocks noGrp="1" noChangeArrowheads="1"/>
          </p:cNvSpPr>
          <p:nvPr>
            <p:ph type="ctrTitle" idx="4294967295"/>
          </p:nvPr>
        </p:nvSpPr>
        <p:spPr>
          <a:xfrm>
            <a:off x="0" y="0"/>
            <a:ext cx="8399463" cy="1177925"/>
          </a:xfrm>
        </p:spPr>
        <p:txBody>
          <a:bodyPr tIns="0" bIns="0" anchor="t"/>
          <a:lstStyle/>
          <a:p>
            <a:pPr>
              <a:lnSpc>
                <a:spcPct val="85000"/>
              </a:lnSpc>
            </a:pPr>
            <a:endParaRPr lang="it-IT" altLang="de-DE" sz="2800" dirty="0">
              <a:solidFill>
                <a:srgbClr val="FFFF99"/>
              </a:solidFill>
            </a:endParaRPr>
          </a:p>
        </p:txBody>
      </p:sp>
      <p:pic>
        <p:nvPicPr>
          <p:cNvPr id="387079" name="Picture 7"/>
          <p:cNvPicPr>
            <a:picLocks noChangeAspect="1" noChangeArrowheads="1"/>
          </p:cNvPicPr>
          <p:nvPr/>
        </p:nvPicPr>
        <p:blipFill>
          <a:blip r:embed="rId3">
            <a:extLst>
              <a:ext uri="{28A0092B-C50C-407E-A947-70E740481C1C}">
                <a14:useLocalDpi xmlns:a14="http://schemas.microsoft.com/office/drawing/2010/main" val="0"/>
              </a:ext>
            </a:extLst>
          </a:blip>
          <a:srcRect r="73996"/>
          <a:stretch>
            <a:fillRect/>
          </a:stretch>
        </p:blipFill>
        <p:spPr bwMode="auto">
          <a:xfrm>
            <a:off x="5418138" y="3314700"/>
            <a:ext cx="1374775" cy="1292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686" y="3314700"/>
            <a:ext cx="1223964" cy="12239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6333392" y="1750971"/>
            <a:ext cx="2858135" cy="428371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17" y="2163958"/>
            <a:ext cx="4995576" cy="3457736"/>
          </a:xfrm>
          <a:prstGeom prst="rect">
            <a:avLst/>
          </a:prstGeom>
        </p:spPr>
      </p:pic>
      <p:sp>
        <p:nvSpPr>
          <p:cNvPr id="8" name="Title 7"/>
          <p:cNvSpPr>
            <a:spLocks noGrp="1"/>
          </p:cNvSpPr>
          <p:nvPr>
            <p:ph type="title"/>
          </p:nvPr>
        </p:nvSpPr>
        <p:spPr/>
        <p:txBody>
          <a:bodyPr/>
          <a:lstStyle/>
          <a:p>
            <a:r>
              <a:rPr lang="de-DE" dirty="0" smtClean="0"/>
              <a:t>MPI-ESM:JSBACH</a:t>
            </a:r>
            <a:endParaRPr lang="de-DE" dirty="0"/>
          </a:p>
        </p:txBody>
      </p:sp>
    </p:spTree>
    <p:extLst>
      <p:ext uri="{BB962C8B-B14F-4D97-AF65-F5344CB8AC3E}">
        <p14:creationId xmlns:p14="http://schemas.microsoft.com/office/powerpoint/2010/main" val="69623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Custom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Custom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Custom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que Météo France">
  <a:themeElements>
    <a:clrScheme name="Masque Météo Fr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que Météo Fran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 Météo Fr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Météo Fr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 Météo Fr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 Météo Fr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 Météo Fr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 Météo Fr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 Météo Fr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 Météo Fr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 Météo Fr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 Météo Fr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 Météo Fr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 Météo Fr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6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6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6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6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6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6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6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6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6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Custom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3_Custom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Custom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3_Custom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Custom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Custom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Custom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Custom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Custom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Custom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Design">
  <a:themeElements>
    <a:clrScheme name="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961</Words>
  <Application>Microsoft Office PowerPoint</Application>
  <PresentationFormat>A4 Paper (210x297 mm)</PresentationFormat>
  <Paragraphs>175</Paragraphs>
  <Slides>28</Slides>
  <Notes>10</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2_Custom Design</vt:lpstr>
      <vt:lpstr>Masque Météo France</vt:lpstr>
      <vt:lpstr>6_Default Design</vt:lpstr>
      <vt:lpstr>3_Custom Design</vt:lpstr>
      <vt:lpstr>Office-Design</vt:lpstr>
      <vt:lpstr>Summary Terrestrial ECV’s</vt:lpstr>
      <vt:lpstr>PowerPoint Presentation</vt:lpstr>
      <vt:lpstr>PowerPoint Presentation</vt:lpstr>
      <vt:lpstr>PowerPoint Presentation</vt:lpstr>
      <vt:lpstr>PowerPoint Presentation</vt:lpstr>
      <vt:lpstr>PowerPoint Presentation</vt:lpstr>
      <vt:lpstr>Suitability for SM dynamics?</vt:lpstr>
      <vt:lpstr>PowerPoint Presentation</vt:lpstr>
      <vt:lpstr>MPI-ESM:JSBACH</vt:lpstr>
      <vt:lpstr>From Burned area to fire emissions</vt:lpstr>
      <vt:lpstr>Integration Pathway: Burned Area in JSBACH</vt:lpstr>
      <vt:lpstr>Results: Carbon emissions</vt:lpstr>
      <vt:lpstr>Using the GFED BA Uncertainty</vt:lpstr>
      <vt:lpstr>Global multiyear records consistent with landcover are a prerequesite for this kind of analysis </vt:lpstr>
      <vt:lpstr>PowerPoint Presentation</vt:lpstr>
      <vt:lpstr>Questions</vt:lpstr>
      <vt:lpstr>PFT distribution (JSBACH)</vt:lpstr>
      <vt:lpstr>Input</vt:lpstr>
      <vt:lpstr>PowerPoint Presentation</vt:lpstr>
      <vt:lpstr>Effect on model prognostic variables</vt:lpstr>
      <vt:lpstr>CTRL-CCI</vt:lpstr>
      <vt:lpstr>Globcover - CCI</vt:lpstr>
      <vt:lpstr>WATCH - CRU</vt:lpstr>
      <vt:lpstr>Independent model benchmarking</vt:lpstr>
      <vt:lpstr>Skill scores</vt:lpstr>
      <vt:lpstr>Benchmarking: offline</vt:lpstr>
      <vt:lpstr>Benchmarking: online</vt:lpstr>
      <vt:lpstr>Summary</vt:lpstr>
    </vt:vector>
  </TitlesOfParts>
  <Company>IconMedialab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dc:title>
  <dc:creator>alex</dc:creator>
  <cp:lastModifiedBy>alex</cp:lastModifiedBy>
  <cp:revision>522</cp:revision>
  <cp:lastPrinted>2008-08-26T16:26:23Z</cp:lastPrinted>
  <dcterms:created xsi:type="dcterms:W3CDTF">2007-10-19T13:11:49Z</dcterms:created>
  <dcterms:modified xsi:type="dcterms:W3CDTF">2014-06-03T06:06:41Z</dcterms:modified>
</cp:coreProperties>
</file>