
<file path=[Content_Types].xml><?xml version="1.0" encoding="utf-8"?>
<Types xmlns="http://schemas.openxmlformats.org/package/2006/content-types">
  <Default Extension="xml" ContentType="application/xml"/>
  <Default Extension="xls" ContentType="application/vnd.ms-exce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97" r:id="rId2"/>
    <p:sldId id="415" r:id="rId3"/>
    <p:sldId id="509" r:id="rId4"/>
    <p:sldId id="510" r:id="rId5"/>
    <p:sldId id="504" r:id="rId6"/>
    <p:sldId id="505" r:id="rId7"/>
    <p:sldId id="514" r:id="rId8"/>
    <p:sldId id="511" r:id="rId9"/>
    <p:sldId id="528" r:id="rId10"/>
    <p:sldId id="519" r:id="rId11"/>
    <p:sldId id="494" r:id="rId12"/>
    <p:sldId id="534" r:id="rId13"/>
    <p:sldId id="516" r:id="rId14"/>
    <p:sldId id="522" r:id="rId15"/>
    <p:sldId id="503" r:id="rId16"/>
    <p:sldId id="496" r:id="rId17"/>
    <p:sldId id="517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tziar" initials="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7635" autoAdjust="0"/>
  </p:normalViewPr>
  <p:slideViewPr>
    <p:cSldViewPr>
      <p:cViewPr>
        <p:scale>
          <a:sx n="100" d="100"/>
          <a:sy n="100" d="100"/>
        </p:scale>
        <p:origin x="-1752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EB3E2-89E9-4088-9A0C-4442035967CC}" type="datetimeFigureOut">
              <a:rPr lang="es-ES" smtClean="0"/>
              <a:t>10/6/15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E23DA-0786-44EC-AB73-4B56D7ED5A4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7819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609600"/>
            <a:ext cx="4876800" cy="36576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Globally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fires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total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burned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area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approximately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35% </a:t>
            </a:r>
            <a:endParaRPr lang="es-ES" dirty="0">
              <a:effectLst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E23DA-0786-44EC-AB73-4B56D7ED5A4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073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expressed as grid area percentage burned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E23DA-0786-44EC-AB73-4B56D7ED5A44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018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E23DA-0786-44EC-AB73-4B56D7ED5A44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5625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24 </a:t>
            </a:r>
            <a:r>
              <a:rPr lang="es-ES" dirty="0" err="1" smtClean="0"/>
              <a:t>downloads</a:t>
            </a:r>
            <a:endParaRPr lang="es-ES" dirty="0" smtClean="0"/>
          </a:p>
          <a:p>
            <a:r>
              <a:rPr lang="es-ES" dirty="0" smtClean="0"/>
              <a:t>3 </a:t>
            </a:r>
            <a:r>
              <a:rPr lang="es-ES" dirty="0" err="1" smtClean="0"/>
              <a:t>years</a:t>
            </a:r>
            <a:r>
              <a:rPr lang="es-ES" dirty="0" smtClean="0"/>
              <a:t>,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will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grow</a:t>
            </a:r>
            <a:r>
              <a:rPr lang="es-ES" baseline="0" dirty="0" smtClean="0"/>
              <a:t> as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time series </a:t>
            </a:r>
            <a:r>
              <a:rPr lang="es-ES" baseline="0" dirty="0" err="1" smtClean="0"/>
              <a:t>grows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E23DA-0786-44EC-AB73-4B56D7ED5A44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063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Time</a:t>
            </a:r>
            <a:r>
              <a:rPr lang="es-ES" baseline="0" dirty="0" smtClean="0"/>
              <a:t> series </a:t>
            </a:r>
            <a:r>
              <a:rPr lang="es-ES" baseline="0" dirty="0" err="1" smtClean="0"/>
              <a:t>not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mature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enough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E23DA-0786-44EC-AB73-4B56D7ED5A44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4474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E23DA-0786-44EC-AB73-4B56D7ED5A44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711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Cross check: (e.g. by evaluating if and due to what reason high burned area records coincide with high soil moisture records)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E23DA-0786-44EC-AB73-4B56D7ED5A44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248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17C2-7A84-4018-A61C-729A211F51B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10/6/15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F235-31CB-4747-8D1E-5BE5F34EA10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6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Haga clic para modificar el estilo de título del patrón</a:t>
            </a:r>
            <a:endParaRPr lang="en-US" noProof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Haga clic para modificar el estilo de texto del patrón</a:t>
            </a:r>
          </a:p>
          <a:p>
            <a:pPr lvl="1"/>
            <a:r>
              <a:rPr lang="en-US" noProof="0" smtClean="0"/>
              <a:t>Segundo nivel</a:t>
            </a:r>
          </a:p>
          <a:p>
            <a:pPr lvl="2"/>
            <a:r>
              <a:rPr lang="en-US" noProof="0" smtClean="0"/>
              <a:t>Tercer nivel</a:t>
            </a:r>
          </a:p>
          <a:p>
            <a:pPr lvl="3"/>
            <a:r>
              <a:rPr lang="en-US" noProof="0" smtClean="0"/>
              <a:t>Cuarto nivel</a:t>
            </a:r>
          </a:p>
          <a:p>
            <a:pPr lvl="4"/>
            <a:r>
              <a:rPr lang="en-US" noProof="0" smtClean="0"/>
              <a:t>Quinto nivel</a:t>
            </a:r>
            <a:endParaRPr lang="en-US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17C2-7A84-4018-A61C-729A211F51B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10/6/15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F235-31CB-4747-8D1E-5BE5F34EA10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5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17C2-7A84-4018-A61C-729A211F51B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10/6/15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F235-31CB-4747-8D1E-5BE5F34EA10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0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17C2-7A84-4018-A61C-729A211F51B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10/6/15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F235-31CB-4747-8D1E-5BE5F34EA10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1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17C2-7A84-4018-A61C-729A211F51B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10/6/15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F235-31CB-4747-8D1E-5BE5F34EA10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1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17C2-7A84-4018-A61C-729A211F51B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10/6/15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F235-31CB-4747-8D1E-5BE5F34EA10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01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GB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0"/>
          </p:nvPr>
        </p:nvSpPr>
        <p:spPr>
          <a:xfrm>
            <a:off x="283746" y="1436785"/>
            <a:ext cx="8561674" cy="490803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082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Haga clic para modificar el estilo de título del patrón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0663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00090" y="1317127"/>
            <a:ext cx="8276368" cy="4848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Tercer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3"/>
            <a:r>
              <a:rPr lang="en-US" noProof="0" dirty="0" smtClean="0"/>
              <a:t>Cuarto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817C2-7A84-4018-A61C-729A211F51B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10/6/15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FF235-31CB-4747-8D1E-5BE5F34EA10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31788" y="188913"/>
            <a:ext cx="8139112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4400" smtClean="0">
                <a:solidFill>
                  <a:prstClr val="black"/>
                </a:solidFill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0" y="0"/>
            <a:ext cx="9144000" cy="1181100"/>
          </a:xfrm>
          <a:prstGeom prst="rect">
            <a:avLst/>
          </a:prstGeom>
          <a:solidFill>
            <a:srgbClr val="912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" name="Picture 34" descr="fire_CC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21629" y="0"/>
            <a:ext cx="1222375" cy="1222376"/>
          </a:xfrm>
          <a:prstGeom prst="rect">
            <a:avLst/>
          </a:prstGeom>
          <a:noFill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7632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título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718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Hoja_de_Microsoft_Excel_97_-_20041.xls"/><Relationship Id="rId5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4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Fire_CCI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Phase 1 to Phase 2</a:t>
            </a:r>
            <a:endParaRPr lang="es-E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1155576" y="3742184"/>
            <a:ext cx="7088832" cy="2135088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err="1" smtClean="0"/>
              <a:t>Itziar</a:t>
            </a:r>
            <a:r>
              <a:rPr lang="en-GB" dirty="0" smtClean="0"/>
              <a:t> Alonso-</a:t>
            </a:r>
            <a:r>
              <a:rPr lang="en-GB" dirty="0" err="1" smtClean="0"/>
              <a:t>Canas</a:t>
            </a:r>
            <a:endParaRPr lang="en-GB" dirty="0" smtClean="0"/>
          </a:p>
          <a:p>
            <a:r>
              <a:rPr lang="en-GB" dirty="0" smtClean="0"/>
              <a:t>Emilio </a:t>
            </a:r>
            <a:r>
              <a:rPr lang="en-GB" dirty="0" err="1" smtClean="0"/>
              <a:t>Chuvieco</a:t>
            </a:r>
            <a:endParaRPr lang="en-GB" dirty="0" smtClean="0"/>
          </a:p>
          <a:p>
            <a:r>
              <a:rPr lang="en-GB" sz="2400" i="1" dirty="0" smtClean="0"/>
              <a:t>University of </a:t>
            </a:r>
            <a:r>
              <a:rPr lang="en-GB" sz="2400" i="1" dirty="0" err="1" smtClean="0"/>
              <a:t>Alcalá</a:t>
            </a:r>
            <a:endParaRPr lang="es-ES" sz="2400" i="1" dirty="0"/>
          </a:p>
        </p:txBody>
      </p:sp>
    </p:spTree>
    <p:extLst>
      <p:ext uri="{BB962C8B-B14F-4D97-AF65-F5344CB8AC3E}">
        <p14:creationId xmlns:p14="http://schemas.microsoft.com/office/powerpoint/2010/main" val="226871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Improvements</a:t>
            </a:r>
            <a:r>
              <a:rPr lang="es-ES" dirty="0" smtClean="0"/>
              <a:t> in </a:t>
            </a:r>
            <a:r>
              <a:rPr lang="es-ES" dirty="0" err="1" smtClean="0"/>
              <a:t>Phase</a:t>
            </a:r>
            <a:r>
              <a:rPr lang="es-ES" dirty="0" smtClean="0"/>
              <a:t> 2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0090" y="1317127"/>
            <a:ext cx="8276368" cy="520821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GB" dirty="0" smtClean="0"/>
              <a:t>Process MERIS full time series</a:t>
            </a:r>
          </a:p>
          <a:p>
            <a:pPr lvl="0"/>
            <a:r>
              <a:rPr lang="en-GB" dirty="0" smtClean="0"/>
              <a:t>Based on this algorithm (VNIR), develop a </a:t>
            </a:r>
            <a:r>
              <a:rPr lang="en-GB" dirty="0"/>
              <a:t>BA product from MODIS </a:t>
            </a:r>
            <a:r>
              <a:rPr lang="en-GB" dirty="0" smtClean="0"/>
              <a:t>250 m VNIR channels (current </a:t>
            </a:r>
            <a:r>
              <a:rPr lang="en-GB" dirty="0"/>
              <a:t>MODIS BA products </a:t>
            </a:r>
            <a:r>
              <a:rPr lang="en-GB" dirty="0" smtClean="0"/>
              <a:t>use 500 </a:t>
            </a:r>
            <a:r>
              <a:rPr lang="en-GB" dirty="0"/>
              <a:t>m bands</a:t>
            </a:r>
            <a:r>
              <a:rPr lang="en-GB" dirty="0" smtClean="0"/>
              <a:t>)</a:t>
            </a:r>
            <a:endParaRPr lang="es-ES" dirty="0"/>
          </a:p>
          <a:p>
            <a:pPr lvl="0"/>
            <a:r>
              <a:rPr lang="en-GB" dirty="0"/>
              <a:t>Generating a small fire database for the African continent (also for other regions depending on data availability). The principal data sources for this work will be Landsat-8/OLI, Sentinel-2/MSI and Sentinel-1 SAR for very cloudy </a:t>
            </a:r>
            <a:r>
              <a:rPr lang="en-GB" dirty="0" smtClean="0"/>
              <a:t>regions</a:t>
            </a:r>
          </a:p>
          <a:p>
            <a:pPr lvl="0"/>
            <a:r>
              <a:rPr lang="en-GB" dirty="0" smtClean="0"/>
              <a:t>Extending time series (2000 – 2017)</a:t>
            </a:r>
          </a:p>
          <a:p>
            <a:pPr lvl="0"/>
            <a:r>
              <a:rPr lang="en-GB" dirty="0" smtClean="0"/>
              <a:t>Adapt to S3 OLCI -&gt; better temporal coverage</a:t>
            </a:r>
          </a:p>
          <a:p>
            <a:pPr lvl="0"/>
            <a:r>
              <a:rPr lang="en-GB" dirty="0" smtClean="0"/>
              <a:t>Uncertainty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919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s-ES" dirty="0"/>
              <a:t>2. </a:t>
            </a:r>
            <a:r>
              <a:rPr lang="es-ES" dirty="0" err="1"/>
              <a:t>C</a:t>
            </a:r>
            <a:r>
              <a:rPr lang="es-ES" dirty="0" err="1" smtClean="0"/>
              <a:t>urrent</a:t>
            </a:r>
            <a:r>
              <a:rPr lang="es-ES" dirty="0" smtClean="0"/>
              <a:t> </a:t>
            </a:r>
            <a:r>
              <a:rPr lang="es-ES" dirty="0"/>
              <a:t>and </a:t>
            </a:r>
            <a:r>
              <a:rPr lang="es-ES" dirty="0" err="1"/>
              <a:t>planned</a:t>
            </a:r>
            <a:r>
              <a:rPr lang="es-ES" dirty="0"/>
              <a:t> </a:t>
            </a:r>
            <a:r>
              <a:rPr lang="es-ES" dirty="0" err="1"/>
              <a:t>applications</a:t>
            </a:r>
            <a:r>
              <a:rPr lang="es-ES" dirty="0"/>
              <a:t> of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smtClean="0"/>
              <a:t>data: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0090" y="1317127"/>
            <a:ext cx="8276368" cy="5540873"/>
          </a:xfrm>
        </p:spPr>
        <p:txBody>
          <a:bodyPr>
            <a:normAutofit fontScale="92500"/>
          </a:bodyPr>
          <a:lstStyle/>
          <a:p>
            <a:r>
              <a:rPr lang="es-ES" dirty="0" err="1" smtClean="0"/>
              <a:t>Download</a:t>
            </a:r>
            <a:r>
              <a:rPr lang="es-ES" dirty="0" smtClean="0"/>
              <a:t> of data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web-&gt; 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err="1" smtClean="0"/>
              <a:t>Planned</a:t>
            </a:r>
            <a:r>
              <a:rPr lang="es-ES" dirty="0" smtClean="0"/>
              <a:t>: + 300 </a:t>
            </a:r>
            <a:r>
              <a:rPr lang="es-ES" dirty="0" err="1" smtClean="0"/>
              <a:t>registered</a:t>
            </a:r>
            <a:r>
              <a:rPr lang="es-ES" dirty="0" smtClean="0"/>
              <a:t> </a:t>
            </a:r>
            <a:r>
              <a:rPr lang="es-ES" dirty="0" err="1" smtClean="0"/>
              <a:t>users</a:t>
            </a:r>
            <a:r>
              <a:rPr lang="es-ES" dirty="0" smtClean="0"/>
              <a:t> GFED (</a:t>
            </a:r>
            <a:r>
              <a:rPr lang="es-ES" dirty="0" err="1" smtClean="0"/>
              <a:t>emissions</a:t>
            </a:r>
            <a:r>
              <a:rPr lang="es-ES" dirty="0" smtClean="0"/>
              <a:t>, </a:t>
            </a:r>
            <a:r>
              <a:rPr lang="es-ES" dirty="0" err="1" smtClean="0"/>
              <a:t>deforestation,REDD</a:t>
            </a:r>
            <a:r>
              <a:rPr lang="es-ES" dirty="0" smtClean="0"/>
              <a:t>, </a:t>
            </a:r>
            <a:r>
              <a:rPr lang="es-ES" dirty="0" err="1" smtClean="0"/>
              <a:t>Carbon</a:t>
            </a:r>
            <a:r>
              <a:rPr lang="es-ES" dirty="0" smtClean="0"/>
              <a:t> </a:t>
            </a:r>
            <a:r>
              <a:rPr lang="es-ES" dirty="0" err="1" smtClean="0"/>
              <a:t>Cycle</a:t>
            </a:r>
            <a:r>
              <a:rPr lang="es-ES" dirty="0" smtClean="0"/>
              <a:t>, DGVM).</a:t>
            </a:r>
            <a:endParaRPr lang="es-ES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90569"/>
              </p:ext>
            </p:extLst>
          </p:nvPr>
        </p:nvGraphicFramePr>
        <p:xfrm>
          <a:off x="288958" y="1916832"/>
          <a:ext cx="9035570" cy="363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Hoja de cálculo" r:id="rId4" imgW="8140700" imgH="3670300" progId="Excel.Sheet.8">
                  <p:embed/>
                </p:oleObj>
              </mc:Choice>
              <mc:Fallback>
                <p:oleObj name="Hoja de cálculo" r:id="rId4" imgW="8140700" imgH="36703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8958" y="1916832"/>
                        <a:ext cx="9035570" cy="363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827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496" y="1317127"/>
            <a:ext cx="5616624" cy="5280225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C3S: </a:t>
            </a:r>
            <a:r>
              <a:rPr lang="es-ES" dirty="0" err="1"/>
              <a:t>fire</a:t>
            </a:r>
            <a:r>
              <a:rPr lang="es-ES" dirty="0"/>
              <a:t> </a:t>
            </a:r>
            <a:r>
              <a:rPr lang="es-ES" dirty="0" err="1"/>
              <a:t>disturbance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one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ECV’s</a:t>
            </a:r>
            <a:r>
              <a:rPr lang="es-ES" dirty="0"/>
              <a:t> </a:t>
            </a:r>
            <a:r>
              <a:rPr lang="es-ES" dirty="0" err="1" smtClean="0"/>
              <a:t>foreseen</a:t>
            </a:r>
            <a:r>
              <a:rPr lang="es-ES" dirty="0"/>
              <a:t> </a:t>
            </a:r>
            <a:r>
              <a:rPr lang="es-ES" dirty="0" smtClean="0"/>
              <a:t>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services</a:t>
            </a:r>
            <a:r>
              <a:rPr lang="es-ES" dirty="0"/>
              <a:t> </a:t>
            </a:r>
            <a:endParaRPr lang="es-ES" dirty="0" smtClean="0"/>
          </a:p>
          <a:p>
            <a:endParaRPr lang="es-ES" dirty="0"/>
          </a:p>
          <a:p>
            <a:r>
              <a:rPr lang="es-ES" dirty="0"/>
              <a:t>H2020: 2 </a:t>
            </a:r>
            <a:r>
              <a:rPr lang="es-ES" dirty="0" err="1"/>
              <a:t>proposals</a:t>
            </a:r>
            <a:r>
              <a:rPr lang="es-ES" dirty="0"/>
              <a:t> </a:t>
            </a:r>
            <a:r>
              <a:rPr lang="es-ES" dirty="0" err="1"/>
              <a:t>submitted</a:t>
            </a:r>
            <a:endParaRPr lang="es-ES" dirty="0"/>
          </a:p>
          <a:p>
            <a:pPr lvl="1"/>
            <a:r>
              <a:rPr lang="es-ES" dirty="0" err="1"/>
              <a:t>MyQube</a:t>
            </a:r>
            <a:r>
              <a:rPr lang="es-ES" dirty="0"/>
              <a:t> </a:t>
            </a:r>
          </a:p>
          <a:p>
            <a:pPr lvl="1"/>
            <a:r>
              <a:rPr lang="es-ES" dirty="0" err="1"/>
              <a:t>Multiply</a:t>
            </a:r>
            <a:r>
              <a:rPr lang="es-ES" dirty="0"/>
              <a:t> </a:t>
            </a:r>
            <a:endParaRPr lang="es-ES" dirty="0" smtClean="0"/>
          </a:p>
          <a:p>
            <a:pPr lvl="1"/>
            <a:endParaRPr lang="es-ES" dirty="0"/>
          </a:p>
          <a:p>
            <a:r>
              <a:rPr lang="es-ES" dirty="0"/>
              <a:t>International </a:t>
            </a:r>
            <a:r>
              <a:rPr lang="es-ES" dirty="0" err="1"/>
              <a:t>initiatives</a:t>
            </a:r>
            <a:r>
              <a:rPr lang="es-ES" dirty="0"/>
              <a:t>: </a:t>
            </a:r>
          </a:p>
          <a:p>
            <a:pPr lvl="1"/>
            <a:r>
              <a:rPr lang="es-ES" dirty="0"/>
              <a:t>GOFC-GOLD </a:t>
            </a:r>
          </a:p>
          <a:p>
            <a:pPr lvl="1"/>
            <a:r>
              <a:rPr lang="es-ES" dirty="0"/>
              <a:t>USGS ECV: </a:t>
            </a:r>
            <a:r>
              <a:rPr lang="es-ES" dirty="0" err="1" smtClean="0"/>
              <a:t>implementation</a:t>
            </a:r>
            <a:r>
              <a:rPr lang="es-ES" dirty="0" smtClean="0"/>
              <a:t>, </a:t>
            </a:r>
            <a:r>
              <a:rPr lang="es-ES" dirty="0" err="1" smtClean="0"/>
              <a:t>validation</a:t>
            </a:r>
            <a:endParaRPr lang="es-ES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7632848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s-ES" dirty="0"/>
              <a:t>2. </a:t>
            </a:r>
            <a:r>
              <a:rPr lang="es-ES" dirty="0" err="1"/>
              <a:t>C</a:t>
            </a:r>
            <a:r>
              <a:rPr lang="es-ES" dirty="0" err="1" smtClean="0"/>
              <a:t>urrent</a:t>
            </a:r>
            <a:r>
              <a:rPr lang="es-ES" dirty="0" smtClean="0"/>
              <a:t> </a:t>
            </a:r>
            <a:r>
              <a:rPr lang="es-ES" dirty="0"/>
              <a:t>and </a:t>
            </a:r>
            <a:r>
              <a:rPr lang="es-ES" dirty="0" err="1"/>
              <a:t>planned</a:t>
            </a:r>
            <a:r>
              <a:rPr lang="es-ES" dirty="0"/>
              <a:t> </a:t>
            </a:r>
            <a:r>
              <a:rPr lang="es-ES" dirty="0" err="1"/>
              <a:t>applications</a:t>
            </a:r>
            <a:r>
              <a:rPr lang="es-ES" dirty="0"/>
              <a:t> of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smtClean="0"/>
              <a:t>data:</a:t>
            </a:r>
            <a:endParaRPr lang="es-ES" dirty="0"/>
          </a:p>
        </p:txBody>
      </p:sp>
      <p:grpSp>
        <p:nvGrpSpPr>
          <p:cNvPr id="8" name="Agrupar 7"/>
          <p:cNvGrpSpPr/>
          <p:nvPr/>
        </p:nvGrpSpPr>
        <p:grpSpPr>
          <a:xfrm>
            <a:off x="5724128" y="1412776"/>
            <a:ext cx="3312368" cy="5040560"/>
            <a:chOff x="4499992" y="332656"/>
            <a:chExt cx="3657600" cy="5715000"/>
          </a:xfrm>
        </p:grpSpPr>
        <p:pic>
          <p:nvPicPr>
            <p:cNvPr id="6" name="Imagen 5" descr="Captura de pantalla 2015-05-25 a las 16.30.43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40" r="29860"/>
            <a:stretch/>
          </p:blipFill>
          <p:spPr>
            <a:xfrm>
              <a:off x="4499992" y="332656"/>
              <a:ext cx="3657600" cy="5715000"/>
            </a:xfrm>
            <a:prstGeom prst="rect">
              <a:avLst/>
            </a:prstGeom>
          </p:spPr>
        </p:pic>
        <p:pic>
          <p:nvPicPr>
            <p:cNvPr id="7" name="Imagen 6" descr="Captura de pantalla 2015-05-25 a las 16.31.07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0" t="48222" r="34167" b="33556"/>
            <a:stretch/>
          </p:blipFill>
          <p:spPr>
            <a:xfrm>
              <a:off x="5652120" y="4941168"/>
              <a:ext cx="2362200" cy="1041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8265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5536" y="269776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>3. </a:t>
            </a:r>
            <a:r>
              <a:rPr lang="es-ES" dirty="0" err="1"/>
              <a:t>P</a:t>
            </a:r>
            <a:r>
              <a:rPr lang="es-ES" dirty="0" err="1" smtClean="0"/>
              <a:t>lans</a:t>
            </a:r>
            <a:r>
              <a:rPr lang="es-ES" dirty="0" smtClean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products</a:t>
            </a:r>
            <a:r>
              <a:rPr lang="es-ES" dirty="0"/>
              <a:t>, </a:t>
            </a:r>
            <a:r>
              <a:rPr lang="es-ES" dirty="0" err="1"/>
              <a:t>delivery</a:t>
            </a:r>
            <a:r>
              <a:rPr lang="es-ES" dirty="0"/>
              <a:t> and </a:t>
            </a:r>
            <a:r>
              <a:rPr lang="es-ES" dirty="0" err="1"/>
              <a:t>engaging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climate</a:t>
            </a:r>
            <a:r>
              <a:rPr lang="es-ES" dirty="0"/>
              <a:t> </a:t>
            </a:r>
            <a:r>
              <a:rPr lang="es-ES" dirty="0" err="1"/>
              <a:t>researchers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176328"/>
              </p:ext>
            </p:extLst>
          </p:nvPr>
        </p:nvGraphicFramePr>
        <p:xfrm>
          <a:off x="107504" y="2204864"/>
          <a:ext cx="9028695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" name="Hoja de cálculo" r:id="rId3" imgW="4140200" imgH="1155700" progId="Excel.Sheet.12">
                  <p:embed/>
                </p:oleObj>
              </mc:Choice>
              <mc:Fallback>
                <p:oleObj name="Hoja de cálculo" r:id="rId3" imgW="4140200" imgH="1155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2204864"/>
                        <a:ext cx="9028695" cy="2520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3016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504" y="1317127"/>
            <a:ext cx="9036496" cy="5424241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CRG , CMUG</a:t>
            </a:r>
          </a:p>
          <a:p>
            <a:r>
              <a:rPr lang="en-GB" dirty="0" smtClean="0"/>
              <a:t>Phase 2: </a:t>
            </a:r>
          </a:p>
          <a:p>
            <a:pPr lvl="1"/>
            <a:r>
              <a:rPr lang="en-GB" b="1" dirty="0" smtClean="0"/>
              <a:t>MPIC</a:t>
            </a:r>
            <a:r>
              <a:rPr lang="en-GB" dirty="0" smtClean="0"/>
              <a:t>: </a:t>
            </a:r>
            <a:r>
              <a:rPr lang="es-ES" dirty="0" smtClean="0"/>
              <a:t>IBBI,  </a:t>
            </a:r>
            <a:r>
              <a:rPr lang="en-GB" dirty="0"/>
              <a:t>GEIA </a:t>
            </a:r>
            <a:r>
              <a:rPr lang="en-GB" dirty="0" smtClean="0"/>
              <a:t>, </a:t>
            </a:r>
            <a:r>
              <a:rPr lang="en-GB" dirty="0"/>
              <a:t>MACC/</a:t>
            </a:r>
            <a:r>
              <a:rPr lang="en-GB" dirty="0" smtClean="0"/>
              <a:t>CAMS, </a:t>
            </a:r>
            <a:r>
              <a:rPr lang="en-GB" dirty="0"/>
              <a:t>Core-</a:t>
            </a:r>
            <a:r>
              <a:rPr lang="en-GB" dirty="0" smtClean="0"/>
              <a:t>Climax, </a:t>
            </a:r>
            <a:r>
              <a:rPr lang="en-GB" dirty="0"/>
              <a:t>CMIP6 </a:t>
            </a:r>
            <a:endParaRPr lang="en-GB" dirty="0" smtClean="0"/>
          </a:p>
          <a:p>
            <a:pPr lvl="1"/>
            <a:r>
              <a:rPr lang="en-GB" b="1" dirty="0" smtClean="0"/>
              <a:t>IRD</a:t>
            </a:r>
            <a:r>
              <a:rPr lang="en-GB" dirty="0" smtClean="0"/>
              <a:t>:</a:t>
            </a:r>
            <a:r>
              <a:rPr lang="es-ES" dirty="0" smtClean="0"/>
              <a:t> </a:t>
            </a:r>
            <a:r>
              <a:rPr lang="en-GB" dirty="0" smtClean="0"/>
              <a:t>GEIA, ACCENT, </a:t>
            </a:r>
            <a:r>
              <a:rPr lang="en-GB" dirty="0" err="1" smtClean="0"/>
              <a:t>FireMIP</a:t>
            </a:r>
            <a:r>
              <a:rPr lang="en-GB" dirty="0" smtClean="0"/>
              <a:t>, </a:t>
            </a:r>
            <a:r>
              <a:rPr lang="en-GB" dirty="0"/>
              <a:t>CMIP6 </a:t>
            </a:r>
            <a:endParaRPr lang="en-GB" dirty="0" smtClean="0"/>
          </a:p>
          <a:p>
            <a:pPr lvl="1"/>
            <a:r>
              <a:rPr lang="en-GB" b="1" dirty="0" smtClean="0"/>
              <a:t>LSCE</a:t>
            </a:r>
            <a:r>
              <a:rPr lang="en-GB" dirty="0" smtClean="0"/>
              <a:t>: </a:t>
            </a:r>
            <a:r>
              <a:rPr lang="en-GB" dirty="0" err="1" smtClean="0"/>
              <a:t>FireMIP</a:t>
            </a:r>
            <a:r>
              <a:rPr lang="en-GB" dirty="0" smtClean="0"/>
              <a:t>, </a:t>
            </a:r>
            <a:r>
              <a:rPr lang="en-GB" dirty="0"/>
              <a:t>GCP and GCP-RECCAP</a:t>
            </a:r>
            <a:endParaRPr lang="en-GB" dirty="0" smtClean="0"/>
          </a:p>
          <a:p>
            <a:pPr lvl="1"/>
            <a:r>
              <a:rPr lang="en-GB" b="1" dirty="0" smtClean="0"/>
              <a:t>VUA</a:t>
            </a:r>
            <a:r>
              <a:rPr lang="en-GB" dirty="0" smtClean="0"/>
              <a:t>:</a:t>
            </a:r>
            <a:r>
              <a:rPr lang="en-GB" dirty="0"/>
              <a:t> </a:t>
            </a:r>
            <a:r>
              <a:rPr lang="es-ES" dirty="0" smtClean="0"/>
              <a:t>GOFC-GOLD, GFED,  </a:t>
            </a:r>
            <a:r>
              <a:rPr lang="en-GB" dirty="0" err="1" smtClean="0"/>
              <a:t>FireMIP</a:t>
            </a:r>
            <a:r>
              <a:rPr lang="en-GB" dirty="0" smtClean="0"/>
              <a:t>, </a:t>
            </a:r>
            <a:r>
              <a:rPr lang="en-GB" dirty="0"/>
              <a:t>GCP and GCP-</a:t>
            </a:r>
            <a:r>
              <a:rPr lang="en-GB" dirty="0" smtClean="0"/>
              <a:t>RECCAP, CMIP6</a:t>
            </a:r>
            <a:endParaRPr lang="es-ES" dirty="0" smtClean="0"/>
          </a:p>
          <a:p>
            <a:r>
              <a:rPr lang="es-ES" dirty="0" err="1" smtClean="0"/>
              <a:t>End</a:t>
            </a:r>
            <a:r>
              <a:rPr lang="es-ES" dirty="0" smtClean="0"/>
              <a:t> </a:t>
            </a:r>
            <a:r>
              <a:rPr lang="es-ES" dirty="0" err="1" smtClean="0"/>
              <a:t>users</a:t>
            </a:r>
            <a:r>
              <a:rPr lang="es-ES" dirty="0" smtClean="0"/>
              <a:t>: </a:t>
            </a:r>
            <a:r>
              <a:rPr lang="en-GB" dirty="0" smtClean="0"/>
              <a:t>partner institutions from these activities include ECMWF, UK </a:t>
            </a:r>
            <a:r>
              <a:rPr lang="en-GB" dirty="0" err="1" smtClean="0"/>
              <a:t>Metoffice</a:t>
            </a:r>
            <a:r>
              <a:rPr lang="en-GB" dirty="0" smtClean="0"/>
              <a:t>, </a:t>
            </a:r>
            <a:r>
              <a:rPr lang="en-GB" dirty="0" err="1" smtClean="0"/>
              <a:t>Juelich</a:t>
            </a:r>
            <a:r>
              <a:rPr lang="en-GB" dirty="0" smtClean="0"/>
              <a:t>, </a:t>
            </a:r>
            <a:r>
              <a:rPr lang="en-GB" dirty="0" err="1" smtClean="0"/>
              <a:t>Meteo</a:t>
            </a:r>
            <a:r>
              <a:rPr lang="en-GB" dirty="0" smtClean="0"/>
              <a:t> France, Max Planck Institute for Meteorology, Max Planck Institute for Biogeochemistry, King’s College.</a:t>
            </a:r>
            <a:endParaRPr lang="es-ES" dirty="0" smtClean="0"/>
          </a:p>
          <a:p>
            <a:r>
              <a:rPr lang="en-GB" dirty="0" smtClean="0"/>
              <a:t>External user group: MODIS team, FAO, INTA, JRC, CSIRO, INPE, </a:t>
            </a:r>
            <a:r>
              <a:rPr lang="es-ES" dirty="0"/>
              <a:t>natural </a:t>
            </a:r>
            <a:r>
              <a:rPr lang="es-ES" dirty="0" err="1"/>
              <a:t>hazards</a:t>
            </a:r>
            <a:r>
              <a:rPr lang="es-ES" dirty="0"/>
              <a:t> </a:t>
            </a:r>
            <a:r>
              <a:rPr lang="es-ES" dirty="0" err="1"/>
              <a:t>prevention</a:t>
            </a:r>
            <a:r>
              <a:rPr lang="es-ES" dirty="0"/>
              <a:t> </a:t>
            </a:r>
            <a:r>
              <a:rPr lang="es-ES" dirty="0" err="1"/>
              <a:t>community</a:t>
            </a:r>
            <a:r>
              <a:rPr lang="es-ES" dirty="0"/>
              <a:t> -&gt; </a:t>
            </a:r>
            <a:r>
              <a:rPr lang="es-ES" dirty="0" err="1"/>
              <a:t>fire</a:t>
            </a:r>
            <a:r>
              <a:rPr lang="es-ES" dirty="0"/>
              <a:t> </a:t>
            </a:r>
            <a:r>
              <a:rPr lang="es-ES" dirty="0" err="1"/>
              <a:t>risk</a:t>
            </a:r>
            <a:r>
              <a:rPr lang="es-ES" dirty="0"/>
              <a:t> </a:t>
            </a:r>
            <a:r>
              <a:rPr lang="es-ES" dirty="0" err="1"/>
              <a:t>assessment</a:t>
            </a:r>
            <a:endParaRPr lang="es-ES" dirty="0"/>
          </a:p>
          <a:p>
            <a:endParaRPr lang="en-GB" dirty="0" smtClean="0"/>
          </a:p>
          <a:p>
            <a:pPr marL="457200" lvl="1" indent="0">
              <a:buNone/>
            </a:pPr>
            <a:endParaRPr lang="es-ES" dirty="0" smtClean="0"/>
          </a:p>
          <a:p>
            <a:pPr lvl="1"/>
            <a:endParaRPr lang="es-E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5536" y="269776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>3. </a:t>
            </a:r>
            <a:r>
              <a:rPr lang="es-ES" dirty="0" err="1"/>
              <a:t>P</a:t>
            </a:r>
            <a:r>
              <a:rPr lang="es-ES" dirty="0" err="1" smtClean="0"/>
              <a:t>lans</a:t>
            </a:r>
            <a:r>
              <a:rPr lang="es-ES" dirty="0" smtClean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products</a:t>
            </a:r>
            <a:r>
              <a:rPr lang="es-ES" dirty="0"/>
              <a:t>, </a:t>
            </a:r>
            <a:r>
              <a:rPr lang="es-ES" dirty="0" err="1"/>
              <a:t>delivery</a:t>
            </a:r>
            <a:r>
              <a:rPr lang="es-ES" dirty="0"/>
              <a:t> and </a:t>
            </a:r>
            <a:r>
              <a:rPr lang="es-ES" dirty="0" err="1"/>
              <a:t>engaging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climate</a:t>
            </a:r>
            <a:r>
              <a:rPr lang="es-ES" dirty="0"/>
              <a:t> </a:t>
            </a:r>
            <a:r>
              <a:rPr lang="es-ES" dirty="0" err="1"/>
              <a:t>researchers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3827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4. </a:t>
            </a:r>
            <a:r>
              <a:rPr lang="es-ES" dirty="0" err="1"/>
              <a:t>C</a:t>
            </a:r>
            <a:r>
              <a:rPr lang="es-ES" dirty="0" err="1" smtClean="0"/>
              <a:t>ommon</a:t>
            </a:r>
            <a:r>
              <a:rPr lang="es-ES" dirty="0" smtClean="0"/>
              <a:t> </a:t>
            </a:r>
            <a:r>
              <a:rPr lang="es-ES" dirty="0" err="1"/>
              <a:t>issues</a:t>
            </a:r>
            <a:r>
              <a:rPr lang="es-ES" dirty="0"/>
              <a:t> </a:t>
            </a:r>
            <a:r>
              <a:rPr lang="es-ES" dirty="0" err="1"/>
              <a:t>between</a:t>
            </a:r>
            <a:r>
              <a:rPr lang="es-ES" dirty="0"/>
              <a:t> </a:t>
            </a:r>
            <a:r>
              <a:rPr lang="es-ES" dirty="0" err="1"/>
              <a:t>ECVs</a:t>
            </a:r>
            <a:r>
              <a:rPr lang="es-ES" dirty="0"/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Fire</a:t>
            </a:r>
            <a:r>
              <a:rPr lang="es-ES" dirty="0"/>
              <a:t> </a:t>
            </a:r>
            <a:r>
              <a:rPr lang="es-ES" dirty="0" err="1"/>
              <a:t>risk</a:t>
            </a:r>
            <a:r>
              <a:rPr lang="es-ES" dirty="0"/>
              <a:t> </a:t>
            </a:r>
            <a:r>
              <a:rPr lang="es-ES" dirty="0" err="1"/>
              <a:t>assesment</a:t>
            </a:r>
            <a:r>
              <a:rPr lang="es-ES" dirty="0"/>
              <a:t>:</a:t>
            </a:r>
          </a:p>
          <a:p>
            <a:pPr lvl="1"/>
            <a:r>
              <a:rPr lang="es-ES" dirty="0" err="1"/>
              <a:t>Soil</a:t>
            </a:r>
            <a:r>
              <a:rPr lang="es-ES" dirty="0"/>
              <a:t> </a:t>
            </a:r>
            <a:r>
              <a:rPr lang="es-ES" dirty="0" err="1"/>
              <a:t>moisture</a:t>
            </a:r>
            <a:endParaRPr lang="es-ES" dirty="0"/>
          </a:p>
          <a:p>
            <a:pPr lvl="1"/>
            <a:r>
              <a:rPr lang="es-ES" dirty="0"/>
              <a:t>LST</a:t>
            </a:r>
          </a:p>
          <a:p>
            <a:r>
              <a:rPr lang="es-ES" dirty="0" err="1"/>
              <a:t>Fire</a:t>
            </a:r>
            <a:r>
              <a:rPr lang="es-ES" dirty="0"/>
              <a:t> </a:t>
            </a:r>
            <a:r>
              <a:rPr lang="es-ES" dirty="0" err="1"/>
              <a:t>emissions</a:t>
            </a:r>
            <a:r>
              <a:rPr lang="es-ES" dirty="0"/>
              <a:t>:</a:t>
            </a:r>
          </a:p>
          <a:p>
            <a:pPr lvl="1"/>
            <a:r>
              <a:rPr lang="es-ES" dirty="0"/>
              <a:t>GHG</a:t>
            </a:r>
          </a:p>
          <a:p>
            <a:pPr lvl="1"/>
            <a:r>
              <a:rPr lang="es-ES" dirty="0" smtClean="0"/>
              <a:t>Ozone</a:t>
            </a:r>
          </a:p>
          <a:p>
            <a:pPr lvl="1"/>
            <a:r>
              <a:rPr lang="es-ES" dirty="0" smtClean="0"/>
              <a:t>Aerosol</a:t>
            </a:r>
            <a:endParaRPr lang="es-ES" dirty="0"/>
          </a:p>
          <a:p>
            <a:r>
              <a:rPr lang="es-ES" dirty="0" err="1"/>
              <a:t>Deforestation</a:t>
            </a:r>
            <a:r>
              <a:rPr lang="es-ES" dirty="0"/>
              <a:t> </a:t>
            </a:r>
            <a:r>
              <a:rPr lang="es-ES" dirty="0" err="1"/>
              <a:t>fires</a:t>
            </a:r>
            <a:r>
              <a:rPr lang="es-ES" dirty="0"/>
              <a:t>: </a:t>
            </a:r>
            <a:r>
              <a:rPr lang="es-ES" dirty="0" err="1"/>
              <a:t>Land</a:t>
            </a:r>
            <a:r>
              <a:rPr lang="es-ES" dirty="0"/>
              <a:t> </a:t>
            </a:r>
            <a:r>
              <a:rPr lang="es-ES" dirty="0" err="1"/>
              <a:t>cover</a:t>
            </a:r>
            <a:r>
              <a:rPr lang="es-ES" dirty="0"/>
              <a:t> CCI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947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4. </a:t>
            </a:r>
            <a:r>
              <a:rPr lang="es-ES" dirty="0" err="1"/>
              <a:t>C</a:t>
            </a:r>
            <a:r>
              <a:rPr lang="es-ES" dirty="0" err="1" smtClean="0"/>
              <a:t>ommon</a:t>
            </a:r>
            <a:r>
              <a:rPr lang="es-ES" dirty="0" smtClean="0"/>
              <a:t> </a:t>
            </a:r>
            <a:r>
              <a:rPr lang="es-ES" dirty="0" err="1"/>
              <a:t>issues</a:t>
            </a:r>
            <a:r>
              <a:rPr lang="es-ES" dirty="0"/>
              <a:t> </a:t>
            </a:r>
            <a:r>
              <a:rPr lang="es-ES" dirty="0" err="1"/>
              <a:t>between</a:t>
            </a:r>
            <a:r>
              <a:rPr lang="es-ES" dirty="0"/>
              <a:t> </a:t>
            </a:r>
            <a:r>
              <a:rPr lang="es-ES" dirty="0" err="1"/>
              <a:t>ECVs</a:t>
            </a:r>
            <a:r>
              <a:rPr lang="es-ES" dirty="0"/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0090" y="1317127"/>
            <a:ext cx="8276368" cy="5280225"/>
          </a:xfrm>
        </p:spPr>
        <p:txBody>
          <a:bodyPr>
            <a:normAutofit/>
          </a:bodyPr>
          <a:lstStyle/>
          <a:p>
            <a:r>
              <a:rPr lang="es-ES" dirty="0" err="1" smtClean="0"/>
              <a:t>Common</a:t>
            </a:r>
            <a:r>
              <a:rPr lang="es-ES" dirty="0" smtClean="0"/>
              <a:t> </a:t>
            </a:r>
            <a:r>
              <a:rPr lang="es-ES" dirty="0" err="1" smtClean="0"/>
              <a:t>sensors</a:t>
            </a:r>
            <a:r>
              <a:rPr lang="es-ES" dirty="0" smtClean="0"/>
              <a:t>:</a:t>
            </a:r>
          </a:p>
          <a:p>
            <a:pPr lvl="1"/>
            <a:r>
              <a:rPr lang="es-ES" dirty="0" smtClean="0"/>
              <a:t>MERIS: </a:t>
            </a:r>
            <a:r>
              <a:rPr lang="es-ES" dirty="0" err="1" smtClean="0"/>
              <a:t>LC_cci</a:t>
            </a:r>
            <a:r>
              <a:rPr lang="es-ES" dirty="0" smtClean="0"/>
              <a:t>, </a:t>
            </a:r>
            <a:r>
              <a:rPr lang="es-ES" dirty="0" err="1" smtClean="0"/>
              <a:t>Aerosol_cci</a:t>
            </a:r>
            <a:endParaRPr lang="es-ES" dirty="0" smtClean="0"/>
          </a:p>
          <a:p>
            <a:pPr lvl="1"/>
            <a:r>
              <a:rPr lang="es-ES" dirty="0" smtClean="0"/>
              <a:t>S2 data: </a:t>
            </a:r>
            <a:r>
              <a:rPr lang="es-ES" dirty="0" err="1" smtClean="0"/>
              <a:t>LC_cci</a:t>
            </a:r>
            <a:endParaRPr lang="es-ES" dirty="0" smtClean="0"/>
          </a:p>
          <a:p>
            <a:r>
              <a:rPr lang="es-ES" dirty="0" err="1" smtClean="0"/>
              <a:t>Common</a:t>
            </a:r>
            <a:r>
              <a:rPr lang="es-ES" dirty="0" smtClean="0"/>
              <a:t> </a:t>
            </a:r>
            <a:r>
              <a:rPr lang="es-ES" dirty="0" err="1" smtClean="0"/>
              <a:t>distribution</a:t>
            </a:r>
            <a:r>
              <a:rPr lang="es-ES" dirty="0" smtClean="0"/>
              <a:t> interfaces: LC</a:t>
            </a:r>
          </a:p>
          <a:p>
            <a:r>
              <a:rPr lang="es-ES" dirty="0" err="1" smtClean="0"/>
              <a:t>Water</a:t>
            </a:r>
            <a:r>
              <a:rPr lang="es-ES" dirty="0" smtClean="0"/>
              <a:t> </a:t>
            </a:r>
            <a:r>
              <a:rPr lang="es-ES" dirty="0" err="1" smtClean="0"/>
              <a:t>mask</a:t>
            </a:r>
            <a:endParaRPr lang="es-ES" dirty="0" smtClean="0"/>
          </a:p>
          <a:p>
            <a:r>
              <a:rPr lang="es-ES_tradnl" dirty="0" smtClean="0"/>
              <a:t>Cross</a:t>
            </a:r>
            <a:r>
              <a:rPr lang="en-GB" dirty="0" smtClean="0"/>
              <a:t>-</a:t>
            </a:r>
            <a:r>
              <a:rPr lang="en-GB" dirty="0"/>
              <a:t>ECV </a:t>
            </a:r>
            <a:r>
              <a:rPr lang="en-GB" dirty="0" smtClean="0"/>
              <a:t>checks to </a:t>
            </a:r>
            <a:r>
              <a:rPr lang="en-GB" dirty="0"/>
              <a:t>identify errors in the </a:t>
            </a:r>
            <a:r>
              <a:rPr lang="en-GB" dirty="0" smtClean="0"/>
              <a:t>products, inconsistencies.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149455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Fire_CCI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Phase 1 to Phase 2</a:t>
            </a:r>
            <a:endParaRPr lang="es-E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1155576" y="3742184"/>
            <a:ext cx="7088832" cy="2135088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err="1" smtClean="0"/>
              <a:t>Itziar</a:t>
            </a:r>
            <a:r>
              <a:rPr lang="en-GB" dirty="0" smtClean="0"/>
              <a:t> Alonso-</a:t>
            </a:r>
            <a:r>
              <a:rPr lang="en-GB" dirty="0" err="1" smtClean="0"/>
              <a:t>Canas</a:t>
            </a:r>
            <a:endParaRPr lang="en-GB" dirty="0" smtClean="0"/>
          </a:p>
          <a:p>
            <a:r>
              <a:rPr lang="en-GB" dirty="0" smtClean="0"/>
              <a:t>Emilio </a:t>
            </a:r>
            <a:r>
              <a:rPr lang="en-GB" dirty="0" err="1" smtClean="0"/>
              <a:t>Chuvieco</a:t>
            </a:r>
            <a:endParaRPr lang="en-GB" dirty="0" smtClean="0"/>
          </a:p>
          <a:p>
            <a:r>
              <a:rPr lang="en-GB" sz="2400" i="1" dirty="0" smtClean="0"/>
              <a:t>University of </a:t>
            </a:r>
            <a:r>
              <a:rPr lang="en-GB" sz="2400" i="1" dirty="0" err="1" smtClean="0"/>
              <a:t>Alcalá</a:t>
            </a:r>
            <a:endParaRPr lang="es-ES" sz="2400" i="1" dirty="0"/>
          </a:p>
        </p:txBody>
      </p:sp>
    </p:spTree>
    <p:extLst>
      <p:ext uri="{BB962C8B-B14F-4D97-AF65-F5344CB8AC3E}">
        <p14:creationId xmlns:p14="http://schemas.microsoft.com/office/powerpoint/2010/main" val="382909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Outline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err="1"/>
              <a:t>Each</a:t>
            </a:r>
            <a:r>
              <a:rPr lang="es-ES" dirty="0"/>
              <a:t> ECV </a:t>
            </a:r>
            <a:r>
              <a:rPr lang="es-ES" dirty="0" err="1"/>
              <a:t>project</a:t>
            </a:r>
            <a:r>
              <a:rPr lang="es-ES" dirty="0"/>
              <a:t> to describe </a:t>
            </a:r>
            <a:r>
              <a:rPr lang="es-ES" dirty="0" err="1" smtClean="0"/>
              <a:t>current</a:t>
            </a:r>
            <a:r>
              <a:rPr lang="es-ES" dirty="0" smtClean="0"/>
              <a:t> and </a:t>
            </a:r>
            <a:r>
              <a:rPr lang="es-ES" dirty="0" err="1" smtClean="0"/>
              <a:t>planned</a:t>
            </a:r>
            <a:r>
              <a:rPr lang="es-ES" dirty="0" smtClean="0"/>
              <a:t> </a:t>
            </a:r>
            <a:r>
              <a:rPr lang="es-ES" dirty="0" err="1" smtClean="0"/>
              <a:t>applications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their</a:t>
            </a:r>
            <a:r>
              <a:rPr lang="es-ES" dirty="0" smtClean="0"/>
              <a:t> data, and </a:t>
            </a:r>
            <a:r>
              <a:rPr lang="es-ES" dirty="0" err="1"/>
              <a:t>allow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discussion</a:t>
            </a:r>
            <a:r>
              <a:rPr lang="es-ES" dirty="0"/>
              <a:t> </a:t>
            </a:r>
          </a:p>
          <a:p>
            <a:pPr marL="0" indent="0">
              <a:buNone/>
            </a:pPr>
            <a:r>
              <a:rPr lang="es-ES" dirty="0"/>
              <a:t>1. </a:t>
            </a:r>
            <a:r>
              <a:rPr lang="es-ES" dirty="0" err="1" smtClean="0"/>
              <a:t>Description</a:t>
            </a:r>
            <a:r>
              <a:rPr lang="es-ES" dirty="0" smtClean="0"/>
              <a:t> </a:t>
            </a:r>
            <a:r>
              <a:rPr lang="es-ES" dirty="0"/>
              <a:t>of </a:t>
            </a:r>
            <a:r>
              <a:rPr lang="es-ES" dirty="0" err="1"/>
              <a:t>available</a:t>
            </a:r>
            <a:r>
              <a:rPr lang="es-ES" dirty="0"/>
              <a:t> data </a:t>
            </a:r>
            <a:r>
              <a:rPr lang="es-ES" dirty="0" err="1" smtClean="0"/>
              <a:t>including</a:t>
            </a:r>
            <a:r>
              <a:rPr lang="es-ES" dirty="0" smtClean="0"/>
              <a:t>: </a:t>
            </a:r>
            <a:r>
              <a:rPr lang="es-ES" dirty="0" err="1" smtClean="0"/>
              <a:t>specification</a:t>
            </a:r>
            <a:r>
              <a:rPr lang="es-ES" dirty="0"/>
              <a:t>, </a:t>
            </a:r>
            <a:r>
              <a:rPr lang="es-ES" dirty="0" err="1"/>
              <a:t>validation</a:t>
            </a:r>
            <a:r>
              <a:rPr lang="es-ES" dirty="0"/>
              <a:t>, </a:t>
            </a:r>
            <a:r>
              <a:rPr lang="es-ES" dirty="0" err="1"/>
              <a:t>uncertainty</a:t>
            </a:r>
            <a:r>
              <a:rPr lang="es-ES" dirty="0"/>
              <a:t>, </a:t>
            </a:r>
            <a:r>
              <a:rPr lang="es-ES" dirty="0" err="1"/>
              <a:t>improvement</a:t>
            </a:r>
            <a:r>
              <a:rPr lang="es-ES" dirty="0"/>
              <a:t> of </a:t>
            </a:r>
            <a:r>
              <a:rPr lang="es-ES" dirty="0" err="1"/>
              <a:t>current</a:t>
            </a:r>
            <a:r>
              <a:rPr lang="es-ES" dirty="0"/>
              <a:t> </a:t>
            </a:r>
            <a:r>
              <a:rPr lang="es-ES" dirty="0" err="1"/>
              <a:t>state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art </a:t>
            </a:r>
          </a:p>
          <a:p>
            <a:pPr marL="0" indent="0">
              <a:buNone/>
            </a:pPr>
            <a:r>
              <a:rPr lang="es-ES" dirty="0"/>
              <a:t>2. </a:t>
            </a:r>
            <a:r>
              <a:rPr lang="es-ES" dirty="0" err="1" smtClean="0"/>
              <a:t>Current</a:t>
            </a:r>
            <a:r>
              <a:rPr lang="es-ES" dirty="0" smtClean="0"/>
              <a:t> </a:t>
            </a:r>
            <a:r>
              <a:rPr lang="es-ES" dirty="0"/>
              <a:t>and </a:t>
            </a:r>
            <a:r>
              <a:rPr lang="es-ES" dirty="0" err="1"/>
              <a:t>planned</a:t>
            </a:r>
            <a:r>
              <a:rPr lang="es-ES" dirty="0"/>
              <a:t> </a:t>
            </a:r>
            <a:r>
              <a:rPr lang="es-ES" dirty="0" err="1"/>
              <a:t>applications</a:t>
            </a:r>
            <a:r>
              <a:rPr lang="es-ES" dirty="0"/>
              <a:t> of </a:t>
            </a:r>
            <a:r>
              <a:rPr lang="es-ES" dirty="0" err="1"/>
              <a:t>this</a:t>
            </a:r>
            <a:r>
              <a:rPr lang="es-ES" dirty="0"/>
              <a:t> data, </a:t>
            </a:r>
            <a:r>
              <a:rPr lang="es-ES" dirty="0" err="1"/>
              <a:t>including</a:t>
            </a:r>
            <a:r>
              <a:rPr lang="es-ES" dirty="0"/>
              <a:t>: </a:t>
            </a:r>
          </a:p>
          <a:p>
            <a:pPr marL="0" indent="0">
              <a:buNone/>
            </a:pPr>
            <a:r>
              <a:rPr lang="es-ES" dirty="0"/>
              <a:t>C3S (</a:t>
            </a:r>
            <a:r>
              <a:rPr lang="es-ES" dirty="0" err="1"/>
              <a:t>copernicus</a:t>
            </a:r>
            <a:r>
              <a:rPr lang="es-ES" dirty="0"/>
              <a:t> </a:t>
            </a:r>
            <a:r>
              <a:rPr lang="es-ES" dirty="0" err="1"/>
              <a:t>climate</a:t>
            </a:r>
            <a:r>
              <a:rPr lang="es-ES" dirty="0"/>
              <a:t> </a:t>
            </a:r>
            <a:r>
              <a:rPr lang="es-ES" dirty="0" err="1"/>
              <a:t>change</a:t>
            </a:r>
            <a:r>
              <a:rPr lang="es-ES" dirty="0"/>
              <a:t> </a:t>
            </a:r>
            <a:r>
              <a:rPr lang="es-ES" dirty="0" err="1"/>
              <a:t>services</a:t>
            </a:r>
            <a:r>
              <a:rPr lang="es-ES" dirty="0"/>
              <a:t>), H2020 </a:t>
            </a:r>
            <a:r>
              <a:rPr lang="es-ES" dirty="0" err="1"/>
              <a:t>research</a:t>
            </a:r>
            <a:r>
              <a:rPr lang="es-ES" dirty="0"/>
              <a:t>, </a:t>
            </a:r>
            <a:r>
              <a:rPr lang="es-ES" dirty="0" err="1"/>
              <a:t>international</a:t>
            </a:r>
            <a:r>
              <a:rPr lang="es-ES" dirty="0"/>
              <a:t> </a:t>
            </a:r>
            <a:r>
              <a:rPr lang="es-ES" dirty="0" err="1"/>
              <a:t>initiatives</a:t>
            </a:r>
            <a:r>
              <a:rPr lang="es-ES" dirty="0"/>
              <a:t>, </a:t>
            </a:r>
            <a:r>
              <a:rPr lang="es-ES" dirty="0" err="1"/>
              <a:t>national</a:t>
            </a:r>
            <a:r>
              <a:rPr lang="es-ES" dirty="0"/>
              <a:t> </a:t>
            </a:r>
            <a:r>
              <a:rPr lang="es-ES" dirty="0" err="1"/>
              <a:t>programmes</a:t>
            </a:r>
            <a:r>
              <a:rPr lang="es-ES" dirty="0"/>
              <a:t> </a:t>
            </a:r>
          </a:p>
          <a:p>
            <a:pPr marL="0" indent="0">
              <a:buNone/>
            </a:pPr>
            <a:r>
              <a:rPr lang="es-ES" dirty="0"/>
              <a:t>3. </a:t>
            </a:r>
            <a:r>
              <a:rPr lang="es-ES" dirty="0" err="1" smtClean="0"/>
              <a:t>Plans</a:t>
            </a:r>
            <a:r>
              <a:rPr lang="es-ES" dirty="0" smtClean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products</a:t>
            </a:r>
            <a:r>
              <a:rPr lang="es-ES" dirty="0"/>
              <a:t>, </a:t>
            </a:r>
            <a:r>
              <a:rPr lang="es-ES" dirty="0" err="1"/>
              <a:t>delivery</a:t>
            </a:r>
            <a:r>
              <a:rPr lang="es-ES" dirty="0"/>
              <a:t> and </a:t>
            </a:r>
            <a:r>
              <a:rPr lang="es-ES" dirty="0" err="1"/>
              <a:t>engaging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climate</a:t>
            </a:r>
            <a:r>
              <a:rPr lang="es-ES" dirty="0"/>
              <a:t> </a:t>
            </a:r>
            <a:r>
              <a:rPr lang="es-ES" dirty="0" err="1"/>
              <a:t>researchers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4. </a:t>
            </a:r>
            <a:r>
              <a:rPr lang="es-ES" dirty="0" err="1" smtClean="0"/>
              <a:t>Common</a:t>
            </a:r>
            <a:r>
              <a:rPr lang="es-ES" dirty="0" smtClean="0"/>
              <a:t> </a:t>
            </a:r>
            <a:r>
              <a:rPr lang="es-ES" dirty="0" err="1"/>
              <a:t>issues</a:t>
            </a:r>
            <a:r>
              <a:rPr lang="es-ES" dirty="0"/>
              <a:t> </a:t>
            </a:r>
            <a:r>
              <a:rPr lang="es-ES" dirty="0" err="1"/>
              <a:t>between</a:t>
            </a:r>
            <a:r>
              <a:rPr lang="es-ES" dirty="0"/>
              <a:t> </a:t>
            </a:r>
            <a:r>
              <a:rPr lang="es-ES" dirty="0" err="1"/>
              <a:t>ECVs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5554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00090" y="1317127"/>
            <a:ext cx="6764198" cy="484818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3 years of MERIS data processed 2006-2008</a:t>
            </a:r>
          </a:p>
          <a:p>
            <a:r>
              <a:rPr lang="en-US" dirty="0" smtClean="0"/>
              <a:t>Pixel product :</a:t>
            </a:r>
          </a:p>
          <a:p>
            <a:pPr lvl="1"/>
            <a:r>
              <a:rPr lang="en-US" dirty="0" smtClean="0"/>
              <a:t>Monthly files with date of detection.</a:t>
            </a:r>
          </a:p>
          <a:p>
            <a:pPr lvl="1"/>
            <a:r>
              <a:rPr lang="en-US" dirty="0" smtClean="0"/>
              <a:t>Include confidence level and %cloud-free observations.</a:t>
            </a:r>
          </a:p>
          <a:p>
            <a:pPr lvl="1"/>
            <a:r>
              <a:rPr lang="en-US" dirty="0" err="1" smtClean="0"/>
              <a:t>GeoTiff</a:t>
            </a:r>
            <a:r>
              <a:rPr lang="en-US" dirty="0" smtClean="0"/>
              <a:t> format</a:t>
            </a:r>
          </a:p>
          <a:p>
            <a:r>
              <a:rPr lang="en-US" dirty="0" smtClean="0"/>
              <a:t>Grid product:</a:t>
            </a:r>
          </a:p>
          <a:p>
            <a:pPr lvl="1"/>
            <a:r>
              <a:rPr lang="en-US" dirty="0" smtClean="0"/>
              <a:t>15-day files at 0.5 x 0.5 degree (CGM).</a:t>
            </a:r>
          </a:p>
          <a:p>
            <a:pPr lvl="1"/>
            <a:r>
              <a:rPr lang="en-US" dirty="0" smtClean="0"/>
              <a:t>Include standard error and burned land cover.</a:t>
            </a:r>
          </a:p>
          <a:p>
            <a:pPr lvl="1"/>
            <a:r>
              <a:rPr lang="en-US" dirty="0" err="1" smtClean="0"/>
              <a:t>NetCDF</a:t>
            </a:r>
            <a:r>
              <a:rPr lang="en-US" dirty="0" smtClean="0"/>
              <a:t> format.</a:t>
            </a:r>
          </a:p>
        </p:txBody>
      </p:sp>
      <p:pic>
        <p:nvPicPr>
          <p:cNvPr id="4" name="Picture 1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7821" y="2045791"/>
            <a:ext cx="1854726" cy="21032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1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7821" y="4499173"/>
            <a:ext cx="1850120" cy="209817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7632848" cy="1196752"/>
          </a:xfrm>
        </p:spPr>
        <p:txBody>
          <a:bodyPr>
            <a:normAutofit fontScale="90000"/>
          </a:bodyPr>
          <a:lstStyle/>
          <a:p>
            <a:r>
              <a:rPr lang="es-ES" dirty="0"/>
              <a:t>1. </a:t>
            </a:r>
            <a:r>
              <a:rPr lang="es-ES" dirty="0" err="1"/>
              <a:t>D</a:t>
            </a:r>
            <a:r>
              <a:rPr lang="es-ES" dirty="0" err="1" smtClean="0"/>
              <a:t>escription</a:t>
            </a:r>
            <a:r>
              <a:rPr lang="es-ES" dirty="0" smtClean="0"/>
              <a:t> </a:t>
            </a:r>
            <a:r>
              <a:rPr lang="es-ES" dirty="0"/>
              <a:t>of </a:t>
            </a:r>
            <a:r>
              <a:rPr lang="es-ES" dirty="0" err="1"/>
              <a:t>available</a:t>
            </a:r>
            <a:r>
              <a:rPr lang="es-ES" dirty="0"/>
              <a:t> </a:t>
            </a:r>
            <a:r>
              <a:rPr lang="es-ES" dirty="0" smtClean="0"/>
              <a:t>data: </a:t>
            </a:r>
            <a:r>
              <a:rPr lang="es-ES" dirty="0" err="1" smtClean="0"/>
              <a:t>specification</a:t>
            </a:r>
            <a:r>
              <a:rPr lang="es-ES" dirty="0" smtClean="0"/>
              <a:t> - </a:t>
            </a:r>
            <a:r>
              <a:rPr lang="es-ES" dirty="0" err="1" smtClean="0"/>
              <a:t>products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7663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1 Imagen" descr="global_windows_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7560840" cy="4104456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7632848" cy="1196752"/>
          </a:xfrm>
        </p:spPr>
        <p:txBody>
          <a:bodyPr>
            <a:normAutofit fontScale="90000"/>
          </a:bodyPr>
          <a:lstStyle/>
          <a:p>
            <a:r>
              <a:rPr lang="es-ES" dirty="0"/>
              <a:t>1. </a:t>
            </a:r>
            <a:r>
              <a:rPr lang="es-ES" dirty="0" err="1"/>
              <a:t>D</a:t>
            </a:r>
            <a:r>
              <a:rPr lang="es-ES" dirty="0" err="1" smtClean="0"/>
              <a:t>escription</a:t>
            </a:r>
            <a:r>
              <a:rPr lang="es-ES" dirty="0" smtClean="0"/>
              <a:t> </a:t>
            </a:r>
            <a:r>
              <a:rPr lang="es-ES" dirty="0"/>
              <a:t>of </a:t>
            </a:r>
            <a:r>
              <a:rPr lang="es-ES" dirty="0" err="1"/>
              <a:t>available</a:t>
            </a:r>
            <a:r>
              <a:rPr lang="es-ES" dirty="0"/>
              <a:t> </a:t>
            </a:r>
            <a:r>
              <a:rPr lang="es-ES" dirty="0" smtClean="0"/>
              <a:t>data: </a:t>
            </a:r>
            <a:r>
              <a:rPr lang="es-ES" dirty="0" err="1" smtClean="0"/>
              <a:t>specification</a:t>
            </a:r>
            <a:r>
              <a:rPr lang="es-ES" dirty="0" smtClean="0"/>
              <a:t> - </a:t>
            </a:r>
            <a:r>
              <a:rPr lang="es-ES" dirty="0" err="1" smtClean="0"/>
              <a:t>products</a:t>
            </a: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3131840" y="6084004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/>
              <a:t>https</a:t>
            </a:r>
            <a:r>
              <a:rPr lang="es-ES" dirty="0"/>
              <a:t>://</a:t>
            </a:r>
            <a:r>
              <a:rPr lang="es-ES" dirty="0" err="1"/>
              <a:t>geogra.uah.es</a:t>
            </a:r>
            <a:r>
              <a:rPr lang="es-ES" dirty="0"/>
              <a:t>/esa/</a:t>
            </a:r>
          </a:p>
        </p:txBody>
      </p:sp>
    </p:spTree>
    <p:extLst>
      <p:ext uri="{BB962C8B-B14F-4D97-AF65-F5344CB8AC3E}">
        <p14:creationId xmlns:p14="http://schemas.microsoft.com/office/powerpoint/2010/main" val="927864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124745"/>
            <a:ext cx="8964488" cy="2088232"/>
          </a:xfrm>
        </p:spPr>
        <p:txBody>
          <a:bodyPr>
            <a:normAutofit/>
          </a:bodyPr>
          <a:lstStyle/>
          <a:p>
            <a:r>
              <a:rPr lang="es-ES" sz="2400" dirty="0" smtClean="0"/>
              <a:t>Reference </a:t>
            </a:r>
            <a:r>
              <a:rPr lang="es-ES" sz="2400" dirty="0" err="1" smtClean="0"/>
              <a:t>fire</a:t>
            </a:r>
            <a:r>
              <a:rPr lang="es-ES" sz="2400" dirty="0" smtClean="0"/>
              <a:t> </a:t>
            </a:r>
            <a:r>
              <a:rPr lang="es-ES" sz="2400" dirty="0" err="1" smtClean="0"/>
              <a:t>perimeters</a:t>
            </a:r>
            <a:r>
              <a:rPr lang="es-ES" sz="2400" dirty="0" smtClean="0"/>
              <a:t> </a:t>
            </a:r>
            <a:r>
              <a:rPr lang="es-ES" sz="2400" dirty="0" err="1" smtClean="0"/>
              <a:t>derived</a:t>
            </a:r>
            <a:r>
              <a:rPr lang="es-ES" sz="2400" dirty="0" smtClean="0"/>
              <a:t> </a:t>
            </a:r>
            <a:r>
              <a:rPr lang="es-ES" sz="2400" dirty="0" err="1" smtClean="0"/>
              <a:t>from</a:t>
            </a:r>
            <a:r>
              <a:rPr lang="es-ES" sz="2400" dirty="0" smtClean="0"/>
              <a:t> 105 </a:t>
            </a:r>
            <a:r>
              <a:rPr lang="es-ES" sz="2400" dirty="0" err="1" smtClean="0"/>
              <a:t>Landsat</a:t>
            </a:r>
            <a:r>
              <a:rPr lang="es-ES" sz="2400" dirty="0" smtClean="0"/>
              <a:t> TM/ETM+ </a:t>
            </a:r>
            <a:r>
              <a:rPr lang="es-ES" sz="2400" dirty="0" err="1" smtClean="0"/>
              <a:t>image</a:t>
            </a:r>
            <a:r>
              <a:rPr lang="es-ES" sz="2400" dirty="0" smtClean="0"/>
              <a:t> </a:t>
            </a:r>
            <a:r>
              <a:rPr lang="es-ES" sz="2400" dirty="0" err="1" smtClean="0"/>
              <a:t>pairs</a:t>
            </a:r>
            <a:endParaRPr lang="es-ES" sz="2400" dirty="0" smtClean="0"/>
          </a:p>
          <a:p>
            <a:r>
              <a:rPr lang="en-GB" sz="2400" dirty="0" smtClean="0"/>
              <a:t>Global </a:t>
            </a:r>
            <a:r>
              <a:rPr lang="en-GB" sz="2400" dirty="0"/>
              <a:t>validation performed for </a:t>
            </a:r>
            <a:r>
              <a:rPr lang="en-GB" sz="2400" dirty="0" smtClean="0"/>
              <a:t>2008, </a:t>
            </a:r>
            <a:r>
              <a:rPr lang="en-GB" sz="2400" dirty="0"/>
              <a:t>using probability sampling </a:t>
            </a:r>
            <a:r>
              <a:rPr lang="en-GB" sz="2400" dirty="0" smtClean="0"/>
              <a:t>design, </a:t>
            </a:r>
            <a:r>
              <a:rPr lang="es-ES" sz="2400" dirty="0"/>
              <a:t>2005-2009 temporal </a:t>
            </a:r>
            <a:r>
              <a:rPr lang="es-ES" sz="2400" dirty="0" err="1" smtClean="0"/>
              <a:t>validation</a:t>
            </a:r>
            <a:endParaRPr lang="en-GB" sz="2400" dirty="0"/>
          </a:p>
          <a:p>
            <a:r>
              <a:rPr lang="en-GB" sz="2400" dirty="0" smtClean="0"/>
              <a:t>Validation </a:t>
            </a:r>
            <a:r>
              <a:rPr lang="en-GB" sz="2400" dirty="0"/>
              <a:t>based on cross tabulated error </a:t>
            </a:r>
            <a:r>
              <a:rPr lang="en-GB" sz="2400" dirty="0" smtClean="0"/>
              <a:t>matrices</a:t>
            </a:r>
            <a:endParaRPr lang="es-ES" dirty="0"/>
          </a:p>
          <a:p>
            <a:endParaRPr lang="es-ES" dirty="0"/>
          </a:p>
        </p:txBody>
      </p:sp>
      <p:pic>
        <p:nvPicPr>
          <p:cNvPr id="8" name="5 Imagen" descr="ss_va_gc_pai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140968"/>
            <a:ext cx="4680520" cy="2314731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7632848" cy="1196752"/>
          </a:xfrm>
        </p:spPr>
        <p:txBody>
          <a:bodyPr>
            <a:normAutofit fontScale="90000"/>
          </a:bodyPr>
          <a:lstStyle/>
          <a:p>
            <a:r>
              <a:rPr lang="es-ES" dirty="0"/>
              <a:t>1. </a:t>
            </a:r>
            <a:r>
              <a:rPr lang="es-ES" dirty="0" err="1"/>
              <a:t>D</a:t>
            </a:r>
            <a:r>
              <a:rPr lang="es-ES" dirty="0" err="1" smtClean="0"/>
              <a:t>escription</a:t>
            </a:r>
            <a:r>
              <a:rPr lang="es-ES" dirty="0" smtClean="0"/>
              <a:t> </a:t>
            </a:r>
            <a:r>
              <a:rPr lang="es-ES" dirty="0"/>
              <a:t>of </a:t>
            </a:r>
            <a:r>
              <a:rPr lang="es-ES" dirty="0" err="1"/>
              <a:t>available</a:t>
            </a:r>
            <a:r>
              <a:rPr lang="es-ES" dirty="0"/>
              <a:t> </a:t>
            </a:r>
            <a:r>
              <a:rPr lang="es-ES" dirty="0" smtClean="0"/>
              <a:t>data: </a:t>
            </a:r>
            <a:r>
              <a:rPr lang="es-ES" dirty="0" err="1" smtClean="0"/>
              <a:t>Validation</a:t>
            </a:r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251520" y="4797152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Padilla et al, 2015 RSE</a:t>
            </a:r>
            <a:endParaRPr lang="es-ES" sz="1400" dirty="0"/>
          </a:p>
        </p:txBody>
      </p:sp>
      <p:pic>
        <p:nvPicPr>
          <p:cNvPr id="9" name="Imagen 8" descr="Captura de pantalla 2015-05-24 a las 18.26.0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" t="56667" r="9401" b="23846"/>
          <a:stretch/>
        </p:blipFill>
        <p:spPr>
          <a:xfrm>
            <a:off x="11914" y="5517232"/>
            <a:ext cx="9150156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81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196753"/>
            <a:ext cx="9144000" cy="2520280"/>
          </a:xfrm>
        </p:spPr>
        <p:txBody>
          <a:bodyPr/>
          <a:lstStyle/>
          <a:p>
            <a:r>
              <a:rPr lang="en-GB" sz="2000" dirty="0" smtClean="0"/>
              <a:t>Derived from </a:t>
            </a:r>
            <a:r>
              <a:rPr lang="en-GB" sz="2000" dirty="0"/>
              <a:t>23 pairs of Landsat TM/ETM+ </a:t>
            </a:r>
            <a:r>
              <a:rPr lang="en-GB" sz="2000" dirty="0" smtClean="0"/>
              <a:t>images from </a:t>
            </a:r>
            <a:r>
              <a:rPr lang="en-GB" sz="2000" dirty="0"/>
              <a:t>2006 to 2008 not used in the </a:t>
            </a:r>
            <a:r>
              <a:rPr lang="en-GB" sz="2000" dirty="0" smtClean="0"/>
              <a:t>validation</a:t>
            </a:r>
            <a:endParaRPr lang="en-GB" sz="2000" dirty="0"/>
          </a:p>
          <a:p>
            <a:pPr lvl="1"/>
            <a:r>
              <a:rPr lang="en-GB" sz="2000" dirty="0" smtClean="0"/>
              <a:t>Pixel product: estimated </a:t>
            </a:r>
            <a:r>
              <a:rPr lang="en-GB" sz="2000" dirty="0"/>
              <a:t>in probabilistic terms (% confidence</a:t>
            </a:r>
            <a:r>
              <a:rPr lang="en-GB" sz="2000" dirty="0" smtClean="0"/>
              <a:t>) </a:t>
            </a:r>
            <a:r>
              <a:rPr lang="en-GB" sz="2000" dirty="0"/>
              <a:t>based on regression </a:t>
            </a:r>
            <a:r>
              <a:rPr lang="en-GB" sz="2000" dirty="0" smtClean="0"/>
              <a:t>analysis </a:t>
            </a:r>
            <a:r>
              <a:rPr lang="en-GB" sz="2000" dirty="0"/>
              <a:t>using as inputs </a:t>
            </a:r>
            <a:r>
              <a:rPr lang="en-GB" sz="2000" dirty="0" smtClean="0"/>
              <a:t>CL of </a:t>
            </a:r>
            <a:r>
              <a:rPr lang="en-GB" sz="2000" dirty="0"/>
              <a:t>the classification, </a:t>
            </a:r>
            <a:r>
              <a:rPr lang="en-GB" sz="2000" dirty="0" smtClean="0"/>
              <a:t>number </a:t>
            </a:r>
            <a:r>
              <a:rPr lang="en-GB" sz="2000" dirty="0"/>
              <a:t>of neighbour burned </a:t>
            </a:r>
            <a:r>
              <a:rPr lang="en-GB" sz="2000" dirty="0" smtClean="0"/>
              <a:t>pixels </a:t>
            </a:r>
            <a:r>
              <a:rPr lang="en-GB" sz="2000" dirty="0"/>
              <a:t>and </a:t>
            </a:r>
            <a:r>
              <a:rPr lang="en-GB" sz="2000" dirty="0" smtClean="0"/>
              <a:t>LC.</a:t>
            </a:r>
            <a:endParaRPr lang="en-GB" sz="2000" dirty="0"/>
          </a:p>
          <a:p>
            <a:pPr lvl="1"/>
            <a:r>
              <a:rPr lang="en-GB" sz="2000" dirty="0" smtClean="0"/>
              <a:t>Grid product</a:t>
            </a:r>
            <a:r>
              <a:rPr lang="en-GB" sz="2000" dirty="0"/>
              <a:t>:</a:t>
            </a:r>
            <a:r>
              <a:rPr lang="en-GB" sz="2000" dirty="0" smtClean="0"/>
              <a:t> </a:t>
            </a:r>
            <a:r>
              <a:rPr lang="en-GB" sz="2000" dirty="0"/>
              <a:t>similar </a:t>
            </a:r>
            <a:r>
              <a:rPr lang="en-GB" sz="2000" dirty="0" smtClean="0"/>
              <a:t>model, output expressed </a:t>
            </a:r>
            <a:r>
              <a:rPr lang="en-GB" sz="2000" dirty="0"/>
              <a:t>as a standard error of the total burned area for each grid cell. </a:t>
            </a:r>
            <a:endParaRPr lang="es-ES" sz="2000" dirty="0"/>
          </a:p>
          <a:p>
            <a:endParaRPr lang="es-ES" dirty="0"/>
          </a:p>
        </p:txBody>
      </p:sp>
      <p:pic>
        <p:nvPicPr>
          <p:cNvPr id="5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17032"/>
            <a:ext cx="3206130" cy="30689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63" y="3717032"/>
            <a:ext cx="3053605" cy="3043789"/>
          </a:xfrm>
          <a:prstGeom prst="rect">
            <a:avLst/>
          </a:prstGeom>
          <a:noFill/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7632848" cy="1196752"/>
          </a:xfrm>
        </p:spPr>
        <p:txBody>
          <a:bodyPr>
            <a:normAutofit fontScale="90000"/>
          </a:bodyPr>
          <a:lstStyle/>
          <a:p>
            <a:r>
              <a:rPr lang="es-ES" dirty="0"/>
              <a:t>1. </a:t>
            </a:r>
            <a:r>
              <a:rPr lang="es-ES" dirty="0" err="1"/>
              <a:t>D</a:t>
            </a:r>
            <a:r>
              <a:rPr lang="es-ES" dirty="0" err="1" smtClean="0"/>
              <a:t>escription</a:t>
            </a:r>
            <a:r>
              <a:rPr lang="es-ES" dirty="0" smtClean="0"/>
              <a:t> </a:t>
            </a:r>
            <a:r>
              <a:rPr lang="es-ES" dirty="0"/>
              <a:t>of </a:t>
            </a:r>
            <a:r>
              <a:rPr lang="es-ES" dirty="0" err="1"/>
              <a:t>available</a:t>
            </a:r>
            <a:r>
              <a:rPr lang="es-ES" dirty="0"/>
              <a:t> </a:t>
            </a:r>
            <a:r>
              <a:rPr lang="es-ES" dirty="0" smtClean="0"/>
              <a:t>data: </a:t>
            </a:r>
            <a:r>
              <a:rPr lang="es-ES" dirty="0" err="1" smtClean="0"/>
              <a:t>Uncertainty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4499992" y="3284984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Alonso-Canas et al, 2015 RSE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67123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5544615"/>
          </a:xfrm>
        </p:spPr>
        <p:txBody>
          <a:bodyPr>
            <a:noAutofit/>
          </a:bodyPr>
          <a:lstStyle/>
          <a:p>
            <a:r>
              <a:rPr lang="es-ES" sz="2800" dirty="0" err="1"/>
              <a:t>Adapted</a:t>
            </a:r>
            <a:r>
              <a:rPr lang="es-ES" sz="2800" dirty="0"/>
              <a:t> </a:t>
            </a:r>
            <a:r>
              <a:rPr lang="es-ES" sz="2800" dirty="0" err="1"/>
              <a:t>to</a:t>
            </a:r>
            <a:r>
              <a:rPr lang="es-ES" sz="2800" dirty="0"/>
              <a:t> </a:t>
            </a:r>
            <a:r>
              <a:rPr lang="es-ES" sz="2800" dirty="0" err="1"/>
              <a:t>climate</a:t>
            </a:r>
            <a:r>
              <a:rPr lang="es-ES" sz="2800" dirty="0"/>
              <a:t> </a:t>
            </a:r>
            <a:r>
              <a:rPr lang="es-ES" sz="2800" dirty="0" err="1"/>
              <a:t>modellers</a:t>
            </a:r>
            <a:r>
              <a:rPr lang="es-ES" sz="2800" dirty="0"/>
              <a:t> </a:t>
            </a:r>
            <a:r>
              <a:rPr lang="es-ES" sz="2800" dirty="0" err="1" smtClean="0"/>
              <a:t>needs</a:t>
            </a:r>
            <a:endParaRPr lang="es-ES" sz="2800" dirty="0" smtClean="0"/>
          </a:p>
          <a:p>
            <a:r>
              <a:rPr lang="es-ES" sz="2800" dirty="0" err="1" smtClean="0"/>
              <a:t>Higher</a:t>
            </a:r>
            <a:r>
              <a:rPr lang="es-ES" sz="2800" dirty="0" smtClean="0"/>
              <a:t> </a:t>
            </a:r>
            <a:r>
              <a:rPr lang="es-ES" sz="2800" dirty="0" err="1" smtClean="0"/>
              <a:t>spatial</a:t>
            </a:r>
            <a:r>
              <a:rPr lang="es-ES" sz="2800" dirty="0" smtClean="0"/>
              <a:t> </a:t>
            </a:r>
            <a:r>
              <a:rPr lang="es-ES" sz="2800" dirty="0" err="1" smtClean="0"/>
              <a:t>resolution</a:t>
            </a:r>
            <a:r>
              <a:rPr lang="es-ES" sz="2800" dirty="0" smtClean="0"/>
              <a:t> (300m vs 500m) </a:t>
            </a:r>
            <a:r>
              <a:rPr lang="es-ES" sz="2800" dirty="0" err="1" smtClean="0"/>
              <a:t>than</a:t>
            </a:r>
            <a:r>
              <a:rPr lang="es-ES" sz="2800" dirty="0" smtClean="0"/>
              <a:t> </a:t>
            </a:r>
            <a:r>
              <a:rPr lang="es-ES" sz="2800" dirty="0" err="1" smtClean="0"/>
              <a:t>other</a:t>
            </a:r>
            <a:r>
              <a:rPr lang="es-ES" sz="2800" dirty="0" smtClean="0"/>
              <a:t> global BA </a:t>
            </a:r>
            <a:r>
              <a:rPr lang="es-ES" sz="2800" dirty="0" err="1" smtClean="0"/>
              <a:t>products</a:t>
            </a:r>
            <a:endParaRPr lang="es-ES" sz="2800" dirty="0" smtClean="0"/>
          </a:p>
          <a:p>
            <a:r>
              <a:rPr lang="es-ES" sz="2800" dirty="0" err="1" smtClean="0"/>
              <a:t>Detection</a:t>
            </a:r>
            <a:r>
              <a:rPr lang="es-ES" sz="2800" dirty="0" smtClean="0"/>
              <a:t> of </a:t>
            </a:r>
            <a:r>
              <a:rPr lang="es-ES" sz="2800" dirty="0" err="1" smtClean="0"/>
              <a:t>smaller</a:t>
            </a:r>
            <a:r>
              <a:rPr lang="es-ES" sz="2800" dirty="0" smtClean="0"/>
              <a:t> </a:t>
            </a:r>
            <a:r>
              <a:rPr lang="es-ES" sz="2800" dirty="0" err="1" smtClean="0"/>
              <a:t>fires</a:t>
            </a:r>
            <a:r>
              <a:rPr lang="es-ES" sz="2800" dirty="0" smtClean="0"/>
              <a:t> (</a:t>
            </a:r>
            <a:r>
              <a:rPr lang="es-ES" sz="2800" dirty="0" err="1" smtClean="0"/>
              <a:t>Randerson</a:t>
            </a:r>
            <a:r>
              <a:rPr lang="es-ES" sz="2800" dirty="0"/>
              <a:t> </a:t>
            </a:r>
            <a:r>
              <a:rPr lang="es-ES" sz="2800" dirty="0" smtClean="0"/>
              <a:t>et al, 2012)</a:t>
            </a:r>
          </a:p>
          <a:p>
            <a:r>
              <a:rPr lang="es-ES" sz="2800" dirty="0" err="1" smtClean="0"/>
              <a:t>Accuracy</a:t>
            </a:r>
            <a:r>
              <a:rPr lang="es-ES" sz="2800" dirty="0" smtClean="0"/>
              <a:t> </a:t>
            </a:r>
            <a:r>
              <a:rPr lang="es-ES" sz="2800" dirty="0" err="1" smtClean="0"/>
              <a:t>assessment</a:t>
            </a:r>
            <a:r>
              <a:rPr lang="es-ES" sz="2800" dirty="0" smtClean="0"/>
              <a:t>: </a:t>
            </a:r>
            <a:r>
              <a:rPr lang="es-ES" sz="2800" dirty="0" err="1" smtClean="0"/>
              <a:t>better</a:t>
            </a:r>
            <a:r>
              <a:rPr lang="es-ES" sz="2800" dirty="0" smtClean="0"/>
              <a:t> </a:t>
            </a:r>
            <a:r>
              <a:rPr lang="es-ES" sz="2800" dirty="0" err="1" smtClean="0"/>
              <a:t>balanced</a:t>
            </a:r>
            <a:r>
              <a:rPr lang="es-ES" sz="2800" dirty="0" smtClean="0"/>
              <a:t> </a:t>
            </a:r>
            <a:r>
              <a:rPr lang="es-ES" sz="2800" dirty="0" err="1" smtClean="0"/>
              <a:t>than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MODIS BA </a:t>
            </a:r>
            <a:r>
              <a:rPr lang="es-ES" sz="2800" dirty="0" err="1" smtClean="0"/>
              <a:t>products</a:t>
            </a:r>
            <a:r>
              <a:rPr lang="es-ES" sz="2800" dirty="0" smtClean="0"/>
              <a:t> (</a:t>
            </a:r>
            <a:r>
              <a:rPr lang="es-ES" sz="2800" dirty="0" err="1" smtClean="0"/>
              <a:t>higher</a:t>
            </a:r>
            <a:r>
              <a:rPr lang="es-ES" sz="2800" dirty="0" smtClean="0"/>
              <a:t> </a:t>
            </a:r>
            <a:r>
              <a:rPr lang="es-ES" sz="2800" dirty="0" err="1" smtClean="0"/>
              <a:t>commission</a:t>
            </a:r>
            <a:r>
              <a:rPr lang="es-ES" sz="2800" dirty="0" smtClean="0"/>
              <a:t>), </a:t>
            </a:r>
            <a:r>
              <a:rPr lang="es-ES" sz="2800" dirty="0" err="1" smtClean="0"/>
              <a:t>less</a:t>
            </a:r>
            <a:r>
              <a:rPr lang="es-ES" sz="2800" dirty="0" smtClean="0"/>
              <a:t> </a:t>
            </a:r>
            <a:r>
              <a:rPr lang="es-ES" sz="2800" dirty="0" err="1" smtClean="0"/>
              <a:t>underestimation</a:t>
            </a:r>
            <a:r>
              <a:rPr lang="es-ES" sz="2800" dirty="0" smtClean="0"/>
              <a:t> </a:t>
            </a:r>
            <a:r>
              <a:rPr lang="en-GB" sz="2800" dirty="0"/>
              <a:t>(</a:t>
            </a:r>
            <a:r>
              <a:rPr lang="en-GB" sz="2800" dirty="0" err="1"/>
              <a:t>relB</a:t>
            </a:r>
            <a:r>
              <a:rPr lang="en-GB" sz="2800" dirty="0"/>
              <a:t> = -34</a:t>
            </a:r>
            <a:r>
              <a:rPr lang="en-GB" sz="2800" dirty="0" smtClean="0"/>
              <a:t>%, MCD64= 44% and MCD45= 48%). </a:t>
            </a:r>
            <a:r>
              <a:rPr lang="es-ES_tradnl" sz="2800" dirty="0" smtClean="0"/>
              <a:t>S</a:t>
            </a:r>
            <a:r>
              <a:rPr lang="en-GB" sz="2800" dirty="0" err="1" smtClean="0"/>
              <a:t>ignificantly</a:t>
            </a:r>
            <a:r>
              <a:rPr lang="en-GB" sz="2800" dirty="0" smtClean="0"/>
              <a:t> </a:t>
            </a:r>
            <a:r>
              <a:rPr lang="en-GB" sz="2800" dirty="0"/>
              <a:t>better than other European BA products (</a:t>
            </a:r>
            <a:r>
              <a:rPr lang="en-GB" sz="2800" dirty="0" err="1" smtClean="0"/>
              <a:t>Geoland</a:t>
            </a:r>
            <a:r>
              <a:rPr lang="en-GB" sz="2800" dirty="0" smtClean="0"/>
              <a:t>, GLOBCARBON </a:t>
            </a:r>
            <a:r>
              <a:rPr lang="en-GB" sz="2800" dirty="0"/>
              <a:t>and L3JRC) </a:t>
            </a:r>
            <a:endParaRPr lang="en-GB" sz="2800" dirty="0" smtClean="0"/>
          </a:p>
          <a:p>
            <a:r>
              <a:rPr lang="en-GB" sz="2800" dirty="0" smtClean="0"/>
              <a:t>Assessment </a:t>
            </a:r>
            <a:r>
              <a:rPr lang="en-GB" sz="2800" dirty="0"/>
              <a:t>of its </a:t>
            </a:r>
            <a:r>
              <a:rPr lang="en-GB" sz="2800" dirty="0" smtClean="0"/>
              <a:t>potential at regional and global scale</a:t>
            </a:r>
            <a:endParaRPr lang="es-ES" sz="2800" dirty="0"/>
          </a:p>
          <a:p>
            <a:pPr marL="0" indent="0">
              <a:buNone/>
            </a:pPr>
            <a:endParaRPr lang="es-ES" sz="14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7632848" cy="1196752"/>
          </a:xfrm>
        </p:spPr>
        <p:txBody>
          <a:bodyPr>
            <a:normAutofit fontScale="90000"/>
          </a:bodyPr>
          <a:lstStyle/>
          <a:p>
            <a:r>
              <a:rPr lang="es-ES" dirty="0"/>
              <a:t>1. </a:t>
            </a:r>
            <a:r>
              <a:rPr lang="es-ES" dirty="0" err="1"/>
              <a:t>D</a:t>
            </a:r>
            <a:r>
              <a:rPr lang="es-ES" dirty="0" err="1" smtClean="0"/>
              <a:t>escription</a:t>
            </a:r>
            <a:r>
              <a:rPr lang="es-ES" dirty="0" smtClean="0"/>
              <a:t> </a:t>
            </a:r>
            <a:r>
              <a:rPr lang="es-ES" dirty="0"/>
              <a:t>of </a:t>
            </a:r>
            <a:r>
              <a:rPr lang="es-ES" dirty="0" err="1"/>
              <a:t>available</a:t>
            </a:r>
            <a:r>
              <a:rPr lang="es-ES" dirty="0"/>
              <a:t> </a:t>
            </a:r>
            <a:r>
              <a:rPr lang="es-ES" dirty="0" smtClean="0"/>
              <a:t>data: </a:t>
            </a:r>
            <a:r>
              <a:rPr lang="es-ES" dirty="0" err="1" smtClean="0"/>
              <a:t>Improvement</a:t>
            </a:r>
            <a:r>
              <a:rPr lang="es-ES" dirty="0" smtClean="0"/>
              <a:t> of CS of </a:t>
            </a:r>
            <a:r>
              <a:rPr lang="es-ES" dirty="0" err="1" smtClean="0"/>
              <a:t>the</a:t>
            </a:r>
            <a:r>
              <a:rPr lang="es-ES" dirty="0" smtClean="0"/>
              <a:t> art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1123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Global </a:t>
            </a:r>
            <a:r>
              <a:rPr lang="es-ES" dirty="0" err="1" smtClean="0"/>
              <a:t>scale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Close </a:t>
            </a:r>
            <a:r>
              <a:rPr lang="en-GB" sz="2400" dirty="0"/>
              <a:t>agreement with </a:t>
            </a:r>
            <a:r>
              <a:rPr lang="en-GB" sz="2400" dirty="0" smtClean="0"/>
              <a:t>GFED4 in </a:t>
            </a:r>
            <a:r>
              <a:rPr lang="en-GB" sz="2400" dirty="0"/>
              <a:t>terms of spatial and temporal </a:t>
            </a:r>
            <a:r>
              <a:rPr lang="en-GB" sz="2400" dirty="0" smtClean="0"/>
              <a:t>distribution.  </a:t>
            </a:r>
            <a:r>
              <a:rPr lang="en-GB" sz="2400" dirty="0"/>
              <a:t>Mean annual burned area in the </a:t>
            </a:r>
            <a:r>
              <a:rPr lang="en-GB" sz="2400" dirty="0" err="1"/>
              <a:t>Fire_cci</a:t>
            </a:r>
            <a:r>
              <a:rPr lang="en-GB" sz="2400" dirty="0"/>
              <a:t> product was 369 </a:t>
            </a:r>
            <a:r>
              <a:rPr lang="en-GB" sz="2400" dirty="0" err="1"/>
              <a:t>Mha</a:t>
            </a:r>
            <a:r>
              <a:rPr lang="en-GB" sz="2400" dirty="0"/>
              <a:t> yr</a:t>
            </a:r>
            <a:r>
              <a:rPr lang="en-GB" sz="2400" baseline="30000" dirty="0"/>
              <a:t>-1</a:t>
            </a:r>
            <a:r>
              <a:rPr lang="en-GB" sz="2400" dirty="0"/>
              <a:t>, 6.6 % higher than the estimated 346 </a:t>
            </a:r>
            <a:r>
              <a:rPr lang="en-GB" sz="2400" dirty="0" err="1"/>
              <a:t>Mha</a:t>
            </a:r>
            <a:r>
              <a:rPr lang="en-GB" sz="2400" dirty="0"/>
              <a:t> yr</a:t>
            </a:r>
            <a:r>
              <a:rPr lang="en-GB" sz="2400" baseline="30000" dirty="0"/>
              <a:t>-1</a:t>
            </a:r>
            <a:r>
              <a:rPr lang="en-GB" sz="2400" dirty="0"/>
              <a:t> of GFED4. </a:t>
            </a:r>
            <a:endParaRPr lang="es-ES" sz="2400" dirty="0"/>
          </a:p>
          <a:p>
            <a:r>
              <a:rPr lang="en-GB" sz="2400" dirty="0"/>
              <a:t>Simulations with the ORCHIDEE model forced with the </a:t>
            </a:r>
            <a:r>
              <a:rPr lang="en-GB" sz="2400" dirty="0" err="1"/>
              <a:t>Fire_cci</a:t>
            </a:r>
            <a:r>
              <a:rPr lang="en-GB" sz="2400" dirty="0"/>
              <a:t> data yield comparable emissions to those of the GFED3 estimation</a:t>
            </a:r>
          </a:p>
          <a:p>
            <a:pPr marL="0" indent="0">
              <a:buNone/>
            </a:pPr>
            <a:r>
              <a:rPr lang="en-GB" sz="2400" dirty="0"/>
              <a:t>-&gt; The </a:t>
            </a:r>
            <a:r>
              <a:rPr lang="en-GB" sz="2400" dirty="0" err="1"/>
              <a:t>Fire_cci</a:t>
            </a:r>
            <a:r>
              <a:rPr lang="en-GB" sz="2400" dirty="0"/>
              <a:t> product is well suited for modelling fire emissions and related downstream studies of climatic effects. 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3001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2"/>
          <p:cNvSpPr txBox="1">
            <a:spLocks/>
          </p:cNvSpPr>
          <p:nvPr/>
        </p:nvSpPr>
        <p:spPr>
          <a:xfrm>
            <a:off x="143000" y="1196753"/>
            <a:ext cx="900100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Products </a:t>
            </a:r>
            <a:r>
              <a:rPr lang="en-GB" sz="2800" dirty="0" smtClean="0"/>
              <a:t>have different commission and omission errors depending on the region. </a:t>
            </a:r>
            <a:endParaRPr lang="en-GB" sz="2900" dirty="0" smtClean="0"/>
          </a:p>
          <a:p>
            <a:r>
              <a:rPr lang="en-GB" sz="2900" dirty="0"/>
              <a:t>Test if global products could be used to characterise regional fire regimes and fire </a:t>
            </a:r>
            <a:r>
              <a:rPr lang="en-GB" sz="2900" dirty="0" smtClean="0"/>
              <a:t>shape</a:t>
            </a:r>
            <a:endParaRPr lang="en-GB" sz="2900" dirty="0"/>
          </a:p>
          <a:p>
            <a:r>
              <a:rPr lang="en-GB" sz="2900" dirty="0"/>
              <a:t>Promising development of fire patch indices: fire model testing in DGVM</a:t>
            </a:r>
          </a:p>
          <a:p>
            <a:r>
              <a:rPr lang="en-GB" sz="2900" dirty="0"/>
              <a:t>Very useful to describe and better understand fire size and fire shape distributions at regional and global scale  </a:t>
            </a:r>
            <a:r>
              <a:rPr lang="en-GB" sz="2900" dirty="0" smtClean="0"/>
              <a:t>-</a:t>
            </a:r>
            <a:r>
              <a:rPr lang="en-GB" sz="2900" dirty="0"/>
              <a:t>&gt; fire regime characterization and improvement in DGVMs.</a:t>
            </a:r>
            <a:endParaRPr lang="es-ES" sz="2900" dirty="0"/>
          </a:p>
          <a:p>
            <a:pPr marL="0" indent="0">
              <a:buFont typeface="Arial" pitchFamily="34" charset="0"/>
              <a:buNone/>
            </a:pPr>
            <a:endParaRPr lang="es-E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7632848" cy="1196752"/>
          </a:xfrm>
        </p:spPr>
        <p:txBody>
          <a:bodyPr>
            <a:normAutofit/>
          </a:bodyPr>
          <a:lstStyle/>
          <a:p>
            <a:r>
              <a:rPr lang="es-ES" dirty="0" smtClean="0"/>
              <a:t>Regional </a:t>
            </a:r>
            <a:r>
              <a:rPr lang="es-ES" dirty="0" err="1" smtClean="0"/>
              <a:t>scale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8545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aet ovie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4791</TotalTime>
  <Words>1022</Words>
  <Application>Microsoft Macintosh PowerPoint</Application>
  <PresentationFormat>Presentación en pantalla (4:3)</PresentationFormat>
  <Paragraphs>121</Paragraphs>
  <Slides>17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1_aet oviedo</vt:lpstr>
      <vt:lpstr>Hoja de cálculo</vt:lpstr>
      <vt:lpstr>Fire_CCI  from Phase 1 to Phase 2</vt:lpstr>
      <vt:lpstr>Outline</vt:lpstr>
      <vt:lpstr>1. Description of available data: specification - products</vt:lpstr>
      <vt:lpstr>1. Description of available data: specification - products</vt:lpstr>
      <vt:lpstr>1. Description of available data: Validation</vt:lpstr>
      <vt:lpstr>1. Description of available data: Uncertainty</vt:lpstr>
      <vt:lpstr>1. Description of available data: Improvement of CS of the art</vt:lpstr>
      <vt:lpstr>Global scale</vt:lpstr>
      <vt:lpstr>Regional scale</vt:lpstr>
      <vt:lpstr>Improvements in Phase 2</vt:lpstr>
      <vt:lpstr>2. Current and planned applications of this data:</vt:lpstr>
      <vt:lpstr>2. Current and planned applications of this data:</vt:lpstr>
      <vt:lpstr>3. Plans for products, delivery and engaging with climate researchers </vt:lpstr>
      <vt:lpstr>3. Plans for products, delivery and engaging with climate researchers </vt:lpstr>
      <vt:lpstr>4. Common issues between ECVs </vt:lpstr>
      <vt:lpstr>4. Common issues between ECVs </vt:lpstr>
      <vt:lpstr>Fire_CCI  from Phase 1 to Phase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Emilio</dc:creator>
  <cp:lastModifiedBy>Itziar</cp:lastModifiedBy>
  <cp:revision>407</cp:revision>
  <dcterms:created xsi:type="dcterms:W3CDTF">2013-11-30T19:14:04Z</dcterms:created>
  <dcterms:modified xsi:type="dcterms:W3CDTF">2015-06-10T08:30:50Z</dcterms:modified>
</cp:coreProperties>
</file>