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3" r:id="rId1"/>
  </p:sldMasterIdLst>
  <p:notesMasterIdLst>
    <p:notesMasterId r:id="rId22"/>
  </p:notesMasterIdLst>
  <p:sldIdLst>
    <p:sldId id="405" r:id="rId2"/>
    <p:sldId id="354" r:id="rId3"/>
    <p:sldId id="398" r:id="rId4"/>
    <p:sldId id="474" r:id="rId5"/>
    <p:sldId id="479" r:id="rId6"/>
    <p:sldId id="496" r:id="rId7"/>
    <p:sldId id="497" r:id="rId8"/>
    <p:sldId id="499" r:id="rId9"/>
    <p:sldId id="498" r:id="rId10"/>
    <p:sldId id="475" r:id="rId11"/>
    <p:sldId id="480" r:id="rId12"/>
    <p:sldId id="481" r:id="rId13"/>
    <p:sldId id="482" r:id="rId14"/>
    <p:sldId id="476" r:id="rId15"/>
    <p:sldId id="483" r:id="rId16"/>
    <p:sldId id="484" r:id="rId17"/>
    <p:sldId id="458" r:id="rId18"/>
    <p:sldId id="494" r:id="rId19"/>
    <p:sldId id="486" r:id="rId20"/>
    <p:sldId id="4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ja Hungershöfer" initials="K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  <a:srgbClr val="ABDB77"/>
    <a:srgbClr val="B5D47E"/>
    <a:srgbClr val="AE48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74" autoAdjust="0"/>
    <p:restoredTop sz="70430" autoAdjust="0"/>
  </p:normalViewPr>
  <p:slideViewPr>
    <p:cSldViewPr>
      <p:cViewPr>
        <p:scale>
          <a:sx n="70" d="100"/>
          <a:sy n="70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8" d="625"/>
        <a:sy n="408" d="625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39026-830C-4725-A4EE-2C6BA109685C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9AB4-955B-41D5-A547-B29AEAD70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50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SMM provides assessment of whether the data set can be sustainable in terms of engineering, science, archive, and usage aspects</a:t>
            </a:r>
            <a:r>
              <a:rPr lang="en-GB" sz="1200" dirty="0" smtClean="0">
                <a:latin typeface="+mn-lt"/>
                <a:cs typeface="+mn-cs"/>
              </a:rPr>
              <a:t>.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9AB4-955B-41D5-A547-B29AEAD704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If old and thus especially valuable data records would be excluded, this would immediately raise the maturity noticeably. In general, a more comprehensive data set will have a lower maturity compared to a selected subset, which might lead to misinterpretation;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"semi-operational" systems to generate data sets where people come and go, operating systems come and go, programming languages come and go, but the data set or the need to produce a CDR of a particular ECV remains for decades, and it is a lot more expensive when those systems are not portable and not well documented and so not easy to pass on to someone else to maintain/upgrade than when they are. It makes the difference between making incremental changes and having to start all over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7E040-2983-4243-B18B-EF066140614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For example, data set </a:t>
            </a:r>
            <a:r>
              <a:rPr lang="en-US" sz="1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</a:t>
            </a:r>
            <a:r>
              <a:rPr lang="en-US" sz="1200" dirty="0" smtClean="0">
                <a:latin typeface="Arial" charset="0"/>
                <a:cs typeface="Arial" charset="0"/>
              </a:rPr>
              <a:t> with over all System Maturity </a:t>
            </a:r>
            <a:r>
              <a:rPr lang="en-US" sz="1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FIVE/SIX</a:t>
            </a:r>
            <a:r>
              <a:rPr lang="en-US" sz="1200" dirty="0" smtClean="0">
                <a:latin typeface="Arial" charset="0"/>
                <a:cs typeface="Arial" charset="0"/>
              </a:rPr>
              <a:t> that provides </a:t>
            </a:r>
            <a:r>
              <a:rPr lang="en-US" sz="1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DAILY</a:t>
            </a:r>
            <a:r>
              <a:rPr lang="en-US" sz="1200" dirty="0" smtClean="0">
                <a:latin typeface="Arial" charset="0"/>
                <a:cs typeface="Arial" charset="0"/>
              </a:rPr>
              <a:t> mean humidity values is 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</a:t>
            </a:r>
            <a:r>
              <a:rPr lang="en-US" sz="1200" dirty="0" smtClean="0">
                <a:latin typeface="Arial" charset="0"/>
                <a:cs typeface="Arial" charset="0"/>
              </a:rPr>
              <a:t> suitable for assessing 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DIURNAL</a:t>
            </a:r>
            <a:r>
              <a:rPr lang="en-US" sz="1200" dirty="0" smtClean="0">
                <a:latin typeface="Arial" charset="0"/>
                <a:cs typeface="Arial" charset="0"/>
              </a:rPr>
              <a:t> cycle of humidity in climate models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9AB4-955B-41D5-A547-B29AEAD704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711" indent="-180711">
              <a:buFont typeface="Arial" pitchFamily="34" charset="0"/>
              <a:buChar char="•"/>
            </a:pPr>
            <a:r>
              <a:rPr lang="en-GB" sz="1200" b="0" dirty="0" smtClean="0">
                <a:solidFill>
                  <a:srgbClr val="002569"/>
                </a:solidFill>
              </a:rPr>
              <a:t>User requirements collection exercises show a large variability in the stated requirements of users with nominally similar applications;</a:t>
            </a:r>
          </a:p>
          <a:p>
            <a:pPr marL="180711" indent="-180711">
              <a:buFont typeface="Arial" pitchFamily="34" charset="0"/>
              <a:buChar char="•"/>
            </a:pPr>
            <a:r>
              <a:rPr lang="en-GB" sz="1200" b="0" dirty="0" smtClean="0">
                <a:solidFill>
                  <a:srgbClr val="002569"/>
                </a:solidFill>
              </a:rPr>
              <a:t>But a core set of typical questions may always be isolated: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9AB4-955B-41D5-A547-B29AEAD704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smtClean="0"/>
              <a:t>Search through (query) a database to pick the  right data for the application</a:t>
            </a:r>
          </a:p>
          <a:p>
            <a:pPr>
              <a:buFontTx/>
              <a:buChar char="•"/>
            </a:pPr>
            <a:r>
              <a:rPr lang="en-GB" smtClean="0"/>
              <a:t>Technical specifications of ECVs   (e.g., ECV inventory)</a:t>
            </a:r>
          </a:p>
          <a:p>
            <a:pPr>
              <a:buFontTx/>
              <a:buChar char="•"/>
            </a:pPr>
            <a:r>
              <a:rPr lang="en-GB" smtClean="0"/>
              <a:t>User requirements Table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RE-CLI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232" y="6208253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4" y="1090615"/>
            <a:ext cx="9139237" cy="128587"/>
            <a:chOff x="3" y="2044"/>
            <a:chExt cx="6237" cy="179"/>
          </a:xfrm>
        </p:grpSpPr>
        <p:sp>
          <p:nvSpPr>
            <p:cNvPr id="6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7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7635" y="1400175"/>
            <a:ext cx="8333642" cy="490855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35" y="248900"/>
            <a:ext cx="8329246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459" y="702249"/>
            <a:ext cx="6969087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3458" y="2046861"/>
            <a:ext cx="7942718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6356353"/>
            <a:ext cx="2057400" cy="365125"/>
          </a:xfrm>
        </p:spPr>
        <p:txBody>
          <a:bodyPr/>
          <a:lstStyle>
            <a:lvl1pPr>
              <a:defRPr sz="1050"/>
            </a:lvl1pPr>
          </a:lstStyle>
          <a:p>
            <a:fld id="{4070B602-DEBD-48CF-8845-9A6DCD7F1340}" type="datetime1">
              <a:rPr lang="fi-FI" smtClean="0"/>
              <a:pPr/>
              <a:t>27.5.2015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16.1.2015 at 15:40-16:00 </a:t>
            </a:r>
            <a:r>
              <a:rPr lang="en-US" b="1" dirty="0" smtClean="0">
                <a:solidFill>
                  <a:srgbClr val="002060"/>
                </a:solidFill>
              </a:rPr>
              <a:t>Mid-term evaluation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CORECLIMAX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3"/>
            <a:ext cx="2057400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149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CB2-535A-4067-A70C-52904D52E116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492F-AE4D-4D0E-80C0-05D4847F7304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54781"/>
            <a:ext cx="2019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32" y="6188081"/>
            <a:ext cx="508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6210306"/>
            <a:ext cx="6096000" cy="64975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100" dirty="0" smtClean="0">
                <a:latin typeface="+mj-lt"/>
                <a:ea typeface="SimSun"/>
                <a:cs typeface="Times New Roman"/>
              </a:rPr>
              <a:t> 	               </a:t>
            </a:r>
            <a:br>
              <a:rPr lang="en-US" sz="1100" dirty="0" smtClean="0">
                <a:latin typeface="+mj-lt"/>
                <a:ea typeface="SimSun"/>
                <a:cs typeface="Times New Roman"/>
              </a:rPr>
            </a:br>
            <a:r>
              <a:rPr lang="en-US" sz="1100" dirty="0" smtClean="0">
                <a:latin typeface="+mj-lt"/>
                <a:ea typeface="SimSun"/>
                <a:cs typeface="Times New Roman"/>
              </a:rPr>
              <a:t> </a:t>
            </a: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6B46-8899-4AFF-95E4-41B576A44CB9}" type="datetime1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	              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8AB-A12E-46E8-BC45-18B251F78D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_EC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38600" y="152400"/>
            <a:ext cx="990600" cy="685356"/>
          </a:xfrm>
          <a:prstGeom prst="rect">
            <a:avLst/>
          </a:prstGeom>
        </p:spPr>
      </p:pic>
      <p:pic>
        <p:nvPicPr>
          <p:cNvPr id="11" name="Picture 10" descr="logo_copernicus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315200" y="228600"/>
            <a:ext cx="1347788" cy="518380"/>
          </a:xfrm>
          <a:prstGeom prst="rect">
            <a:avLst/>
          </a:prstGeom>
        </p:spPr>
      </p:pic>
      <p:pic>
        <p:nvPicPr>
          <p:cNvPr id="14" name="Picture 13" descr="Core Climax Logo Transparant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457203" y="248598"/>
            <a:ext cx="1066800" cy="513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41" r:id="rId12"/>
    <p:sldLayoutId id="2147483757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11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rg.schulz@eumetsat.int" TargetMode="External"/><Relationship Id="rId2" Type="http://schemas.openxmlformats.org/officeDocument/2006/relationships/hyperlink" Target="mailto:z.su@utwente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uchwitz@uni-bremen.d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homas.holzer-popp@dlr.d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.j.merchant@reading.ac.uk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6"/>
            <a:ext cx="8001000" cy="1470025"/>
          </a:xfrm>
          <a:noFill/>
        </p:spPr>
        <p:txBody>
          <a:bodyPr>
            <a:normAutofit/>
          </a:bodyPr>
          <a:lstStyle/>
          <a:p>
            <a:r>
              <a:rPr lang="en-US" sz="4400" b="1" dirty="0" smtClean="0"/>
              <a:t>CORE CLIMAX Results Overview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429000"/>
            <a:ext cx="64008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Bob Su, Jörg Schulz, </a:t>
            </a:r>
            <a:r>
              <a:rPr lang="en-US" dirty="0" err="1" smtClean="0">
                <a:solidFill>
                  <a:schemeClr val="tx1"/>
                </a:solidFill>
              </a:rPr>
              <a:t>Yijan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Zeng, David Tan, Hilppa Gregow, Wim Timmermans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&amp; the CORE-CLIMAX team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ITC, University of Twente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z.su@utwente.nl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joerg.schulz@eumetsat.int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fld id="{F16208AB-A12E-46E8-BC45-18B251F78D2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Results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686800" cy="439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FCDR: high variance in all scores, the more operational the higher scores are for software readiness, meta data, documentation and public access;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Operational TCDR get high scores for Meta Data, User Documentation, Public Access and Usage. Medium scores are sometimes observed for Software Readiness and Uncertainty Characterisation;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Scientific TCDR get high scores for User Documentation, Uncertainty Characterisation, and Usage. Lower scores for Software Readiness and Public Access;</a:t>
            </a:r>
          </a:p>
          <a:p>
            <a:pPr marL="177800" indent="-177800">
              <a:lnSpc>
                <a:spcPct val="120000"/>
              </a:lnSpc>
            </a:pPr>
            <a:r>
              <a:rPr lang="en-GB" dirty="0" smtClean="0"/>
              <a:t>		Getting consistently high scores for TCDR in all categories is a matter of time;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The maturity of </a:t>
            </a:r>
            <a:r>
              <a:rPr lang="en-GB" i="1" dirty="0" smtClean="0"/>
              <a:t>in situ</a:t>
            </a:r>
            <a:r>
              <a:rPr lang="en-GB" dirty="0" smtClean="0"/>
              <a:t> data largely depends on the selection of a set of stations or time period; 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There was uncertainty on the applicability of Software Readiness category for in situ data. Data providers were not aware that cost for software maintenance can be substantial, e.g., when not-portable and/or not-documented.</a:t>
            </a:r>
          </a:p>
        </p:txBody>
      </p:sp>
      <p:sp>
        <p:nvSpPr>
          <p:cNvPr id="5" name="Notched Right Arrow 4"/>
          <p:cNvSpPr/>
          <p:nvPr/>
        </p:nvSpPr>
        <p:spPr bwMode="auto">
          <a:xfrm>
            <a:off x="457200" y="3733800"/>
            <a:ext cx="685800" cy="304800"/>
          </a:xfrm>
          <a:prstGeom prst="notched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5815013" cy="2590800"/>
          </a:xfrm>
        </p:spPr>
        <p:txBody>
          <a:bodyPr>
            <a:normAutofit/>
          </a:bodyPr>
          <a:lstStyle/>
          <a:p>
            <a:pPr marL="174625" indent="-174625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SMM provides assessment of whether the data set can be sustainable in terms of engineering, science, archive, and usage aspects</a:t>
            </a:r>
          </a:p>
          <a:p>
            <a:pPr marL="174625" indent="-174625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There is no guarantee that a data set with high System Maturity is suitable for all applications!</a:t>
            </a:r>
          </a:p>
          <a:p>
            <a:pPr marL="174625" indent="-174625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How do we assess the performance of a data set for a particular application?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52400" y="1217613"/>
            <a:ext cx="8915400" cy="839787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latin typeface="Arial" charset="0"/>
                <a:cs typeface="Arial" charset="0"/>
              </a:rPr>
              <a:t>Fitness for Purpose?</a:t>
            </a:r>
            <a:br>
              <a:rPr lang="en-US" sz="2700" b="1" dirty="0" smtClean="0">
                <a:latin typeface="Arial" charset="0"/>
                <a:cs typeface="Arial" charset="0"/>
              </a:rPr>
            </a:br>
            <a:r>
              <a:rPr lang="en-US" sz="2700" b="1" dirty="0" smtClean="0">
                <a:latin typeface="Arial" charset="0"/>
                <a:cs typeface="Arial" charset="0"/>
              </a:rPr>
              <a:t>Motivation for Application Performance Metric (APM)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287972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8382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GB" sz="3000" b="1" dirty="0" smtClean="0"/>
              <a:t>Support User’s to Select Data</a:t>
            </a:r>
            <a:endParaRPr lang="en-GB" sz="3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75416" y="1676400"/>
            <a:ext cx="7793168" cy="1966914"/>
            <a:chOff x="428237" y="1412776"/>
            <a:chExt cx="9068461" cy="2440087"/>
          </a:xfrm>
        </p:grpSpPr>
        <p:sp>
          <p:nvSpPr>
            <p:cNvPr id="5" name="Rectangle 4"/>
            <p:cNvSpPr/>
            <p:nvPr/>
          </p:nvSpPr>
          <p:spPr>
            <a:xfrm>
              <a:off x="1666479" y="2570163"/>
              <a:ext cx="6882606" cy="603250"/>
            </a:xfrm>
            <a:prstGeom prst="rect">
              <a:avLst/>
            </a:prstGeom>
            <a:solidFill>
              <a:srgbClr val="FF9A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428237" y="2644775"/>
              <a:ext cx="9068461" cy="1208088"/>
              <a:chOff x="381000" y="2359572"/>
              <a:chExt cx="8534400" cy="1374228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381000" y="2363184"/>
                <a:ext cx="8534400" cy="1370616"/>
              </a:xfrm>
              <a:prstGeom prst="triangle">
                <a:avLst>
                  <a:gd name="adj" fmla="val 50554"/>
                </a:avLst>
              </a:prstGeom>
              <a:solidFill>
                <a:srgbClr val="FF9A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200444" y="2359572"/>
                <a:ext cx="3075168" cy="534522"/>
              </a:xfrm>
              <a:prstGeom prst="rect">
                <a:avLst/>
              </a:prstGeom>
              <a:solidFill>
                <a:srgbClr val="FF9A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Tahoma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819363" y="1428752"/>
              <a:ext cx="1470602" cy="1435100"/>
              <a:chOff x="2655371" y="3352801"/>
              <a:chExt cx="1383229" cy="161403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667000" y="3352801"/>
                <a:ext cx="1371600" cy="1614039"/>
              </a:xfrm>
              <a:prstGeom prst="rect">
                <a:avLst/>
              </a:prstGeom>
              <a:gradFill rotWithShape="1">
                <a:gsLst>
                  <a:gs pos="0">
                    <a:srgbClr val="FF9A00">
                      <a:shade val="51000"/>
                      <a:satMod val="130000"/>
                    </a:srgbClr>
                  </a:gs>
                  <a:gs pos="80000">
                    <a:srgbClr val="FF9A00">
                      <a:shade val="93000"/>
                      <a:satMod val="130000"/>
                    </a:srgbClr>
                  </a:gs>
                  <a:gs pos="100000">
                    <a:srgbClr val="FF9A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55371" y="3547469"/>
                <a:ext cx="1371736" cy="115944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/>
                  </a:rPr>
                  <a:t>Is there sufficient  </a:t>
                </a:r>
                <a:r>
                  <a:rPr lang="en-US" sz="16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/>
                  </a:rPr>
                  <a:t>coverage </a:t>
                </a:r>
                <a:r>
                  <a:rPr lang="en-US" sz="16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/>
                  </a:rPr>
                  <a:t>?</a:t>
                </a:r>
                <a:endPara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/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565133" y="1427167"/>
              <a:ext cx="1456663" cy="1443037"/>
              <a:chOff x="2667000" y="3352802"/>
              <a:chExt cx="1371600" cy="165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67000" y="3352802"/>
                <a:ext cx="1371600" cy="1654775"/>
              </a:xfrm>
              <a:prstGeom prst="rect">
                <a:avLst/>
              </a:prstGeom>
              <a:gradFill rotWithShape="1">
                <a:gsLst>
                  <a:gs pos="0">
                    <a:srgbClr val="FF9A00">
                      <a:shade val="51000"/>
                      <a:satMod val="130000"/>
                    </a:srgbClr>
                  </a:gs>
                  <a:gs pos="80000">
                    <a:srgbClr val="FF9A00">
                      <a:shade val="93000"/>
                      <a:satMod val="130000"/>
                    </a:srgbClr>
                  </a:gs>
                  <a:gs pos="100000">
                    <a:srgbClr val="FF9A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7000" y="3471130"/>
                <a:ext cx="1371600" cy="6352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/>
                  </a:rPr>
                  <a:t>What original observations were used in the product?</a:t>
                </a: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5298683" y="1427169"/>
              <a:ext cx="1456663" cy="1436687"/>
              <a:chOff x="2667000" y="3352801"/>
              <a:chExt cx="1371600" cy="154924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667000" y="3352801"/>
                <a:ext cx="1371600" cy="1549243"/>
              </a:xfrm>
              <a:prstGeom prst="rect">
                <a:avLst/>
              </a:prstGeom>
              <a:gradFill rotWithShape="1">
                <a:gsLst>
                  <a:gs pos="0">
                    <a:srgbClr val="FF9A00">
                      <a:shade val="51000"/>
                      <a:satMod val="130000"/>
                    </a:srgbClr>
                  </a:gs>
                  <a:gs pos="80000">
                    <a:srgbClr val="FF9A00">
                      <a:shade val="93000"/>
                      <a:satMod val="130000"/>
                    </a:srgbClr>
                  </a:gs>
                  <a:gs pos="100000">
                    <a:srgbClr val="FF9A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67000" y="3404157"/>
                <a:ext cx="1371600" cy="5974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/>
                  </a:rPr>
                  <a:t>What methods were used to create the product?</a:t>
                </a:r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6949309" y="1428750"/>
              <a:ext cx="1635446" cy="1430338"/>
              <a:chOff x="2588904" y="3352799"/>
              <a:chExt cx="1540228" cy="181966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667000" y="3352799"/>
                <a:ext cx="1371600" cy="1819664"/>
              </a:xfrm>
              <a:prstGeom prst="rect">
                <a:avLst/>
              </a:prstGeom>
              <a:gradFill rotWithShape="1">
                <a:gsLst>
                  <a:gs pos="0">
                    <a:srgbClr val="FF9A00">
                      <a:shade val="51000"/>
                      <a:satMod val="130000"/>
                    </a:srgbClr>
                  </a:gs>
                  <a:gs pos="80000">
                    <a:srgbClr val="FF9A00">
                      <a:shade val="93000"/>
                      <a:satMod val="130000"/>
                    </a:srgbClr>
                  </a:gs>
                  <a:gs pos="100000">
                    <a:srgbClr val="FF9A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88904" y="3405309"/>
                <a:ext cx="1540228" cy="10571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/>
                  </a:rPr>
                  <a:t>How does the quality vary in time ?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3548419" y="1412779"/>
              <a:ext cx="1456594" cy="1441642"/>
            </a:xfrm>
            <a:prstGeom prst="rect">
              <a:avLst/>
            </a:prstGeom>
            <a:gradFill rotWithShape="1">
              <a:gsLst>
                <a:gs pos="0">
                  <a:srgbClr val="FF9A00">
                    <a:shade val="51000"/>
                    <a:satMod val="130000"/>
                  </a:srgbClr>
                </a:gs>
                <a:gs pos="80000">
                  <a:srgbClr val="FF9A00">
                    <a:shade val="93000"/>
                    <a:satMod val="130000"/>
                  </a:srgbClr>
                </a:gs>
                <a:gs pos="100000">
                  <a:srgbClr val="FF9A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3512426" y="1530350"/>
              <a:ext cx="1529255" cy="107721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/>
                </a:rPr>
                <a:t>Is there sufficient level of detail ?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282290" y="1412776"/>
              <a:ext cx="1457693" cy="1436016"/>
            </a:xfrm>
            <a:prstGeom prst="rect">
              <a:avLst/>
            </a:prstGeom>
            <a:gradFill rotWithShape="1">
              <a:gsLst>
                <a:gs pos="0">
                  <a:srgbClr val="FF9A00">
                    <a:shade val="51000"/>
                    <a:satMod val="130000"/>
                  </a:srgbClr>
                </a:gs>
                <a:gs pos="80000">
                  <a:srgbClr val="FF9A00">
                    <a:shade val="93000"/>
                    <a:satMod val="130000"/>
                  </a:srgbClr>
                </a:gs>
                <a:gs pos="100000">
                  <a:srgbClr val="FF9A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5230867" y="1465265"/>
              <a:ext cx="1545021" cy="107721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/>
                </a:rPr>
                <a:t>Are the observations of adequate quality ?</a:t>
              </a:r>
            </a:p>
          </p:txBody>
        </p:sp>
      </p:grpSp>
      <p:graphicFrame>
        <p:nvGraphicFramePr>
          <p:cNvPr id="25" name="Group 104"/>
          <p:cNvGraphicFramePr>
            <a:graphicFrameLocks noGrp="1"/>
          </p:cNvGraphicFramePr>
          <p:nvPr/>
        </p:nvGraphicFramePr>
        <p:xfrm>
          <a:off x="762000" y="3657600"/>
          <a:ext cx="7696199" cy="1846824"/>
        </p:xfrm>
        <a:graphic>
          <a:graphicData uri="http://schemas.openxmlformats.org/drawingml/2006/table">
            <a:tbl>
              <a:tblPr/>
              <a:tblGrid>
                <a:gridCol w="1923711"/>
                <a:gridCol w="2085151"/>
                <a:gridCol w="1842312"/>
                <a:gridCol w="1845025"/>
              </a:tblGrid>
              <a:tr h="45539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Coverage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Sampling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Uncertainty</a:t>
                      </a: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  <a:tr h="139143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 the record length and spatial coverage meeting the application’s requirements?</a:t>
                      </a: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 the spatial and temporal sampling meet the applications requirements?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 the random and systematic uncertainties meet the requirements?</a:t>
                      </a: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 the temporal and spatial stability meet the requirements?</a:t>
                      </a:r>
                    </a:p>
                  </a:txBody>
                  <a:tcPr marL="72001" marR="72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3" descr="C:\Jörg\Projects\GMES_Space_Call_2012\GMES-SPA.2012.1.3-02 Coordination of Validation for Reanalysis\Core Climax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426" y="76157"/>
            <a:ext cx="1381008" cy="720000"/>
          </a:xfrm>
          <a:prstGeom prst="rect">
            <a:avLst/>
          </a:prstGeom>
          <a:noFill/>
        </p:spPr>
      </p:pic>
      <p:pic>
        <p:nvPicPr>
          <p:cNvPr id="27" name="Picture 26" descr="FP7-coo-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1849" y="76157"/>
            <a:ext cx="817031" cy="7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 idx="4294967295"/>
          </p:nvPr>
        </p:nvSpPr>
        <p:spPr>
          <a:xfrm>
            <a:off x="464161" y="836613"/>
            <a:ext cx="8329612" cy="83978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charset="0"/>
                <a:cs typeface="Arial" charset="0"/>
              </a:rPr>
              <a:t>General Concept of APM</a:t>
            </a:r>
            <a:endParaRPr lang="en-GB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1433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13711" y="3868736"/>
            <a:ext cx="1870075" cy="1871663"/>
          </a:xfrm>
          <a:noFill/>
        </p:spPr>
      </p:pic>
      <p:sp>
        <p:nvSpPr>
          <p:cNvPr id="14340" name="AutoShape 14"/>
          <p:cNvSpPr>
            <a:spLocks noChangeArrowheads="1"/>
          </p:cNvSpPr>
          <p:nvPr/>
        </p:nvSpPr>
        <p:spPr bwMode="auto">
          <a:xfrm>
            <a:off x="304800" y="3855545"/>
            <a:ext cx="4296306" cy="2016125"/>
          </a:xfrm>
          <a:prstGeom prst="flowChartMultidocument">
            <a:avLst/>
          </a:prstGeom>
          <a:solidFill>
            <a:srgbClr val="3366FF">
              <a:alpha val="50195"/>
            </a:srgbClr>
          </a:solidFill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Database of CDR</a:t>
            </a:r>
          </a:p>
          <a:p>
            <a:pPr algn="ctr"/>
            <a:r>
              <a:rPr lang="en-US" sz="2000" b="1" dirty="0" smtClean="0"/>
              <a:t>Technical Specification +</a:t>
            </a:r>
          </a:p>
          <a:p>
            <a:pPr algn="ctr"/>
            <a:r>
              <a:rPr lang="en-US" sz="2000" b="1" dirty="0" smtClean="0"/>
              <a:t>Uncertainty Summary Information</a:t>
            </a:r>
            <a:endParaRPr lang="en-US" sz="2000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612" y="4084637"/>
            <a:ext cx="1870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511" y="4300537"/>
            <a:ext cx="1870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4" name="AutoShape 21"/>
          <p:cNvCxnSpPr>
            <a:cxnSpLocks noChangeShapeType="1"/>
            <a:stCxn id="14340" idx="0"/>
            <a:endCxn id="14" idx="2"/>
          </p:cNvCxnSpPr>
          <p:nvPr/>
        </p:nvCxnSpPr>
        <p:spPr bwMode="auto">
          <a:xfrm flipH="1" flipV="1">
            <a:off x="2738147" y="3256921"/>
            <a:ext cx="10376" cy="59862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4345" name="AutoShape 23"/>
          <p:cNvCxnSpPr>
            <a:cxnSpLocks noChangeShapeType="1"/>
            <a:stCxn id="14340" idx="3"/>
          </p:cNvCxnSpPr>
          <p:nvPr/>
        </p:nvCxnSpPr>
        <p:spPr bwMode="auto">
          <a:xfrm flipV="1">
            <a:off x="4601106" y="4863606"/>
            <a:ext cx="1368425" cy="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4346" name="Text Box 24"/>
          <p:cNvSpPr txBox="1">
            <a:spLocks noChangeArrowheads="1"/>
          </p:cNvSpPr>
          <p:nvPr/>
        </p:nvSpPr>
        <p:spPr bwMode="auto">
          <a:xfrm>
            <a:off x="5791200" y="3516868"/>
            <a:ext cx="2868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CDRs matching the </a:t>
            </a:r>
            <a:r>
              <a:rPr lang="en-US" sz="1800" b="1" dirty="0" smtClean="0">
                <a:solidFill>
                  <a:schemeClr val="tx1"/>
                </a:solidFill>
              </a:rPr>
              <a:t>URs best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400" y="1790727"/>
            <a:ext cx="4409494" cy="146619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Application Specific User Requirements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2440" t="17356" b="11929"/>
          <a:stretch>
            <a:fillRect/>
          </a:stretch>
        </p:blipFill>
        <p:spPr>
          <a:xfrm>
            <a:off x="5715000" y="1752600"/>
            <a:ext cx="1227285" cy="154244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942894" y="2510500"/>
            <a:ext cx="77210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Outreach – Impact on Community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63219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Several Copernicus related projects (QA4ECV, GAIA-CLIM, EUSTACE) will utilise the maturity matrix approach to assess satellite data records and ground-based reference data sets as well as to monitor progress in product generation for global temperature data sets;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err="1" smtClean="0"/>
              <a:t>CHARMe</a:t>
            </a:r>
            <a:r>
              <a:rPr lang="en-GB" dirty="0" smtClean="0"/>
              <a:t> and CORE-CLIMAX projects can insert the assessment results as commentary meta-data (but there was no time nor resources to realise it);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Copernicus C3S considers its use in the context of quality evaluation and assurance;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WMO SCOPE-CM uses it to monitor development progress;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The obs4mips activity considers the Maturity Matrix as starting point for a Model Evaluation Readiness Level Matrix to evaluate suitability of CDRs for CMIP experiments;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The Max-Planck Institute for Meteorology has started to define a similar maturity model for climate model data set stewardship;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CEOS-CGMS WG Climate has started assessment of ECV inventory content (220 data records) - CORE-CLIMAX assessment will be added for European data records.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3" y="838200"/>
            <a:ext cx="8229600" cy="427038"/>
          </a:xfrm>
        </p:spPr>
        <p:txBody>
          <a:bodyPr>
            <a:noAutofit/>
          </a:bodyPr>
          <a:lstStyle/>
          <a:p>
            <a:r>
              <a:rPr lang="fi-FI" sz="2800" b="1" dirty="0" smtClean="0"/>
              <a:t>Analysing Re-analysis Usage</a:t>
            </a:r>
            <a:endParaRPr lang="fi-FI" sz="2800" b="1" dirty="0"/>
          </a:p>
        </p:txBody>
      </p:sp>
      <p:sp>
        <p:nvSpPr>
          <p:cNvPr id="5" name="Oval 4"/>
          <p:cNvSpPr/>
          <p:nvPr/>
        </p:nvSpPr>
        <p:spPr>
          <a:xfrm>
            <a:off x="3352800" y="44958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Reanalyses</a:t>
            </a:r>
            <a:endParaRPr lang="en-GB" b="1" dirty="0"/>
          </a:p>
        </p:txBody>
      </p:sp>
      <p:sp>
        <p:nvSpPr>
          <p:cNvPr id="6" name="Oval 5"/>
          <p:cNvSpPr/>
          <p:nvPr/>
        </p:nvSpPr>
        <p:spPr>
          <a:xfrm>
            <a:off x="5410200" y="23622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Climate Services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990600" y="24384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Data User</a:t>
            </a:r>
            <a:endParaRPr lang="en-GB" b="1" dirty="0"/>
          </a:p>
        </p:txBody>
      </p:sp>
      <p:cxnSp>
        <p:nvCxnSpPr>
          <p:cNvPr id="9" name="Curved Connector 8"/>
          <p:cNvCxnSpPr>
            <a:stCxn id="7" idx="0"/>
            <a:endCxn id="6" idx="0"/>
          </p:cNvCxnSpPr>
          <p:nvPr/>
        </p:nvCxnSpPr>
        <p:spPr>
          <a:xfrm rot="5400000" flipH="1" flipV="1">
            <a:off x="4038600" y="190500"/>
            <a:ext cx="76200" cy="4419600"/>
          </a:xfrm>
          <a:prstGeom prst="curvedConnector3">
            <a:avLst>
              <a:gd name="adj1" fmla="val 140298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7" idx="6"/>
            <a:endCxn id="5" idx="0"/>
          </p:cNvCxnSpPr>
          <p:nvPr/>
        </p:nvCxnSpPr>
        <p:spPr>
          <a:xfrm>
            <a:off x="2743200" y="2971800"/>
            <a:ext cx="1485900" cy="1524000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5562600"/>
            <a:ext cx="225516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Methods/Errors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Strengths/Limitations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5" name="Shape 14"/>
          <p:cNvCxnSpPr>
            <a:stCxn id="7" idx="3"/>
            <a:endCxn id="13" idx="1"/>
          </p:cNvCxnSpPr>
          <p:nvPr/>
        </p:nvCxnSpPr>
        <p:spPr>
          <a:xfrm rot="16200000" flipH="1">
            <a:off x="917334" y="3678899"/>
            <a:ext cx="2536795" cy="1876937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5" idx="6"/>
            <a:endCxn id="6" idx="4"/>
          </p:cNvCxnSpPr>
          <p:nvPr/>
        </p:nvCxnSpPr>
        <p:spPr>
          <a:xfrm flipV="1">
            <a:off x="5105400" y="3429000"/>
            <a:ext cx="1181100" cy="1600200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9000" y="2743200"/>
            <a:ext cx="1015471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Requires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0158" y="4343400"/>
            <a:ext cx="1223156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Awareness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1371600"/>
            <a:ext cx="9722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Delivery</a:t>
            </a:r>
          </a:p>
        </p:txBody>
      </p:sp>
      <p:sp>
        <p:nvSpPr>
          <p:cNvPr id="24" name="Oval 23"/>
          <p:cNvSpPr/>
          <p:nvPr/>
        </p:nvSpPr>
        <p:spPr>
          <a:xfrm>
            <a:off x="7696200" y="3962400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</a:t>
            </a:r>
          </a:p>
          <a:p>
            <a:pPr algn="ctr"/>
            <a:r>
              <a:rPr lang="en-GB" b="1" dirty="0" smtClean="0"/>
              <a:t>User</a:t>
            </a:r>
            <a:endParaRPr lang="en-GB" b="1" dirty="0"/>
          </a:p>
        </p:txBody>
      </p:sp>
      <p:cxnSp>
        <p:nvCxnSpPr>
          <p:cNvPr id="28" name="Curved Connector 27"/>
          <p:cNvCxnSpPr>
            <a:stCxn id="6" idx="7"/>
            <a:endCxn id="24" idx="0"/>
          </p:cNvCxnSpPr>
          <p:nvPr/>
        </p:nvCxnSpPr>
        <p:spPr>
          <a:xfrm rot="16200000" flipH="1">
            <a:off x="6894182" y="2530383"/>
            <a:ext cx="1443971" cy="1420063"/>
          </a:xfrm>
          <a:prstGeom prst="curvedConnector3">
            <a:avLst>
              <a:gd name="adj1" fmla="val -2665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48600" y="2286000"/>
            <a:ext cx="9722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Delivery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4191000"/>
            <a:ext cx="9722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Delivery</a:t>
            </a:r>
          </a:p>
        </p:txBody>
      </p:sp>
      <p:cxnSp>
        <p:nvCxnSpPr>
          <p:cNvPr id="34" name="Shape 33"/>
          <p:cNvCxnSpPr>
            <a:stCxn id="13" idx="3"/>
            <a:endCxn id="6" idx="5"/>
          </p:cNvCxnSpPr>
          <p:nvPr/>
        </p:nvCxnSpPr>
        <p:spPr>
          <a:xfrm flipV="1">
            <a:off x="5379369" y="3272771"/>
            <a:ext cx="1526768" cy="2612995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876800"/>
            <a:ext cx="850682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Affects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dk1"/>
                </a:solidFill>
              </a:rPr>
              <a:t>Analysis and </a:t>
            </a:r>
            <a:r>
              <a:rPr lang="en-US" sz="2800" dirty="0" smtClean="0">
                <a:solidFill>
                  <a:schemeClr val="dk1"/>
                </a:solidFill>
              </a:rPr>
              <a:t>Summary </a:t>
            </a:r>
            <a:r>
              <a:rPr lang="en-US" sz="2800" dirty="0">
                <a:solidFill>
                  <a:schemeClr val="dk1"/>
                </a:solidFill>
              </a:rPr>
              <a:t>of </a:t>
            </a:r>
            <a:r>
              <a:rPr lang="en-US" sz="2800" dirty="0" smtClean="0">
                <a:solidFill>
                  <a:schemeClr val="dk1"/>
                </a:solidFill>
              </a:rPr>
              <a:t>Web-based Survey</a:t>
            </a:r>
            <a:r>
              <a:rPr lang="en-US" sz="1800" dirty="0">
                <a:solidFill>
                  <a:schemeClr val="dk1"/>
                </a:solidFill>
              </a:rPr>
              <a:t/>
            </a:r>
            <a:br>
              <a:rPr lang="en-US" sz="1800" dirty="0">
                <a:solidFill>
                  <a:schemeClr val="dk1"/>
                </a:solidFill>
              </a:rPr>
            </a:b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"/>
          <a:stretch>
            <a:fillRect/>
          </a:stretch>
        </p:blipFill>
        <p:spPr bwMode="auto">
          <a:xfrm>
            <a:off x="304803" y="1295400"/>
            <a:ext cx="8686797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4195763" cy="25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82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b="1" dirty="0" smtClean="0"/>
              <a:t>Questionaire Outcome</a:t>
            </a:r>
            <a:endParaRPr lang="fi-FI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B602-DEBD-48CF-8845-9A6DCD7F1340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27.5.2015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17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 b="3831"/>
          <a:stretch>
            <a:fillRect/>
          </a:stretch>
        </p:blipFill>
        <p:spPr bwMode="auto">
          <a:xfrm>
            <a:off x="-1" y="1524000"/>
            <a:ext cx="90893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8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b="1" dirty="0" smtClean="0"/>
              <a:t>Questionaire Outcome</a:t>
            </a:r>
            <a:endParaRPr lang="fi-FI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B602-DEBD-48CF-8845-9A6DCD7F1340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27.5.2015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18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 l="4845" r="4845"/>
          <a:stretch>
            <a:fillRect/>
          </a:stretch>
        </p:blipFill>
        <p:spPr bwMode="auto">
          <a:xfrm>
            <a:off x="914400" y="1540666"/>
            <a:ext cx="7543800" cy="47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8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49362"/>
            <a:ext cx="9067800" cy="427038"/>
          </a:xfrm>
        </p:spPr>
        <p:txBody>
          <a:bodyPr/>
          <a:lstStyle/>
          <a:p>
            <a:r>
              <a:rPr lang="en-US" sz="2800" dirty="0" smtClean="0">
                <a:solidFill>
                  <a:schemeClr val="dk1"/>
                </a:solidFill>
              </a:rPr>
              <a:t>Effects of Uncertainties </a:t>
            </a:r>
            <a:r>
              <a:rPr lang="en-US" sz="2800" dirty="0">
                <a:solidFill>
                  <a:schemeClr val="dk1"/>
                </a:solidFill>
              </a:rPr>
              <a:t>and </a:t>
            </a:r>
            <a:r>
              <a:rPr lang="en-US" sz="2800" dirty="0" smtClean="0">
                <a:solidFill>
                  <a:schemeClr val="dk1"/>
                </a:solidFill>
              </a:rPr>
              <a:t>Gaps </a:t>
            </a:r>
            <a:r>
              <a:rPr lang="en-US" sz="2800" dirty="0">
                <a:solidFill>
                  <a:schemeClr val="dk1"/>
                </a:solidFill>
              </a:rPr>
              <a:t>in </a:t>
            </a:r>
            <a:r>
              <a:rPr lang="en-US" sz="2800" dirty="0" smtClean="0">
                <a:solidFill>
                  <a:schemeClr val="dk1"/>
                </a:solidFill>
              </a:rPr>
              <a:t>Re-analyses Important to </a:t>
            </a:r>
            <a:r>
              <a:rPr lang="en-US" sz="2800" dirty="0">
                <a:solidFill>
                  <a:schemeClr val="dk1"/>
                </a:solidFill>
              </a:rPr>
              <a:t>C</a:t>
            </a:r>
            <a:r>
              <a:rPr lang="en-US" sz="2800" dirty="0" smtClean="0">
                <a:solidFill>
                  <a:schemeClr val="dk1"/>
                </a:solidFill>
              </a:rPr>
              <a:t>limate </a:t>
            </a:r>
            <a:r>
              <a:rPr lang="en-US" sz="2800" dirty="0">
                <a:solidFill>
                  <a:schemeClr val="dk1"/>
                </a:solidFill>
              </a:rPr>
              <a:t>S</a:t>
            </a:r>
            <a:r>
              <a:rPr lang="en-US" sz="2800" dirty="0" smtClean="0">
                <a:solidFill>
                  <a:schemeClr val="dk1"/>
                </a:solidFill>
              </a:rPr>
              <a:t>ervices</a:t>
            </a:r>
            <a:r>
              <a:rPr lang="en-US" sz="2800" dirty="0">
                <a:solidFill>
                  <a:schemeClr val="dk1"/>
                </a:solidFill>
              </a:rPr>
              <a:t/>
            </a:r>
            <a:br>
              <a:rPr lang="en-US" sz="2800" dirty="0">
                <a:solidFill>
                  <a:schemeClr val="dk1"/>
                </a:solidFill>
              </a:rPr>
            </a:b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472" y="1828800"/>
            <a:ext cx="439330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29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762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CORE-CLIMAX</a:t>
            </a:r>
            <a:r>
              <a:rPr lang="en-US" sz="1800" b="1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cap="none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COordinating</a:t>
            </a:r>
            <a:r>
              <a:rPr lang="en-US" sz="1400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Earth observation data validation for RE-analysis for </a:t>
            </a:r>
            <a:r>
              <a:rPr lang="en-US" sz="1400" cap="none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CLIMAte</a:t>
            </a:r>
            <a:r>
              <a:rPr lang="en-US" sz="1400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cap="none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  <a:endParaRPr lang="en-US" sz="1800" cap="non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3" descr="FP7-partners-map-11-1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3" y="19050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METSA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6"/>
            <a:ext cx="990600" cy="374705"/>
          </a:xfrm>
          <a:prstGeom prst="rect">
            <a:avLst/>
          </a:prstGeom>
        </p:spPr>
      </p:pic>
      <p:pic>
        <p:nvPicPr>
          <p:cNvPr id="11" name="Picture 10" descr="ECMWF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501614"/>
            <a:ext cx="1677612" cy="308386"/>
          </a:xfrm>
          <a:prstGeom prst="rect">
            <a:avLst/>
          </a:prstGeom>
        </p:spPr>
      </p:pic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572006"/>
            <a:ext cx="997194" cy="3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410206"/>
            <a:ext cx="1254365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543181"/>
            <a:ext cx="239383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WD_logo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1" y="4724406"/>
            <a:ext cx="533400" cy="631371"/>
          </a:xfrm>
          <a:prstGeom prst="rect">
            <a:avLst/>
          </a:prstGeom>
        </p:spPr>
      </p:pic>
      <p:pic>
        <p:nvPicPr>
          <p:cNvPr id="14" name="Picture 5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4812" y="2895606"/>
            <a:ext cx="2389188" cy="41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ITP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4562" y="3429000"/>
            <a:ext cx="2837687" cy="311834"/>
          </a:xfrm>
          <a:prstGeom prst="rect">
            <a:avLst/>
          </a:prstGeom>
        </p:spPr>
      </p:pic>
      <p:pic>
        <p:nvPicPr>
          <p:cNvPr id="19" name="Picture 18" descr="UT_Logo_2400_White_N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0" y="4038600"/>
            <a:ext cx="1897907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B602-DEBD-48CF-8845-9A6DCD7F1340}" type="datetime1">
              <a:rPr lang="fi-FI" smtClean="0"/>
              <a:pPr/>
              <a:t>27.5.2015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7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51" y="152398"/>
            <a:ext cx="8576742" cy="6705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58061" y="609991"/>
            <a:ext cx="1970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simple to </a:t>
            </a:r>
            <a:r>
              <a:rPr lang="en-GB" b="1" dirty="0" smtClean="0"/>
              <a:t>conduct,</a:t>
            </a:r>
          </a:p>
          <a:p>
            <a:r>
              <a:rPr lang="en-GB" b="1" dirty="0" smtClean="0"/>
              <a:t>simple </a:t>
            </a:r>
            <a:r>
              <a:rPr lang="en-GB" b="1" dirty="0"/>
              <a:t>to </a:t>
            </a:r>
            <a:r>
              <a:rPr lang="en-GB" b="1" dirty="0" smtClean="0"/>
              <a:t>interpret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6390434" y="4975163"/>
            <a:ext cx="2300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moderate to conduct, </a:t>
            </a:r>
            <a:endParaRPr lang="en-GB" b="1" dirty="0" smtClean="0"/>
          </a:p>
          <a:p>
            <a:r>
              <a:rPr lang="en-GB" b="1" dirty="0" smtClean="0"/>
              <a:t>moderate </a:t>
            </a:r>
            <a:r>
              <a:rPr lang="en-GB" b="1" dirty="0"/>
              <a:t>to interpret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978867" y="57762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difficult to conduct</a:t>
            </a:r>
          </a:p>
          <a:p>
            <a:r>
              <a:rPr lang="en-GB" b="1" dirty="0" smtClean="0"/>
              <a:t>difficult  to interpret</a:t>
            </a:r>
            <a:endParaRPr lang="en-GB" b="1" dirty="0"/>
          </a:p>
          <a:p>
            <a:endParaRPr lang="en-GB" b="1" dirty="0" smtClean="0"/>
          </a:p>
          <a:p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120655" y="807776"/>
            <a:ext cx="2314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difficult to conduct, </a:t>
            </a:r>
            <a:endParaRPr lang="en-GB" b="1" dirty="0" smtClean="0"/>
          </a:p>
          <a:p>
            <a:r>
              <a:rPr lang="en-GB" b="1" dirty="0" smtClean="0"/>
              <a:t>moderate </a:t>
            </a:r>
            <a:r>
              <a:rPr lang="en-GB" b="1" dirty="0"/>
              <a:t>to interpret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6200"/>
            <a:ext cx="3107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Comparisons of re-analyses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367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868362"/>
            <a:ext cx="8229600" cy="427038"/>
          </a:xfrm>
        </p:spPr>
        <p:txBody>
          <a:bodyPr/>
          <a:lstStyle/>
          <a:p>
            <a:r>
              <a:rPr lang="en-GB" sz="3200" dirty="0" smtClean="0"/>
              <a:t>Message Points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37" y="1466850"/>
            <a:ext cx="8440726" cy="44767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CORE-CLIMAX has proposed a structured process for assessing European capacity and capability in delivering Climate Data Records for ECVs and did a first capacity assessment;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CORE-CLIMAX has proposed a validation process aiming at qualifying the uncertainty of climate variables;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CORE-CLIMAX has created a feedback mechanism ensuring that the results of the re-analysis process get appropriately reflected into updates of the CDR;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CORE-CLIMAX has </a:t>
            </a:r>
            <a:r>
              <a:rPr lang="en-US" sz="2600" dirty="0" err="1" smtClean="0"/>
              <a:t>analysed</a:t>
            </a:r>
            <a:r>
              <a:rPr lang="en-US" sz="2600" dirty="0" smtClean="0"/>
              <a:t> usage of re-analyses and developed a mechanism for comparing and assessing quality of re-analyses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Assessment of European Capacity for CDRs: Facts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1960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Experienced great community support (EUM SAF, ESA CCI, Copernicus Services) leading to a successful workshop and assessment report;</a:t>
            </a:r>
          </a:p>
          <a:p>
            <a:r>
              <a:rPr lang="en-GB" dirty="0" smtClean="0"/>
              <a:t>Developed assessment methodology was applied to 40 data records including satellite, in situ and re-analysis (6 CCI projects participated);</a:t>
            </a:r>
            <a:endParaRPr lang="en-GB" sz="2400" dirty="0" smtClean="0"/>
          </a:p>
          <a:p>
            <a:r>
              <a:rPr lang="en-GB" sz="2400" dirty="0" smtClean="0"/>
              <a:t>Provided consistent description of all data records involved ;</a:t>
            </a:r>
          </a:p>
          <a:p>
            <a:r>
              <a:rPr lang="en-GB" sz="2400" dirty="0" smtClean="0"/>
              <a:t>Self assessment was performed with high honesty;</a:t>
            </a:r>
          </a:p>
          <a:p>
            <a:r>
              <a:rPr lang="en-GB" sz="2400" dirty="0" smtClean="0"/>
              <a:t>Review process of assessment report led to self-regulatory update of assigned maturity; </a:t>
            </a:r>
          </a:p>
          <a:p>
            <a:r>
              <a:rPr lang="en-GB" sz="2400" dirty="0" smtClean="0"/>
              <a:t>Results per data record clearly illustrate individual status and improvement potential;</a:t>
            </a:r>
          </a:p>
          <a:p>
            <a:r>
              <a:rPr lang="en-GB" sz="2400" dirty="0" smtClean="0"/>
              <a:t>Assessment provides collective and detailed information across all GCOS ECV domains, covering almost all major European CDR producers</a:t>
            </a:r>
            <a:r>
              <a:rPr lang="en-GB" dirty="0" smtClean="0"/>
              <a:t>.</a:t>
            </a: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Maturity Matrix Concept</a:t>
            </a:r>
            <a:endParaRPr lang="en-GB" sz="3200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576" y="1419672"/>
            <a:ext cx="7416824" cy="4752528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600200"/>
          <a:ext cx="538709" cy="4478251"/>
        </p:xfrm>
        <a:graphic>
          <a:graphicData uri="http://schemas.openxmlformats.org/drawingml/2006/table">
            <a:tbl>
              <a:tblPr/>
              <a:tblGrid>
                <a:gridCol w="538709"/>
              </a:tblGrid>
              <a:tr h="284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Maturity</a:t>
                      </a:r>
                      <a:r>
                        <a:rPr lang="en-GB" sz="800" b="0" i="0" u="none" strike="noStrike" dirty="0">
                          <a:solidFill>
                            <a:srgbClr val="800080"/>
                          </a:solidFill>
                          <a:latin typeface="Times New Roman"/>
                        </a:rPr>
                        <a:t> 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87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94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50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5B"/>
                    </a:solidFill>
                  </a:tcPr>
                </a:tc>
              </a:tr>
              <a:tr h="650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5B"/>
                    </a:solidFill>
                  </a:tcPr>
                </a:tc>
              </a:tr>
              <a:tr h="749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60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702" marR="3702" marT="4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14400" y="1600200"/>
            <a:ext cx="660376" cy="2195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4400" y="4419600"/>
            <a:ext cx="68580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90600"/>
          <a:ext cx="8229600" cy="1371600"/>
        </p:xfrm>
        <a:graphic>
          <a:graphicData uri="http://schemas.openxmlformats.org/drawingml/2006/table">
            <a:tbl>
              <a:tblPr/>
              <a:tblGrid>
                <a:gridCol w="2620330"/>
                <a:gridCol w="560927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GHG-CCI; XCO</a:t>
                      </a:r>
                      <a:r>
                        <a:rPr lang="en-GB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 and XCH</a:t>
                      </a:r>
                      <a:r>
                        <a:rPr lang="en-GB" sz="1800" baseline="-250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Origin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/>
                          <a:ea typeface="Times New Roman"/>
                          <a:cs typeface="Times New Roman"/>
                        </a:rPr>
                        <a:t>ESA GHG-CCI;       </a:t>
                      </a:r>
                      <a:r>
                        <a:rPr lang="de-DE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buchwitz@uni-bremen.de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Spatial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Global,  30 x 60 km</a:t>
                      </a:r>
                      <a:r>
                        <a:rPr lang="en-GB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global (land only for CO</a:t>
                      </a:r>
                      <a:r>
                        <a:rPr lang="en-GB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Temporal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2002 – 2012 (SCIAMACHY); 2009 – present (GOSAT); Instantaneous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514600"/>
          <a:ext cx="9143999" cy="4145280"/>
        </p:xfrm>
        <a:graphic>
          <a:graphicData uri="http://schemas.openxmlformats.org/drawingml/2006/table">
            <a:tbl>
              <a:tblPr/>
              <a:tblGrid>
                <a:gridCol w="1466126"/>
                <a:gridCol w="1245516"/>
                <a:gridCol w="1853927"/>
                <a:gridCol w="1928124"/>
                <a:gridCol w="1649145"/>
                <a:gridCol w="100116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Software Readiness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Metadata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User Documentation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Uncertainty Characterisation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Public access, feedback, and update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Usage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Coding 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Formal description of scientific methodology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Public Access/Archive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Research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Software Documentation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Collection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Formal validation report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Version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Decision support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Numerical Reproducibility and portability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File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product user guide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Uncertainty quantification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User feedback mechanism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description of operations concept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Automated quality monitoring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Updates to record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Legend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686800" cy="1097280"/>
        </p:xfrm>
        <a:graphic>
          <a:graphicData uri="http://schemas.openxmlformats.org/drawingml/2006/table">
            <a:tbl>
              <a:tblPr/>
              <a:tblGrid>
                <a:gridCol w="2765904"/>
                <a:gridCol w="592089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 ESA </a:t>
                      </a:r>
                      <a:r>
                        <a:rPr lang="en-GB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Aerosol_cci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 datasets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Origin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ESA </a:t>
                      </a:r>
                      <a:r>
                        <a:rPr lang="en-GB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Aerosol_cci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;       </a:t>
                      </a:r>
                      <a:r>
                        <a:rPr lang="en-GB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thomas.holzer-popp@dlr.de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Spatial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Global, different resolution (0.1 to 10 degrees)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Temporal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~weekly-monthly sampling (between 1995 and 2012)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86000"/>
          <a:ext cx="8915400" cy="4145280"/>
        </p:xfrm>
        <a:graphic>
          <a:graphicData uri="http://schemas.openxmlformats.org/drawingml/2006/table">
            <a:tbl>
              <a:tblPr/>
              <a:tblGrid>
                <a:gridCol w="1429473"/>
                <a:gridCol w="1214377"/>
                <a:gridCol w="1807580"/>
                <a:gridCol w="1879921"/>
                <a:gridCol w="1607917"/>
                <a:gridCol w="97613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Software Readiness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Metadata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User Documentation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Uncertainty Characterisation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Public access, feedback, and update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Usage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Coding 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description of scientific methodology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Public Access/Archive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Research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Software Documentation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Collection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validation report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Version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Decision support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Numerical Reproducibility and portability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File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product user guide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Uncertainty quantification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User feedback mechanism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Formal description of operations concept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Automated quality monitoring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Updates to record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Legend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143000"/>
          <a:ext cx="8610600" cy="1097280"/>
        </p:xfrm>
        <a:graphic>
          <a:graphicData uri="http://schemas.openxmlformats.org/drawingml/2006/table">
            <a:tbl>
              <a:tblPr/>
              <a:tblGrid>
                <a:gridCol w="2741642"/>
                <a:gridCol w="586895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ESA SST CCI Analysis long-term product V 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Origin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/>
                          <a:ea typeface="Times New Roman"/>
                          <a:cs typeface="Times New Roman"/>
                        </a:rPr>
                        <a:t>ESA-CCI;    </a:t>
                      </a:r>
                      <a:r>
                        <a:rPr lang="de-DE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c.j.merchant@reading.ac.uk</a:t>
                      </a: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Spatial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Global; 0.05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 lat-</a:t>
                      </a:r>
                      <a:r>
                        <a:rPr lang="en-GB" sz="1800" dirty="0" err="1">
                          <a:latin typeface="Times New Roman"/>
                          <a:ea typeface="Times New Roman"/>
                          <a:cs typeface="Times New Roman"/>
                        </a:rPr>
                        <a:t>lon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 grid resolution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Temporal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~20 years;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2438400"/>
          <a:ext cx="9143999" cy="4145280"/>
        </p:xfrm>
        <a:graphic>
          <a:graphicData uri="http://schemas.openxmlformats.org/drawingml/2006/table">
            <a:tbl>
              <a:tblPr/>
              <a:tblGrid>
                <a:gridCol w="1466126"/>
                <a:gridCol w="1245515"/>
                <a:gridCol w="1853928"/>
                <a:gridCol w="1928125"/>
                <a:gridCol w="1649145"/>
                <a:gridCol w="100116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Software Readiness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Metadata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User Documentation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Uncertainty Characterisation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Public access, feedback, and update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Usage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Coding 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Formal description of scientific methodology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Public Access/Archive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Research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Software Documentation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Collection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validation report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Version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Decision support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Numerical Reproducibility and portability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File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product user guide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Uncertainty quantification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User feedback mechanism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description of operations concept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Automated quality monitoring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Updates to record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Legend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coreclimax.itc.nl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08AB-A12E-46E8-BC45-18B251F78D2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90600"/>
          <a:ext cx="8763000" cy="1097280"/>
        </p:xfrm>
        <a:graphic>
          <a:graphicData uri="http://schemas.openxmlformats.org/drawingml/2006/table">
            <a:tbl>
              <a:tblPr/>
              <a:tblGrid>
                <a:gridCol w="2790167"/>
                <a:gridCol w="597283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CM SAF CLARA A1 cloud properties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Origin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CM SAF; contact.cmsaf@dwd.de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Spatial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Global, 0.25 x 0.25 grid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Temporal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daily and monthly mean, 1982 – 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209800"/>
          <a:ext cx="9144001" cy="4145280"/>
        </p:xfrm>
        <a:graphic>
          <a:graphicData uri="http://schemas.openxmlformats.org/drawingml/2006/table">
            <a:tbl>
              <a:tblPr/>
              <a:tblGrid>
                <a:gridCol w="1466127"/>
                <a:gridCol w="1245515"/>
                <a:gridCol w="1853928"/>
                <a:gridCol w="1928125"/>
                <a:gridCol w="1649145"/>
                <a:gridCol w="100116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Software Readiness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Metadata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User Documentation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Uncertainty Characterisation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Public access, feedback, and update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Usage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Coding 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Formal description of scientific methodology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Public Access/Archive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Research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Software Documentation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Collection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validation report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Validation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Version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Decision support system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Numerical Reproducibility and portability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File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product user guide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Uncertainty quantification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User feedback mechanism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Formal description of operations concept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Automated quality monitoring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Updates to record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Legend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1442</Words>
  <Application>Microsoft Office PowerPoint</Application>
  <PresentationFormat>On-screen Show (4:3)</PresentationFormat>
  <Paragraphs>298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CORE CLIMAX Results Overview </vt:lpstr>
      <vt:lpstr>CORE-CLIMAX COordinating Earth observation data validation for RE-analysis for CLIMAte ServiceS</vt:lpstr>
      <vt:lpstr>Message Points</vt:lpstr>
      <vt:lpstr>Assessment of European Capacity for CDRs: Facts</vt:lpstr>
      <vt:lpstr>Maturity Matrix Concept</vt:lpstr>
      <vt:lpstr>Slide 6</vt:lpstr>
      <vt:lpstr>Slide 7</vt:lpstr>
      <vt:lpstr>Slide 8</vt:lpstr>
      <vt:lpstr>Slide 9</vt:lpstr>
      <vt:lpstr>Major Results</vt:lpstr>
      <vt:lpstr>Fitness for Purpose? Motivation for Application Performance Metric (APM)</vt:lpstr>
      <vt:lpstr>Support User’s to Select Data</vt:lpstr>
      <vt:lpstr>General Concept of APM</vt:lpstr>
      <vt:lpstr>Outreach – Impact on Community</vt:lpstr>
      <vt:lpstr>Analysing Re-analysis Usage</vt:lpstr>
      <vt:lpstr>Analysis and Summary of Web-based Survey </vt:lpstr>
      <vt:lpstr>Questionaire Outcome</vt:lpstr>
      <vt:lpstr>Questionaire Outcome</vt:lpstr>
      <vt:lpstr>Effects of Uncertainties and Gaps in Re-analyses Important to Climate Services </vt:lpstr>
      <vt:lpstr>Slide 20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b_su</dc:creator>
  <cp:lastModifiedBy>Joerg Schulz</cp:lastModifiedBy>
  <cp:revision>560</cp:revision>
  <dcterms:created xsi:type="dcterms:W3CDTF">2009-04-01T14:40:15Z</dcterms:created>
  <dcterms:modified xsi:type="dcterms:W3CDTF">2015-05-27T06:49:18Z</dcterms:modified>
</cp:coreProperties>
</file>