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7" r:id="rId2"/>
    <p:sldId id="278" r:id="rId3"/>
    <p:sldId id="275" r:id="rId4"/>
    <p:sldId id="279" r:id="rId5"/>
    <p:sldId id="271" r:id="rId6"/>
    <p:sldId id="273" r:id="rId7"/>
    <p:sldId id="268" r:id="rId8"/>
    <p:sldId id="262" r:id="rId9"/>
    <p:sldId id="263" r:id="rId10"/>
    <p:sldId id="257" r:id="rId11"/>
    <p:sldId id="261" r:id="rId12"/>
    <p:sldId id="259" r:id="rId13"/>
    <p:sldId id="260" r:id="rId14"/>
    <p:sldId id="276" r:id="rId15"/>
    <p:sldId id="281" r:id="rId16"/>
    <p:sldId id="282" r:id="rId17"/>
    <p:sldId id="283" r:id="rId18"/>
    <p:sldId id="280" r:id="rId19"/>
    <p:sldId id="284" r:id="rId20"/>
    <p:sldId id="290" r:id="rId21"/>
    <p:sldId id="285" r:id="rId22"/>
    <p:sldId id="286" r:id="rId23"/>
    <p:sldId id="264" r:id="rId24"/>
    <p:sldId id="265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59" autoAdjust="0"/>
  </p:normalViewPr>
  <p:slideViewPr>
    <p:cSldViewPr snapToGrid="0" snapToObjects="1">
      <p:cViewPr varScale="1">
        <p:scale>
          <a:sx n="87" d="100"/>
          <a:sy n="87" d="100"/>
        </p:scale>
        <p:origin x="-1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CBC7E-0F25-6F49-A88C-AAA73B8A9328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27FA6-4984-214D-82CD-5C6E70F0F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53FCBF-47B8-B24E-A963-0DE7CEB2A008}" type="slidenum">
              <a:rPr lang="en-GB"/>
              <a:pPr/>
              <a:t>5</a:t>
            </a:fld>
            <a:endParaRPr lang="en-GB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5890" tIns="42945" rIns="85890" bIns="42945" anchor="ctr">
            <a:prstTxWarp prst="textNoShape">
              <a:avLst/>
            </a:prstTxWarp>
          </a:bodyPr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39CF-3922-C041-A543-831A960E2F47}" type="slidenum">
              <a:rPr lang="en-GB"/>
              <a:pPr/>
              <a:t>6</a:t>
            </a:fld>
            <a:endParaRPr lang="en-GB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5890" tIns="42945" rIns="85890" bIns="42945" anchor="ctr">
            <a:prstTxWarp prst="textNoShape">
              <a:avLst/>
            </a:prstTxWarp>
          </a:bodyPr>
          <a:lstStyle/>
          <a:p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 txBox="1">
            <a:spLocks noGrp="1" noChangeArrowheads="1"/>
          </p:cNvSpPr>
          <p:nvPr/>
        </p:nvSpPr>
        <p:spPr bwMode="auto">
          <a:xfrm>
            <a:off x="3884263" y="8685625"/>
            <a:ext cx="2972123" cy="45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F7B7869-8C44-664F-A53B-39EF85EEBD91}" type="slidenum">
              <a:rPr lang="de-DE" sz="1200">
                <a:ea typeface="ヒラギノ角ゴ Pro W3" charset="0"/>
                <a:cs typeface="ヒラギノ角ゴ Pro W3" charset="0"/>
              </a:rPr>
              <a:pPr algn="r" eaLnBrk="1" hangingPunct="1"/>
              <a:t>10</a:t>
            </a:fld>
            <a:endParaRPr lang="de-DE" sz="120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263" y="8685625"/>
            <a:ext cx="2972123" cy="45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6798AC49-2977-2149-884E-CA5B469529F5}" type="slidenum">
              <a:rPr lang="de-DE">
                <a:latin typeface="Arial" charset="0"/>
                <a:ea typeface="ヒラギノ角ゴ Pro W3" charset="0"/>
                <a:cs typeface="ヒラギノ角ゴ Pro W3" charset="0"/>
              </a:rPr>
              <a:pPr algn="r"/>
              <a:t>11</a:t>
            </a:fld>
            <a:endParaRPr lang="de-DE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84263" y="8685625"/>
            <a:ext cx="2972123" cy="45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BD2D90F-E638-0842-A2B5-04480AFC7A69}" type="slidenum">
              <a:rPr lang="de-DE" sz="1200">
                <a:ea typeface="ヒラギノ角ゴ Pro W3" charset="0"/>
                <a:cs typeface="ヒラギノ角ゴ Pro W3" charset="0"/>
              </a:rPr>
              <a:pPr algn="r" eaLnBrk="1" hangingPunct="1"/>
              <a:t>12</a:t>
            </a:fld>
            <a:endParaRPr lang="de-DE" sz="120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 between freeboard from CS (left) and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Envisat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(right) for summer and winter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summer only few regions remain ice covered and hold ice with partly high freeboard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 regions show also the highest fb during winter while the rest has considerably lower fb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Envisat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tends to be lower in these regions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found: SIE different although same SIC product -&gt; different filter processes in the algorithms but also different sensor characteristics -&gt; might be that ENVISAT fails to see smaller floes in MIZ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further comparisons, only grid cells occurring in both data sets are used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FE7A7-7FBC-4C9F-901B-BC10A1DCF10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707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general Antarctic-wide distribution looks quite similar over winter months, in fact, only fall has strong differences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Envisat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the shift of modal fb to higher values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 end of distribution is less strong represented (discussed before)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 end as well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FE7A7-7FBC-4C9F-901B-BC10A1DCF10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05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8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1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9601" y="385795"/>
            <a:ext cx="8330195" cy="604805"/>
          </a:xfrm>
          <a:prstGeom prst="rect">
            <a:avLst/>
          </a:prstGeom>
        </p:spPr>
        <p:txBody>
          <a:bodyPr anchor="t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9C7B-4B36-3740-ACEA-0240D45EE125}" type="datetime1">
              <a:rPr lang="de-DE" smtClean="0"/>
              <a:pPr/>
              <a:t>15/03/16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18689" y="1181100"/>
            <a:ext cx="8331107" cy="51159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16" name="Bild 15" descr="HG_LOGO_S_ENG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58" y="6512842"/>
            <a:ext cx="683868" cy="302236"/>
          </a:xfrm>
          <a:prstGeom prst="rect">
            <a:avLst/>
          </a:prstGeom>
        </p:spPr>
      </p:pic>
      <p:pic>
        <p:nvPicPr>
          <p:cNvPr id="15" name="Bild 14" descr="AWI_WortBildmarke_Farb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8" y="417661"/>
            <a:ext cx="1090955" cy="486839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418689" y="996905"/>
            <a:ext cx="836173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ierung 10"/>
          <p:cNvGrpSpPr/>
          <p:nvPr userDrawn="1"/>
        </p:nvGrpSpPr>
        <p:grpSpPr>
          <a:xfrm>
            <a:off x="9088086" y="2084652"/>
            <a:ext cx="63902" cy="671247"/>
            <a:chOff x="6286375" y="1956861"/>
            <a:chExt cx="63902" cy="527154"/>
          </a:xfrm>
        </p:grpSpPr>
        <p:sp>
          <p:nvSpPr>
            <p:cNvPr id="12" name="Rechteck 11"/>
            <p:cNvSpPr/>
            <p:nvPr/>
          </p:nvSpPr>
          <p:spPr>
            <a:xfrm>
              <a:off x="6286375" y="1956861"/>
              <a:ext cx="63902" cy="175718"/>
            </a:xfrm>
            <a:prstGeom prst="rect">
              <a:avLst/>
            </a:prstGeom>
            <a:solidFill>
              <a:srgbClr val="14131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6286375" y="2132579"/>
              <a:ext cx="63902" cy="175718"/>
            </a:xfrm>
            <a:prstGeom prst="rect">
              <a:avLst/>
            </a:prstGeom>
            <a:solidFill>
              <a:srgbClr val="8612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6286375" y="2308297"/>
              <a:ext cx="63902" cy="175718"/>
            </a:xfrm>
            <a:prstGeom prst="rect">
              <a:avLst/>
            </a:prstGeom>
            <a:solidFill>
              <a:srgbClr val="E9942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2659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3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2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3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0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6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3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6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11656-7B08-DD48-ADF5-34EA50F25F7C}" type="datetimeFigureOut">
              <a:rPr lang="en-US" smtClean="0"/>
              <a:t>15/03/16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DDB9F-69AC-3547-8591-FE9506590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4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!OLE_LINK4" TargetMode="External"/><Relationship Id="rId4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510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Sea </a:t>
            </a:r>
            <a:r>
              <a:rPr lang="da-DK" dirty="0" err="1" smtClean="0"/>
              <a:t>Ice</a:t>
            </a:r>
            <a:r>
              <a:rPr lang="da-DK" dirty="0" smtClean="0"/>
              <a:t> CCI </a:t>
            </a:r>
            <a:r>
              <a:rPr lang="da-DK" dirty="0" err="1" smtClean="0"/>
              <a:t>project</a:t>
            </a:r>
            <a:r>
              <a:rPr lang="da-DK" dirty="0" smtClean="0"/>
              <a:t> </a:t>
            </a:r>
            <a:r>
              <a:rPr lang="da-DK" dirty="0" err="1" smtClean="0"/>
              <a:t>Phase</a:t>
            </a:r>
            <a:r>
              <a:rPr lang="da-DK" dirty="0" smtClean="0"/>
              <a:t> 2</a:t>
            </a:r>
            <a:br>
              <a:rPr lang="da-DK" dirty="0" smtClean="0"/>
            </a:br>
            <a:r>
              <a:rPr lang="da-DK" dirty="0" smtClean="0"/>
              <a:t> </a:t>
            </a:r>
            <a:r>
              <a:rPr lang="da-DK" sz="3556" dirty="0" smtClean="0"/>
              <a:t>2015-2018 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549737"/>
            <a:ext cx="6400800" cy="575428"/>
          </a:xfrm>
        </p:spPr>
        <p:txBody>
          <a:bodyPr>
            <a:normAutofit lnSpcReduction="10000"/>
          </a:bodyPr>
          <a:lstStyle/>
          <a:p>
            <a:r>
              <a:rPr lang="da-DK" dirty="0" smtClean="0"/>
              <a:t>CMUG meeting 14-16 March 2016</a:t>
            </a:r>
            <a:endParaRPr lang="da-DK" dirty="0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520127"/>
              </p:ext>
            </p:extLst>
          </p:nvPr>
        </p:nvGraphicFramePr>
        <p:xfrm>
          <a:off x="1371600" y="3886930"/>
          <a:ext cx="6425544" cy="2222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Document" r:id="rId3" imgW="3708400" imgH="1282700" progId="Word.Document.12">
                  <p:link updateAutomatic="1"/>
                </p:oleObj>
              </mc:Choice>
              <mc:Fallback>
                <p:oleObj name="Document" r:id="rId3" imgW="3708400" imgH="1282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886930"/>
                        <a:ext cx="6425544" cy="2222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469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906521"/>
            <a:ext cx="8353425" cy="6477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de-DE" sz="2800" dirty="0" smtClean="0">
                <a:latin typeface="Calibri" charset="0"/>
              </a:rPr>
              <a:t>First </a:t>
            </a:r>
            <a:r>
              <a:rPr lang="de-DE" sz="2800" dirty="0" err="1" smtClean="0">
                <a:latin typeface="Calibri" charset="0"/>
              </a:rPr>
              <a:t>version</a:t>
            </a:r>
            <a:r>
              <a:rPr lang="de-DE" sz="2800" dirty="0" smtClean="0">
                <a:latin typeface="Calibri" charset="0"/>
              </a:rPr>
              <a:t> </a:t>
            </a:r>
            <a:r>
              <a:rPr lang="de-DE" sz="2800" dirty="0" err="1" smtClean="0">
                <a:latin typeface="Calibri" charset="0"/>
              </a:rPr>
              <a:t>from</a:t>
            </a:r>
            <a:r>
              <a:rPr lang="de-DE" sz="2800" dirty="0" smtClean="0">
                <a:latin typeface="Calibri" charset="0"/>
              </a:rPr>
              <a:t> Phase 1</a:t>
            </a:r>
            <a:endParaRPr lang="de-DE" sz="2800" dirty="0">
              <a:solidFill>
                <a:srgbClr val="9AD4E8"/>
              </a:solidFill>
              <a:latin typeface="Calibri" charset="0"/>
            </a:endParaRP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381158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1773238"/>
            <a:ext cx="365442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73238"/>
            <a:ext cx="696912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1476375" y="5745163"/>
            <a:ext cx="655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2600"/>
              </a:lnSpc>
              <a:spcBef>
                <a:spcPts val="6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ts val="2600"/>
              </a:lnSpc>
              <a:spcBef>
                <a:spcPts val="600"/>
              </a:spcBef>
              <a:buSzPct val="85000"/>
              <a:buBlip>
                <a:blip r:embed="rId6"/>
              </a:buBlip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ts val="2200"/>
              </a:lnSpc>
              <a:spcBef>
                <a:spcPts val="6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ts val="2000"/>
              </a:lnSpc>
              <a:spcBef>
                <a:spcPts val="600"/>
              </a:spcBef>
              <a:buBlip>
                <a:blip r:embed="rId7"/>
              </a:buBlip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ts val="1700"/>
              </a:lnSpc>
              <a:spcBef>
                <a:spcPts val="600"/>
              </a:spcBef>
              <a:buBlip>
                <a:blip r:embed="rId7"/>
              </a:buBlip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7"/>
              </a:buBlip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7"/>
              </a:buBlip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7"/>
              </a:buBlip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7"/>
              </a:buBlip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de-DE" dirty="0" smtClean="0">
                <a:latin typeface="+mn-lt"/>
                <a:ea typeface="+mn-ea"/>
                <a:cs typeface="+mn-cs"/>
              </a:rPr>
              <a:t>November 2003				   March 2004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71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ENVISAT ice thickness 2002-2012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339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5613" y="3355"/>
            <a:ext cx="8353425" cy="64770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de-DE" sz="2400" dirty="0" smtClean="0">
                <a:latin typeface="Calibri" charset="0"/>
              </a:rPr>
              <a:t>Validation </a:t>
            </a:r>
            <a:r>
              <a:rPr lang="de-DE" sz="2400" dirty="0" err="1" smtClean="0">
                <a:latin typeface="Calibri" charset="0"/>
              </a:rPr>
              <a:t>of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Sea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Ice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Thickness</a:t>
            </a:r>
            <a:r>
              <a:rPr lang="de-DE" sz="2400" dirty="0" smtClean="0">
                <a:latin typeface="Calibri" charset="0"/>
              </a:rPr>
              <a:t> : </a:t>
            </a:r>
            <a:r>
              <a:rPr lang="de-DE" sz="2400" dirty="0" err="1">
                <a:latin typeface="Calibri" charset="0"/>
              </a:rPr>
              <a:t>Comparison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to</a:t>
            </a:r>
            <a:r>
              <a:rPr lang="de-DE" sz="2400" dirty="0">
                <a:latin typeface="Calibri" charset="0"/>
              </a:rPr>
              <a:t> </a:t>
            </a:r>
            <a:r>
              <a:rPr lang="de-DE" sz="2400" dirty="0" err="1">
                <a:latin typeface="Calibri" charset="0"/>
              </a:rPr>
              <a:t>moored</a:t>
            </a:r>
            <a:r>
              <a:rPr lang="de-DE" sz="2400" dirty="0">
                <a:latin typeface="Calibri" charset="0"/>
              </a:rPr>
              <a:t> ULS </a:t>
            </a:r>
            <a:r>
              <a:rPr lang="de-DE" sz="2400" dirty="0" err="1">
                <a:latin typeface="Calibri" charset="0"/>
              </a:rPr>
              <a:t>data</a:t>
            </a:r>
            <a:endParaRPr lang="de-DE" sz="2400" dirty="0">
              <a:solidFill>
                <a:srgbClr val="9AD4E8"/>
              </a:solidFill>
              <a:latin typeface="Calibri" charset="0"/>
            </a:endParaRPr>
          </a:p>
        </p:txBody>
      </p:sp>
      <p:sp>
        <p:nvSpPr>
          <p:cNvPr id="30723" name="Inhaltsplatzhalter 2"/>
          <p:cNvSpPr txBox="1">
            <a:spLocks/>
          </p:cNvSpPr>
          <p:nvPr/>
        </p:nvSpPr>
        <p:spPr bwMode="auto">
          <a:xfrm>
            <a:off x="5411564" y="3680476"/>
            <a:ext cx="36131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1171575" indent="-17145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3"/>
              </a:buBlip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1628775" indent="-17145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3"/>
              </a:buBlip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085975" indent="-17145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3"/>
              </a:buBlip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543175" indent="-17145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3"/>
              </a:buBlip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180975" lvl="1" indent="-180975">
              <a:lnSpc>
                <a:spcPts val="2600"/>
              </a:lnSpc>
              <a:spcBef>
                <a:spcPts val="500"/>
              </a:spcBef>
              <a:buSzPct val="85000"/>
              <a:buFontTx/>
              <a:buBlip>
                <a:blip r:embed="rId4"/>
              </a:buBlip>
            </a:pPr>
            <a:r>
              <a:rPr lang="de-DE" sz="2000" dirty="0" err="1"/>
              <a:t>Conversion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SICCI </a:t>
            </a:r>
            <a:r>
              <a:rPr lang="de-DE" sz="2000" dirty="0" err="1"/>
              <a:t>freeboard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draft</a:t>
            </a:r>
            <a:r>
              <a:rPr lang="de-DE" sz="2000" dirty="0"/>
              <a:t> </a:t>
            </a:r>
            <a:r>
              <a:rPr lang="de-DE" sz="2000" dirty="0" err="1"/>
              <a:t>using</a:t>
            </a:r>
            <a:r>
              <a:rPr lang="de-DE" sz="2000" dirty="0"/>
              <a:t> Warren et al. </a:t>
            </a:r>
            <a:r>
              <a:rPr lang="de-DE" sz="2000" dirty="0" err="1"/>
              <a:t>snow</a:t>
            </a:r>
            <a:r>
              <a:rPr lang="de-DE" sz="2000" dirty="0"/>
              <a:t> </a:t>
            </a:r>
            <a:r>
              <a:rPr lang="de-DE" sz="2000" dirty="0" err="1" smtClean="0"/>
              <a:t>depth</a:t>
            </a:r>
            <a:endParaRPr lang="de-DE" sz="2000" dirty="0" smtClean="0"/>
          </a:p>
          <a:p>
            <a:pPr marL="180975" lvl="1" indent="-180975">
              <a:lnSpc>
                <a:spcPts val="2600"/>
              </a:lnSpc>
              <a:spcBef>
                <a:spcPts val="500"/>
              </a:spcBef>
              <a:buSzPct val="85000"/>
              <a:buFontTx/>
              <a:buBlip>
                <a:blip r:embed="rId4"/>
              </a:buBlip>
            </a:pPr>
            <a:r>
              <a:rPr lang="de-DE" sz="2000" dirty="0" smtClean="0"/>
              <a:t>MY </a:t>
            </a:r>
            <a:r>
              <a:rPr lang="de-DE" sz="2000" dirty="0" err="1" smtClean="0"/>
              <a:t>density</a:t>
            </a:r>
            <a:r>
              <a:rPr lang="de-DE" sz="2000" dirty="0" smtClean="0"/>
              <a:t>: 882 kg/m3</a:t>
            </a:r>
          </a:p>
          <a:p>
            <a:pPr marL="180975" lvl="1" indent="-180975">
              <a:lnSpc>
                <a:spcPts val="2600"/>
              </a:lnSpc>
              <a:spcBef>
                <a:spcPts val="500"/>
              </a:spcBef>
              <a:buSzPct val="85000"/>
              <a:buFontTx/>
              <a:buBlip>
                <a:blip r:embed="rId4"/>
              </a:buBlip>
            </a:pPr>
            <a:r>
              <a:rPr lang="de-DE" sz="2000" dirty="0" smtClean="0"/>
              <a:t>FY </a:t>
            </a:r>
            <a:r>
              <a:rPr lang="de-DE" sz="2000" dirty="0" err="1" smtClean="0"/>
              <a:t>density</a:t>
            </a:r>
            <a:r>
              <a:rPr lang="de-DE" sz="2000" dirty="0" smtClean="0"/>
              <a:t>: 916 kg/m3</a:t>
            </a:r>
            <a:endParaRPr lang="de-DE" sz="2000" dirty="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97069"/>
            <a:ext cx="51720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143" y="1233889"/>
            <a:ext cx="3791571" cy="22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Inhaltsplatzhalter 2"/>
          <p:cNvSpPr txBox="1">
            <a:spLocks/>
          </p:cNvSpPr>
          <p:nvPr/>
        </p:nvSpPr>
        <p:spPr bwMode="auto">
          <a:xfrm>
            <a:off x="323850" y="1233487"/>
            <a:ext cx="36004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1171575" indent="-17145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3"/>
              </a:buBlip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1628775" indent="-17145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3"/>
              </a:buBlip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085975" indent="-17145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3"/>
              </a:buBlip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543175" indent="-171450" eaLnBrk="0" fontAlgn="base" hangingPunct="0">
              <a:lnSpc>
                <a:spcPts val="1700"/>
              </a:lnSpc>
              <a:spcBef>
                <a:spcPts val="600"/>
              </a:spcBef>
              <a:spcAft>
                <a:spcPct val="0"/>
              </a:spcAft>
              <a:buBlip>
                <a:blip r:embed="rId3"/>
              </a:buBlip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180975" lvl="1" indent="-180975">
              <a:lnSpc>
                <a:spcPts val="2600"/>
              </a:lnSpc>
              <a:spcBef>
                <a:spcPts val="500"/>
              </a:spcBef>
              <a:buSzPct val="85000"/>
              <a:buFontTx/>
              <a:buBlip>
                <a:blip r:embed="rId4"/>
              </a:buBlip>
            </a:pPr>
            <a:r>
              <a:rPr lang="de-DE" sz="2000" u="sng" dirty="0"/>
              <a:t>BGEP </a:t>
            </a:r>
            <a:r>
              <a:rPr lang="de-DE" sz="2000" u="sng" dirty="0" err="1"/>
              <a:t>mooring</a:t>
            </a:r>
            <a:r>
              <a:rPr lang="de-DE" sz="2000" u="sng" dirty="0"/>
              <a:t> ULS</a:t>
            </a:r>
            <a:r>
              <a:rPr lang="de-DE" sz="2000" dirty="0"/>
              <a:t> </a:t>
            </a:r>
            <a:r>
              <a:rPr lang="de-DE" sz="2000" dirty="0" err="1"/>
              <a:t>draft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endParaRPr lang="de-DE" sz="2000" dirty="0"/>
          </a:p>
          <a:p>
            <a:pPr marL="180975" lvl="1" indent="-180975">
              <a:lnSpc>
                <a:spcPts val="2600"/>
              </a:lnSpc>
              <a:spcBef>
                <a:spcPts val="500"/>
              </a:spcBef>
              <a:buSzPct val="85000"/>
              <a:buFontTx/>
              <a:buBlip>
                <a:blip r:embed="rId4"/>
              </a:buBlip>
            </a:pPr>
            <a:r>
              <a:rPr lang="de-DE" sz="2000" dirty="0"/>
              <a:t>Average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2 </a:t>
            </a:r>
            <a:r>
              <a:rPr lang="de-DE" sz="2000" dirty="0" err="1"/>
              <a:t>to</a:t>
            </a:r>
            <a:r>
              <a:rPr lang="de-DE" sz="2000" dirty="0"/>
              <a:t> 4 ULS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period</a:t>
            </a:r>
            <a:r>
              <a:rPr lang="de-DE" sz="2000" dirty="0"/>
              <a:t> 2003-2012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3773488" y="2061369"/>
            <a:ext cx="2520950" cy="287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107950" y="5773941"/>
            <a:ext cx="5125193" cy="105072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>
              <a:lnSpc>
                <a:spcPts val="2600"/>
              </a:lnSpc>
              <a:spcBef>
                <a:spcPts val="500"/>
              </a:spcBef>
              <a:buSzPct val="85000"/>
              <a:defRPr/>
            </a:pPr>
            <a:r>
              <a:rPr lang="de-DE" sz="2000" dirty="0">
                <a:solidFill>
                  <a:schemeClr val="tx1"/>
                </a:solidFill>
              </a:rPr>
              <a:t>Positive </a:t>
            </a:r>
            <a:r>
              <a:rPr lang="de-DE" sz="2000" dirty="0" err="1">
                <a:solidFill>
                  <a:schemeClr val="tx1"/>
                </a:solidFill>
              </a:rPr>
              <a:t>bias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of</a:t>
            </a:r>
            <a:r>
              <a:rPr lang="de-DE" sz="2000" dirty="0">
                <a:solidFill>
                  <a:schemeClr val="tx1"/>
                </a:solidFill>
              </a:rPr>
              <a:t> 0.5 m </a:t>
            </a:r>
            <a:r>
              <a:rPr lang="de-DE" sz="2000" dirty="0" err="1">
                <a:solidFill>
                  <a:schemeClr val="tx1"/>
                </a:solidFill>
              </a:rPr>
              <a:t>to</a:t>
            </a:r>
            <a:r>
              <a:rPr lang="de-DE" sz="2000" dirty="0">
                <a:solidFill>
                  <a:schemeClr val="tx1"/>
                </a:solidFill>
              </a:rPr>
              <a:t> 1.5 m</a:t>
            </a:r>
          </a:p>
          <a:p>
            <a:pPr marL="0" lvl="1">
              <a:lnSpc>
                <a:spcPts val="2600"/>
              </a:lnSpc>
              <a:spcBef>
                <a:spcPts val="500"/>
              </a:spcBef>
              <a:buSzPct val="85000"/>
              <a:defRPr/>
            </a:pPr>
            <a:r>
              <a:rPr lang="de-DE" sz="2000" dirty="0" err="1">
                <a:solidFill>
                  <a:schemeClr val="tx1"/>
                </a:solidFill>
              </a:rPr>
              <a:t>Depends</a:t>
            </a:r>
            <a:r>
              <a:rPr lang="de-DE" sz="2000" dirty="0">
                <a:solidFill>
                  <a:schemeClr val="tx1"/>
                </a:solidFill>
              </a:rPr>
              <a:t> on </a:t>
            </a:r>
            <a:r>
              <a:rPr lang="de-DE" sz="2000" dirty="0" err="1">
                <a:solidFill>
                  <a:schemeClr val="tx1"/>
                </a:solidFill>
              </a:rPr>
              <a:t>choice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of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snow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depth</a:t>
            </a:r>
            <a:r>
              <a:rPr lang="de-DE" sz="2000" dirty="0">
                <a:solidFill>
                  <a:schemeClr val="tx1"/>
                </a:solidFill>
              </a:rPr>
              <a:t> &amp; </a:t>
            </a:r>
            <a:r>
              <a:rPr lang="de-DE" sz="2000" dirty="0" err="1">
                <a:solidFill>
                  <a:schemeClr val="tx1"/>
                </a:solidFill>
              </a:rPr>
              <a:t>ice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density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72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 txBox="1">
            <a:spLocks noChangeArrowheads="1"/>
          </p:cNvSpPr>
          <p:nvPr/>
        </p:nvSpPr>
        <p:spPr bwMode="auto">
          <a:xfrm>
            <a:off x="108655" y="28972"/>
            <a:ext cx="8933879" cy="87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1" dirty="0" smtClean="0">
                <a:latin typeface="Calibri" charset="0"/>
                <a:sym typeface="Wingdings" charset="0"/>
              </a:rPr>
              <a:t>Validation </a:t>
            </a:r>
            <a:r>
              <a:rPr lang="de-DE" b="1" dirty="0" err="1" smtClean="0">
                <a:latin typeface="Calibri" charset="0"/>
                <a:sym typeface="Wingdings" charset="0"/>
              </a:rPr>
              <a:t>of</a:t>
            </a:r>
            <a:r>
              <a:rPr lang="de-DE" b="1" dirty="0" smtClean="0">
                <a:latin typeface="Calibri" charset="0"/>
                <a:sym typeface="Wingdings" charset="0"/>
              </a:rPr>
              <a:t> </a:t>
            </a:r>
            <a:r>
              <a:rPr lang="de-DE" b="1" dirty="0" err="1" smtClean="0">
                <a:latin typeface="Calibri" charset="0"/>
                <a:sym typeface="Wingdings" charset="0"/>
              </a:rPr>
              <a:t>Sea</a:t>
            </a:r>
            <a:r>
              <a:rPr lang="de-DE" b="1" dirty="0" smtClean="0">
                <a:latin typeface="Calibri" charset="0"/>
                <a:sym typeface="Wingdings" charset="0"/>
              </a:rPr>
              <a:t> </a:t>
            </a:r>
            <a:r>
              <a:rPr lang="de-DE" b="1" dirty="0" err="1" smtClean="0">
                <a:latin typeface="Calibri" charset="0"/>
                <a:sym typeface="Wingdings" charset="0"/>
              </a:rPr>
              <a:t>Ice</a:t>
            </a:r>
            <a:r>
              <a:rPr lang="de-DE" b="1" dirty="0" smtClean="0">
                <a:latin typeface="Calibri" charset="0"/>
                <a:sym typeface="Wingdings" charset="0"/>
              </a:rPr>
              <a:t> </a:t>
            </a:r>
            <a:r>
              <a:rPr lang="de-DE" b="1" dirty="0" err="1" smtClean="0">
                <a:latin typeface="Calibri" charset="0"/>
                <a:sym typeface="Wingdings" charset="0"/>
              </a:rPr>
              <a:t>Thickness</a:t>
            </a:r>
            <a:r>
              <a:rPr lang="de-DE" b="1" dirty="0" smtClean="0">
                <a:latin typeface="Calibri" charset="0"/>
                <a:sym typeface="Wingdings" charset="0"/>
              </a:rPr>
              <a:t> </a:t>
            </a:r>
            <a:r>
              <a:rPr lang="de-DE" b="1" dirty="0" err="1" smtClean="0">
                <a:latin typeface="Calibri" charset="0"/>
                <a:sym typeface="Wingdings" charset="0"/>
              </a:rPr>
              <a:t>from</a:t>
            </a:r>
            <a:r>
              <a:rPr lang="de-DE" b="1" dirty="0" smtClean="0">
                <a:latin typeface="Calibri" charset="0"/>
                <a:sym typeface="Wingdings" charset="0"/>
              </a:rPr>
              <a:t> </a:t>
            </a:r>
            <a:r>
              <a:rPr lang="de-DE" b="1" dirty="0" err="1" smtClean="0">
                <a:latin typeface="Calibri" charset="0"/>
                <a:sym typeface="Wingdings" charset="0"/>
              </a:rPr>
              <a:t>Envisat</a:t>
            </a:r>
            <a:r>
              <a:rPr lang="de-DE" b="1" dirty="0" smtClean="0">
                <a:latin typeface="Calibri" charset="0"/>
                <a:sym typeface="Wingdings" charset="0"/>
              </a:rPr>
              <a:t> versus </a:t>
            </a:r>
            <a:r>
              <a:rPr lang="de-DE" b="1" dirty="0" err="1" smtClean="0">
                <a:latin typeface="Calibri" charset="0"/>
                <a:sym typeface="Wingdings" charset="0"/>
              </a:rPr>
              <a:t>IceSat</a:t>
            </a:r>
            <a:r>
              <a:rPr lang="de-DE" b="1" dirty="0" smtClean="0">
                <a:latin typeface="Calibri" charset="0"/>
                <a:sym typeface="Wingdings" charset="0"/>
              </a:rPr>
              <a:t> </a:t>
            </a:r>
            <a:r>
              <a:rPr lang="de-DE" b="1" dirty="0" err="1" smtClean="0">
                <a:latin typeface="Calibri" charset="0"/>
                <a:sym typeface="Wingdings" charset="0"/>
              </a:rPr>
              <a:t>thickness</a:t>
            </a:r>
            <a:r>
              <a:rPr lang="de-DE" b="1" dirty="0" smtClean="0">
                <a:latin typeface="Calibri" charset="0"/>
                <a:sym typeface="Wingdings" charset="0"/>
              </a:rPr>
              <a:t> </a:t>
            </a:r>
          </a:p>
          <a:p>
            <a:pPr algn="ctr" eaLnBrk="1" hangingPunct="1"/>
            <a:r>
              <a:rPr lang="de-DE" sz="1800" b="1" dirty="0" err="1" smtClean="0">
                <a:latin typeface="Calibri" charset="0"/>
                <a:sym typeface="Wingdings" charset="0"/>
              </a:rPr>
              <a:t>version</a:t>
            </a:r>
            <a:r>
              <a:rPr lang="de-DE" sz="1800" b="1" dirty="0" smtClean="0">
                <a:latin typeface="Calibri" charset="0"/>
                <a:sym typeface="Wingdings" charset="0"/>
              </a:rPr>
              <a:t>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fv</a:t>
            </a:r>
            <a:r>
              <a:rPr lang="de-DE" sz="1800" b="1" dirty="0" smtClean="0">
                <a:latin typeface="Calibri" charset="0"/>
                <a:sym typeface="Wingdings" charset="0"/>
              </a:rPr>
              <a:t> 0.09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and</a:t>
            </a:r>
            <a:r>
              <a:rPr lang="de-DE" sz="1800" b="1" dirty="0" smtClean="0">
                <a:latin typeface="Calibri" charset="0"/>
                <a:sym typeface="Wingdings" charset="0"/>
              </a:rPr>
              <a:t> fv0.11</a:t>
            </a:r>
            <a:r>
              <a:rPr lang="de-DE" sz="1800" b="1" dirty="0">
                <a:latin typeface="Calibri" charset="0"/>
                <a:sym typeface="Wingdings" charset="0"/>
              </a:rPr>
              <a:t>: </a:t>
            </a:r>
            <a:r>
              <a:rPr lang="de-DE" sz="1800" b="1" dirty="0" err="1">
                <a:latin typeface="Calibri" charset="0"/>
                <a:sym typeface="Wingdings" charset="0"/>
              </a:rPr>
              <a:t>Maps</a:t>
            </a:r>
            <a:r>
              <a:rPr lang="de-DE" sz="1800" b="1" dirty="0">
                <a:latin typeface="Calibri" charset="0"/>
                <a:sym typeface="Wingdings" charset="0"/>
              </a:rPr>
              <a:t> (</a:t>
            </a:r>
            <a:r>
              <a:rPr lang="de-DE" sz="1800" b="1" dirty="0" err="1">
                <a:latin typeface="Calibri" charset="0"/>
                <a:sym typeface="Wingdings" charset="0"/>
              </a:rPr>
              <a:t>n</a:t>
            </a:r>
            <a:r>
              <a:rPr lang="de-DE" sz="1800" b="1" dirty="0">
                <a:latin typeface="Calibri" charset="0"/>
                <a:sym typeface="Wingdings" charset="0"/>
              </a:rPr>
              <a:t> &gt; 100)</a:t>
            </a:r>
            <a:endParaRPr lang="de-DE" sz="1800" b="1" dirty="0">
              <a:solidFill>
                <a:srgbClr val="9AD4E8"/>
              </a:solidFill>
              <a:latin typeface="Calibri" charset="0"/>
            </a:endParaRPr>
          </a:p>
        </p:txBody>
      </p:sp>
      <p:pic>
        <p:nvPicPr>
          <p:cNvPr id="33795" name="Picture 2" descr="C:\Users\u241052\ESA_CCI_SeaIce_ECV\Phase2\Results\SIT\SIT_comparison\Version_fv0.11\OnlyBothMonths\min_noofdata_100\SIT__ICESat__vs__SICCI_fv0.11_OSISAF__fm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52783"/>
            <a:ext cx="4319588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241052\ESA_CCI_SeaIce_ECV\Phase2\Results\SIT\SIT_comparison\Version_fv0.09\min_noofdata_100\ICESat_versus_SICCIv09_fm06_histogram_colocated_v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82" y="1035797"/>
            <a:ext cx="3506170" cy="262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5986" y="1472992"/>
            <a:ext cx="1089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f</a:t>
            </a:r>
            <a:r>
              <a:rPr lang="de-DE" dirty="0" smtClean="0">
                <a:solidFill>
                  <a:srgbClr val="FF0000"/>
                </a:solidFill>
              </a:rPr>
              <a:t>v0.09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3" descr="C:\Users\u241052\ESA_CCI_SeaIce_ECV\Phase2\Results\SIT\SIT_comparison\Version_fv0.11\OnlyBothMonths\min_noofdata_100\SIT__ICESat_vs_SICCI_fv0.11__OSISAF__fm06_histogram_colocat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66" y="3549005"/>
            <a:ext cx="3517731" cy="263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86652" y="4098964"/>
            <a:ext cx="166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f</a:t>
            </a:r>
            <a:r>
              <a:rPr lang="de-DE" dirty="0" smtClean="0">
                <a:solidFill>
                  <a:srgbClr val="FF0000"/>
                </a:solidFill>
              </a:rPr>
              <a:t>v0.11  OSISAF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794" name="Textfeld 1"/>
          <p:cNvSpPr txBox="1">
            <a:spLocks noChangeArrowheads="1"/>
          </p:cNvSpPr>
          <p:nvPr/>
        </p:nvSpPr>
        <p:spPr bwMode="auto">
          <a:xfrm>
            <a:off x="108655" y="6051439"/>
            <a:ext cx="5426557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dirty="0" err="1" smtClean="0"/>
              <a:t>Difference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b="1" dirty="0" err="1" smtClean="0"/>
              <a:t>mean</a:t>
            </a:r>
            <a:r>
              <a:rPr lang="de-DE" sz="1400" b="1" dirty="0" smtClean="0"/>
              <a:t> SIT:</a:t>
            </a:r>
            <a:r>
              <a:rPr lang="de-DE" sz="1400" dirty="0" smtClean="0"/>
              <a:t>	0.52 m </a:t>
            </a:r>
            <a:r>
              <a:rPr lang="de-DE" sz="1400" dirty="0" smtClean="0">
                <a:sym typeface="Wingdings" charset="0"/>
              </a:rPr>
              <a:t> 0.11 m (IFR); 0.07 m (OSI)</a:t>
            </a:r>
            <a:endParaRPr lang="de-DE" sz="1400" dirty="0" smtClean="0"/>
          </a:p>
          <a:p>
            <a:pPr eaLnBrk="1" hangingPunct="1"/>
            <a:endParaRPr lang="de-DE" sz="1400" dirty="0" smtClean="0"/>
          </a:p>
          <a:p>
            <a:pPr eaLnBrk="1" hangingPunct="1"/>
            <a:r>
              <a:rPr lang="de-DE" sz="1400" dirty="0" err="1" smtClean="0"/>
              <a:t>Difference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b="1" dirty="0" smtClean="0"/>
              <a:t>median SIT:</a:t>
            </a:r>
            <a:r>
              <a:rPr lang="de-DE" sz="1400" dirty="0" smtClean="0"/>
              <a:t>	0.87 m </a:t>
            </a:r>
            <a:r>
              <a:rPr lang="de-DE" sz="1400" dirty="0" smtClean="0">
                <a:sym typeface="Wingdings" charset="0"/>
              </a:rPr>
              <a:t> 0.24 m (IFR); 0.33 m (OSI)</a:t>
            </a:r>
            <a:endParaRPr lang="de-DE" sz="1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785186" y="6172210"/>
            <a:ext cx="32573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fv0.11 uses separation of MYI and FYI with different ice density 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9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5613" y="111871"/>
            <a:ext cx="8353425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2400" dirty="0" err="1" smtClean="0">
                <a:latin typeface="Calibri" charset="0"/>
              </a:rPr>
              <a:t>Sea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Ice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Thickness</a:t>
            </a:r>
            <a:r>
              <a:rPr lang="de-DE" sz="2400" dirty="0" smtClean="0">
                <a:latin typeface="Calibri" charset="0"/>
              </a:rPr>
              <a:t>: </a:t>
            </a:r>
            <a:r>
              <a:rPr lang="de-DE" sz="2400" dirty="0" err="1" smtClean="0">
                <a:latin typeface="Calibri" charset="0"/>
              </a:rPr>
              <a:t>monthly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mean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retrievals</a:t>
            </a:r>
            <a:r>
              <a:rPr lang="de-DE" sz="2400" dirty="0" smtClean="0">
                <a:latin typeface="Calibri" charset="0"/>
              </a:rPr>
              <a:t> </a:t>
            </a:r>
            <a:r>
              <a:rPr lang="de-DE" sz="2400" dirty="0" err="1" smtClean="0">
                <a:latin typeface="Calibri" charset="0"/>
              </a:rPr>
              <a:t>from</a:t>
            </a:r>
            <a:r>
              <a:rPr lang="de-DE" sz="2400" dirty="0" smtClean="0">
                <a:latin typeface="Calibri" charset="0"/>
              </a:rPr>
              <a:t> ENVISAT (</a:t>
            </a:r>
            <a:r>
              <a:rPr lang="de-DE" sz="2400" dirty="0" err="1" smtClean="0">
                <a:latin typeface="Calibri" charset="0"/>
              </a:rPr>
              <a:t>October</a:t>
            </a:r>
            <a:r>
              <a:rPr lang="de-DE" sz="2400" dirty="0" smtClean="0">
                <a:latin typeface="Calibri" charset="0"/>
              </a:rPr>
              <a:t> – March)</a:t>
            </a:r>
            <a:endParaRPr lang="de-DE" sz="2400" dirty="0">
              <a:solidFill>
                <a:srgbClr val="9AD4E8"/>
              </a:solidFill>
              <a:latin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9128" y="1004347"/>
            <a:ext cx="8821510" cy="5763297"/>
            <a:chOff x="89128" y="1004347"/>
            <a:chExt cx="8821510" cy="57632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143" y="1004347"/>
              <a:ext cx="8645438" cy="284217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875" y="3846216"/>
              <a:ext cx="8590980" cy="29214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28" y="3665536"/>
              <a:ext cx="3084443" cy="74676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24933" y="3245406"/>
              <a:ext cx="86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de-DE" dirty="0" smtClean="0"/>
                <a:t>2003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48666" y="3205745"/>
              <a:ext cx="86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de-DE" dirty="0" smtClean="0"/>
                <a:t>2005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21600" y="3196207"/>
              <a:ext cx="86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de-DE" dirty="0" smtClean="0"/>
                <a:t>2007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1999" y="6107139"/>
              <a:ext cx="86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de-DE" dirty="0" smtClean="0"/>
                <a:t>2008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399" y="6107139"/>
              <a:ext cx="86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de-DE" dirty="0" smtClean="0"/>
                <a:t>2010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47038" y="6135212"/>
              <a:ext cx="86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de-DE" dirty="0" smtClean="0"/>
                <a:t>2012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2181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060"/>
            <a:ext cx="9144000" cy="4794738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0121" y="245935"/>
            <a:ext cx="8933879" cy="87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2800" b="1" dirty="0" err="1" smtClean="0">
                <a:latin typeface="Calibri" charset="0"/>
                <a:sym typeface="Wingdings" charset="0"/>
              </a:rPr>
              <a:t>Improved</a:t>
            </a:r>
            <a:r>
              <a:rPr lang="de-DE" sz="2800" b="1" dirty="0" smtClean="0">
                <a:latin typeface="Calibri" charset="0"/>
                <a:sym typeface="Wingdings" charset="0"/>
              </a:rPr>
              <a:t> </a:t>
            </a:r>
            <a:r>
              <a:rPr lang="de-DE" sz="2800" b="1" dirty="0" err="1" smtClean="0">
                <a:latin typeface="Calibri" charset="0"/>
                <a:sym typeface="Wingdings" charset="0"/>
              </a:rPr>
              <a:t>Envisat</a:t>
            </a:r>
            <a:r>
              <a:rPr lang="de-DE" sz="2800" b="1" dirty="0" smtClean="0">
                <a:latin typeface="Calibri" charset="0"/>
                <a:sym typeface="Wingdings" charset="0"/>
              </a:rPr>
              <a:t> </a:t>
            </a:r>
            <a:r>
              <a:rPr lang="de-DE" sz="2800" b="1" dirty="0" err="1" smtClean="0">
                <a:latin typeface="Calibri" charset="0"/>
                <a:sym typeface="Wingdings" charset="0"/>
              </a:rPr>
              <a:t>thickness</a:t>
            </a:r>
            <a:r>
              <a:rPr lang="de-DE" sz="2800" b="1" dirty="0" smtClean="0">
                <a:latin typeface="Calibri" charset="0"/>
                <a:sym typeface="Wingdings" charset="0"/>
              </a:rPr>
              <a:t> </a:t>
            </a:r>
            <a:r>
              <a:rPr lang="de-DE" sz="2800" b="1" dirty="0" err="1" smtClean="0">
                <a:latin typeface="Calibri" charset="0"/>
                <a:sym typeface="Wingdings" charset="0"/>
              </a:rPr>
              <a:t>retrieval</a:t>
            </a:r>
            <a:endParaRPr lang="de-DE" sz="2800" b="1" dirty="0" smtClean="0">
              <a:latin typeface="Calibri" charset="0"/>
              <a:sym typeface="Wingdings" charset="0"/>
            </a:endParaRPr>
          </a:p>
          <a:p>
            <a:pPr algn="ctr" eaLnBrk="1" hangingPunct="1"/>
            <a:r>
              <a:rPr lang="de-DE" sz="1800" b="1" dirty="0" err="1" smtClean="0">
                <a:latin typeface="Calibri" charset="0"/>
                <a:sym typeface="Wingdings" charset="0"/>
              </a:rPr>
              <a:t>from</a:t>
            </a:r>
            <a:r>
              <a:rPr lang="de-DE" sz="1800" b="1" dirty="0" smtClean="0">
                <a:latin typeface="Calibri" charset="0"/>
                <a:sym typeface="Wingdings" charset="0"/>
              </a:rPr>
              <a:t>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fv</a:t>
            </a:r>
            <a:r>
              <a:rPr lang="de-DE" sz="1800" b="1" dirty="0" smtClean="0">
                <a:latin typeface="Calibri" charset="0"/>
                <a:sym typeface="Wingdings" charset="0"/>
              </a:rPr>
              <a:t> 0.09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to</a:t>
            </a:r>
            <a:r>
              <a:rPr lang="de-DE" sz="1800" b="1" dirty="0" smtClean="0">
                <a:latin typeface="Calibri" charset="0"/>
                <a:sym typeface="Wingdings" charset="0"/>
              </a:rPr>
              <a:t> fv0.11</a:t>
            </a:r>
            <a:r>
              <a:rPr lang="de-DE" sz="1800" b="1" dirty="0">
                <a:latin typeface="Calibri" charset="0"/>
                <a:sym typeface="Wingdings" charset="0"/>
              </a:rPr>
              <a:t>: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Maps</a:t>
            </a:r>
            <a:r>
              <a:rPr lang="de-DE" sz="1800" b="1" dirty="0" smtClean="0">
                <a:latin typeface="Calibri" charset="0"/>
                <a:sym typeface="Wingdings" charset="0"/>
              </a:rPr>
              <a:t>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where</a:t>
            </a:r>
            <a:endParaRPr lang="de-DE" sz="1800" b="1" dirty="0" smtClean="0">
              <a:latin typeface="Calibri" charset="0"/>
              <a:sym typeface="Wingdings" charset="0"/>
            </a:endParaRPr>
          </a:p>
          <a:p>
            <a:pPr algn="ctr" eaLnBrk="1" hangingPunct="1"/>
            <a:r>
              <a:rPr lang="de-DE" sz="1800" b="1" dirty="0" smtClean="0">
                <a:latin typeface="Calibri" charset="0"/>
                <a:sym typeface="Wingdings" charset="0"/>
              </a:rPr>
              <a:t>DTU13 MSS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and</a:t>
            </a:r>
            <a:r>
              <a:rPr lang="de-DE" sz="1800" b="1" dirty="0" smtClean="0">
                <a:latin typeface="Calibri" charset="0"/>
                <a:sym typeface="Wingdings" charset="0"/>
              </a:rPr>
              <a:t> MY/FY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discrimination</a:t>
            </a:r>
            <a:r>
              <a:rPr lang="de-DE" sz="1800" b="1" dirty="0" smtClean="0">
                <a:latin typeface="Calibri" charset="0"/>
                <a:sym typeface="Wingdings" charset="0"/>
              </a:rPr>
              <a:t>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is</a:t>
            </a:r>
            <a:r>
              <a:rPr lang="de-DE" sz="1800" b="1" dirty="0" smtClean="0">
                <a:latin typeface="Calibri" charset="0"/>
                <a:sym typeface="Wingdings" charset="0"/>
              </a:rPr>
              <a:t> </a:t>
            </a:r>
            <a:r>
              <a:rPr lang="de-DE" sz="1800" b="1" dirty="0" err="1" smtClean="0">
                <a:latin typeface="Calibri" charset="0"/>
                <a:sym typeface="Wingdings" charset="0"/>
              </a:rPr>
              <a:t>used</a:t>
            </a:r>
            <a:endParaRPr lang="de-DE" sz="18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56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 thickness in the Arctic 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 err="1" smtClean="0"/>
              <a:t>CryoSat</a:t>
            </a:r>
            <a:endParaRPr lang="en-US" dirty="0"/>
          </a:p>
        </p:txBody>
      </p:sp>
      <p:pic>
        <p:nvPicPr>
          <p:cNvPr id="4" name="Picture 3" descr="cs2awi_nh_201411_thk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619249"/>
            <a:ext cx="4949825" cy="4781201"/>
          </a:xfrm>
          <a:prstGeom prst="rect">
            <a:avLst/>
          </a:prstGeom>
        </p:spPr>
      </p:pic>
      <p:pic>
        <p:nvPicPr>
          <p:cNvPr id="5" name="Picture 4" descr="cs2awi_nh_201503_thk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68" y="1624013"/>
            <a:ext cx="4942232" cy="477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26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37" y="274638"/>
            <a:ext cx="8735659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Threshold First Maximum </a:t>
            </a:r>
            <a:r>
              <a:rPr lang="en-US" sz="2800" b="1" dirty="0" err="1" smtClean="0"/>
              <a:t>Retracker</a:t>
            </a:r>
            <a:r>
              <a:rPr lang="en-US" sz="2800" b="1" dirty="0" smtClean="0"/>
              <a:t> Algorithm (TFMRA)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11948"/>
            <a:ext cx="8356582" cy="4257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9177" y="6178636"/>
            <a:ext cx="242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(Ricker et al., 2014)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9449" y="1656179"/>
            <a:ext cx="24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Ice floes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28246" y="1638189"/>
            <a:ext cx="24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Leads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707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Computation of freeboard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491" y="1904999"/>
            <a:ext cx="5136098" cy="38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67" y="1479176"/>
            <a:ext cx="4512235" cy="4512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825" y="1479177"/>
            <a:ext cx="4527176" cy="452717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0121" y="245935"/>
            <a:ext cx="8933879" cy="87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200" b="1" dirty="0" err="1" smtClean="0">
                <a:latin typeface="Calibri" charset="0"/>
                <a:sym typeface="Wingdings" charset="0"/>
              </a:rPr>
              <a:t>CryoSat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freeboard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and</a:t>
            </a:r>
            <a:r>
              <a:rPr lang="de-DE" sz="3200" b="1" dirty="0" smtClean="0">
                <a:latin typeface="Calibri" charset="0"/>
                <a:sym typeface="Wingdings" charset="0"/>
              </a:rPr>
              <a:t> MY/FY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classification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</a:p>
          <a:p>
            <a:pPr algn="ctr" eaLnBrk="1" hangingPunct="1"/>
            <a:endParaRPr lang="de-DE" sz="1800" b="1" dirty="0"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122" y="6133863"/>
            <a:ext cx="417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 freeboard retrieval using  mean SSH,  Range </a:t>
            </a:r>
            <a:r>
              <a:rPr lang="en-US" dirty="0" err="1" smtClean="0"/>
              <a:t>Retracking</a:t>
            </a:r>
            <a:r>
              <a:rPr lang="en-US" dirty="0" smtClean="0"/>
              <a:t> and lead detection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49238" y="6133863"/>
            <a:ext cx="394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Multiyear – </a:t>
            </a:r>
            <a:r>
              <a:rPr lang="en-US" dirty="0" err="1" smtClean="0"/>
              <a:t>Firstyear</a:t>
            </a:r>
            <a:r>
              <a:rPr lang="en-US" dirty="0" smtClean="0"/>
              <a:t> classification from OSI-SAF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60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0121" y="245935"/>
            <a:ext cx="8933879" cy="87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200" b="1" dirty="0" err="1" smtClean="0">
                <a:latin typeface="Calibri" charset="0"/>
                <a:sym typeface="Wingdings" charset="0"/>
              </a:rPr>
              <a:t>CryoSat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ice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thickness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with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uncertainty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endParaRPr lang="de-DE" sz="1800" b="1" dirty="0"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9177"/>
            <a:ext cx="4666303" cy="4666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142" y="1505479"/>
            <a:ext cx="4640001" cy="4640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538" y="6145480"/>
            <a:ext cx="3515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Thickness: </a:t>
            </a:r>
            <a:r>
              <a:rPr lang="en-US" dirty="0" smtClean="0"/>
              <a:t>Thick </a:t>
            </a:r>
            <a:r>
              <a:rPr lang="en-US" dirty="0"/>
              <a:t>ice in FYI regions </a:t>
            </a:r>
          </a:p>
          <a:p>
            <a:r>
              <a:rPr lang="en-US" dirty="0" err="1"/>
              <a:t>Artefacts</a:t>
            </a:r>
            <a:r>
              <a:rPr lang="en-US" dirty="0"/>
              <a:t> from ice classification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67427" y="5959600"/>
            <a:ext cx="3391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Uncertainty </a:t>
            </a:r>
            <a:endParaRPr lang="en-US" dirty="0"/>
          </a:p>
          <a:p>
            <a:r>
              <a:rPr lang="en-US" dirty="0"/>
              <a:t>Range: 0.5 m – 1 m </a:t>
            </a:r>
          </a:p>
          <a:p>
            <a:r>
              <a:rPr lang="en-US" dirty="0"/>
              <a:t>Higher in Archipelago / Ice Edge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4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5613" y="3355"/>
            <a:ext cx="8353425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4000" dirty="0" smtClean="0">
                <a:latin typeface="Calibri" charset="0"/>
              </a:rPr>
              <a:t>Status </a:t>
            </a:r>
            <a:r>
              <a:rPr lang="de-DE" sz="4000" dirty="0" err="1" smtClean="0">
                <a:latin typeface="Calibri" charset="0"/>
              </a:rPr>
              <a:t>of</a:t>
            </a:r>
            <a:r>
              <a:rPr lang="de-DE" sz="4000" dirty="0" smtClean="0">
                <a:latin typeface="Calibri" charset="0"/>
              </a:rPr>
              <a:t> </a:t>
            </a:r>
            <a:r>
              <a:rPr lang="de-DE" sz="4000" dirty="0" err="1" smtClean="0">
                <a:latin typeface="Calibri" charset="0"/>
              </a:rPr>
              <a:t>the</a:t>
            </a:r>
            <a:r>
              <a:rPr lang="de-DE" sz="4000" dirty="0" smtClean="0">
                <a:latin typeface="Calibri" charset="0"/>
              </a:rPr>
              <a:t> </a:t>
            </a:r>
            <a:r>
              <a:rPr lang="de-DE" sz="4000" dirty="0" err="1" smtClean="0">
                <a:latin typeface="Calibri" charset="0"/>
              </a:rPr>
              <a:t>sea</a:t>
            </a:r>
            <a:r>
              <a:rPr lang="de-DE" sz="4000" dirty="0" smtClean="0">
                <a:latin typeface="Calibri" charset="0"/>
              </a:rPr>
              <a:t> </a:t>
            </a:r>
            <a:r>
              <a:rPr lang="de-DE" sz="4000" dirty="0" err="1" smtClean="0">
                <a:latin typeface="Calibri" charset="0"/>
              </a:rPr>
              <a:t>ice</a:t>
            </a:r>
            <a:r>
              <a:rPr lang="de-DE" sz="4000" dirty="0" smtClean="0">
                <a:latin typeface="Calibri" charset="0"/>
              </a:rPr>
              <a:t> ECVs</a:t>
            </a:r>
            <a:endParaRPr lang="de-DE" sz="4000" dirty="0">
              <a:solidFill>
                <a:srgbClr val="9AD4E8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111" y="1255536"/>
            <a:ext cx="78830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Sea ice concentration: </a:t>
            </a:r>
            <a:r>
              <a:rPr lang="en-US" sz="2400" dirty="0" smtClean="0">
                <a:solidFill>
                  <a:srgbClr val="000000"/>
                </a:solidFill>
              </a:rPr>
              <a:t>Arctic and Antarctic, daily, 25 km grid</a:t>
            </a:r>
          </a:p>
          <a:p>
            <a:pPr marL="992188"/>
            <a:r>
              <a:rPr lang="en-US" sz="2400" dirty="0" smtClean="0">
                <a:solidFill>
                  <a:srgbClr val="000000"/>
                </a:solidFill>
              </a:rPr>
              <a:t>1979-2015: SMMR, SSM/I, SSMI</a:t>
            </a:r>
          </a:p>
          <a:p>
            <a:pPr marL="992188"/>
            <a:r>
              <a:rPr lang="en-US" sz="2400" dirty="0" smtClean="0">
                <a:solidFill>
                  <a:srgbClr val="000000"/>
                </a:solidFill>
              </a:rPr>
              <a:t>2002-</a:t>
            </a:r>
            <a:r>
              <a:rPr lang="en-US" sz="2400" dirty="0">
                <a:solidFill>
                  <a:srgbClr val="000000"/>
                </a:solidFill>
              </a:rPr>
              <a:t>2011: AMSR-E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 smtClean="0"/>
              <a:t>Sea </a:t>
            </a:r>
            <a:r>
              <a:rPr lang="en-US" sz="2400" b="1" dirty="0"/>
              <a:t>ice </a:t>
            </a:r>
            <a:r>
              <a:rPr lang="en-US" sz="2400" b="1" dirty="0" smtClean="0"/>
              <a:t>thickness: </a:t>
            </a:r>
            <a:r>
              <a:rPr lang="en-US" sz="2400" dirty="0" smtClean="0"/>
              <a:t>monthly, October – March, 100 km grid</a:t>
            </a:r>
          </a:p>
          <a:p>
            <a:pPr marL="992188"/>
            <a:r>
              <a:rPr lang="en-US" sz="2400" dirty="0" smtClean="0"/>
              <a:t>2003-2012: ENVISAT</a:t>
            </a:r>
          </a:p>
          <a:p>
            <a:pPr marL="992188"/>
            <a:r>
              <a:rPr lang="en-US" sz="2400" dirty="0" smtClean="0"/>
              <a:t>1993-2003: ERS 1/2</a:t>
            </a:r>
          </a:p>
          <a:p>
            <a:pPr marL="992188"/>
            <a:r>
              <a:rPr lang="en-US" sz="2400" dirty="0" smtClean="0"/>
              <a:t>2010 – present: Cryosat</a:t>
            </a:r>
            <a:r>
              <a:rPr lang="en-US" sz="2400" dirty="0"/>
              <a:t>-</a:t>
            </a:r>
            <a:r>
              <a:rPr lang="en-US" sz="2400" dirty="0" smtClean="0"/>
              <a:t>2</a:t>
            </a:r>
          </a:p>
          <a:p>
            <a:pPr marL="992188" indent="-992188"/>
            <a:endParaRPr lang="en-US" sz="2400" dirty="0" smtClean="0"/>
          </a:p>
          <a:p>
            <a:pPr marL="992188" indent="-992188"/>
            <a:r>
              <a:rPr lang="en-US" sz="2400" b="1" dirty="0" smtClean="0"/>
              <a:t>Sea </a:t>
            </a:r>
            <a:r>
              <a:rPr lang="en-US" sz="2400" b="1" dirty="0"/>
              <a:t>ice drift: </a:t>
            </a:r>
            <a:r>
              <a:rPr lang="en-US" sz="2400" dirty="0"/>
              <a:t>algorithm </a:t>
            </a:r>
            <a:r>
              <a:rPr lang="en-US" sz="2400" dirty="0" err="1"/>
              <a:t>intercomparison</a:t>
            </a:r>
            <a:r>
              <a:rPr lang="en-US" sz="2400" dirty="0"/>
              <a:t> and product specifications for a new sea ice ECV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86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3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0121" y="245935"/>
            <a:ext cx="8933879" cy="87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200" b="1" dirty="0" err="1" smtClean="0">
                <a:latin typeface="Calibri" charset="0"/>
                <a:sym typeface="Wingdings" charset="0"/>
              </a:rPr>
              <a:t>CryoSat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freeboard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compared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to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co-located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</a:p>
          <a:p>
            <a:pPr algn="ctr" eaLnBrk="1" hangingPunct="1"/>
            <a:r>
              <a:rPr lang="de-DE" sz="3200" b="1" dirty="0" err="1" smtClean="0">
                <a:latin typeface="Calibri" charset="0"/>
                <a:sym typeface="Wingdings" charset="0"/>
              </a:rPr>
              <a:t>airborne</a:t>
            </a:r>
            <a:r>
              <a:rPr lang="de-DE" sz="3200" b="1" dirty="0" smtClean="0">
                <a:latin typeface="Calibri" charset="0"/>
                <a:sym typeface="Wingdings" charset="0"/>
              </a:rPr>
              <a:t> </a:t>
            </a:r>
            <a:r>
              <a:rPr lang="de-DE" sz="3200" b="1" dirty="0" err="1" smtClean="0">
                <a:latin typeface="Calibri" charset="0"/>
                <a:sym typeface="Wingdings" charset="0"/>
              </a:rPr>
              <a:t>data</a:t>
            </a:r>
            <a:endParaRPr lang="de-DE" sz="1800" b="1" dirty="0"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6000" y="5103673"/>
            <a:ext cx="799352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Airborne (laser &amp; radar) and CryoSat-2 freeboard </a:t>
            </a:r>
            <a:endParaRPr lang="en-US" dirty="0"/>
          </a:p>
          <a:p>
            <a:r>
              <a:rPr lang="en-US" dirty="0"/>
              <a:t>Coincident Data Acquisition (</a:t>
            </a:r>
            <a:r>
              <a:rPr lang="en-US" dirty="0" err="1"/>
              <a:t>CryoVEx</a:t>
            </a:r>
            <a:r>
              <a:rPr lang="en-US" dirty="0"/>
              <a:t> 2011) </a:t>
            </a:r>
          </a:p>
          <a:p>
            <a:r>
              <a:rPr lang="en-US" dirty="0"/>
              <a:t>Distribution of airborne radar and CryoSat-2 freeboard comparable </a:t>
            </a:r>
          </a:p>
          <a:p>
            <a:r>
              <a:rPr lang="en-US" dirty="0"/>
              <a:t>Difference (</a:t>
            </a:r>
            <a:r>
              <a:rPr lang="en-US" b="1" dirty="0"/>
              <a:t>22 cm</a:t>
            </a:r>
            <a:r>
              <a:rPr lang="en-US" dirty="0"/>
              <a:t>) to laser freeboard smaller than expected snow depth (even for dry &amp; cold snow)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38" y="1344705"/>
            <a:ext cx="3315995" cy="3506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161" y="1344705"/>
            <a:ext cx="3600824" cy="360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81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4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2139" y="83392"/>
            <a:ext cx="8330195" cy="604805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Freeboard distribution in Antarctica</a:t>
            </a:r>
            <a:endParaRPr lang="en-US" sz="3600" dirty="0"/>
          </a:p>
        </p:txBody>
      </p:sp>
      <p:pic>
        <p:nvPicPr>
          <p:cNvPr id="4" name="image09.jpg" descr="Figure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 b="6075"/>
          <a:stretch>
            <a:fillRect/>
          </a:stretch>
        </p:blipFill>
        <p:spPr bwMode="auto">
          <a:xfrm>
            <a:off x="395536" y="1052736"/>
            <a:ext cx="4549159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5301061" y="1700808"/>
            <a:ext cx="353906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H</a:t>
            </a:r>
            <a:r>
              <a:rPr lang="en-GB" sz="2200" dirty="0" smtClean="0"/>
              <a:t>ighest </a:t>
            </a:r>
            <a:r>
              <a:rPr lang="en-GB" sz="2200" dirty="0"/>
              <a:t>freeboard </a:t>
            </a:r>
            <a:r>
              <a:rPr lang="en-GB" sz="2200" dirty="0" smtClean="0"/>
              <a:t>in regions with perennial sea ice in both data sets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dirty="0" smtClean="0"/>
              <a:t>Envisat </a:t>
            </a:r>
            <a:r>
              <a:rPr lang="en-GB" sz="2200" dirty="0"/>
              <a:t>freeboard is generally lower in those </a:t>
            </a:r>
            <a:r>
              <a:rPr lang="en-GB" sz="2200" dirty="0" smtClean="0"/>
              <a:t>regions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B</a:t>
            </a:r>
            <a:r>
              <a:rPr lang="en-GB" sz="2200" dirty="0" smtClean="0"/>
              <a:t>oth </a:t>
            </a:r>
            <a:r>
              <a:rPr lang="en-GB" sz="2200" dirty="0"/>
              <a:t>products reveal also negative </a:t>
            </a:r>
            <a:r>
              <a:rPr lang="en-GB" sz="2200" dirty="0" smtClean="0"/>
              <a:t>freeboard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 smtClean="0"/>
              <a:t>Sea-ice extent </a:t>
            </a:r>
            <a:r>
              <a:rPr lang="en-GB" sz="2200" dirty="0"/>
              <a:t>in </a:t>
            </a:r>
            <a:r>
              <a:rPr lang="en-GB" sz="2200" dirty="0" smtClean="0"/>
              <a:t>CryoSat-2 product </a:t>
            </a:r>
            <a:r>
              <a:rPr lang="en-GB" sz="2200" dirty="0"/>
              <a:t>is larger than </a:t>
            </a:r>
            <a:r>
              <a:rPr lang="en-GB" sz="2200" dirty="0" smtClean="0"/>
              <a:t>in Envisat</a:t>
            </a:r>
            <a:endParaRPr lang="de-DE" sz="2200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5221388" y="1700807"/>
            <a:ext cx="18002" cy="4508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0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6308" y="83392"/>
            <a:ext cx="8713439" cy="604805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Freeboard differences (CS2-RA)</a:t>
            </a:r>
            <a:endParaRPr lang="en-US" sz="3600" dirty="0"/>
          </a:p>
        </p:txBody>
      </p:sp>
      <p:pic>
        <p:nvPicPr>
          <p:cNvPr id="4" name="image07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84566"/>
            <a:ext cx="8331200" cy="27690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erade Verbindung 4"/>
          <p:cNvCxnSpPr/>
          <p:nvPr/>
        </p:nvCxnSpPr>
        <p:spPr>
          <a:xfrm>
            <a:off x="630866" y="6454800"/>
            <a:ext cx="288032" cy="0"/>
          </a:xfrm>
          <a:prstGeom prst="line">
            <a:avLst/>
          </a:prstGeom>
          <a:ln w="38100">
            <a:solidFill>
              <a:srgbClr val="6E97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>
            <a:off x="630000" y="666936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971600" y="6305506"/>
            <a:ext cx="992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Envisat</a:t>
            </a:r>
          </a:p>
          <a:p>
            <a:r>
              <a:rPr lang="de-DE" sz="1400" dirty="0" smtClean="0"/>
              <a:t>CryoSat-2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2286000" y="5930160"/>
            <a:ext cx="56466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40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S</a:t>
            </a:r>
            <a:r>
              <a:rPr lang="en-GB" sz="1200" dirty="0" smtClean="0"/>
              <a:t>imilar distribution over growth season</a:t>
            </a:r>
          </a:p>
          <a:p>
            <a:pPr marL="10440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 smtClean="0"/>
              <a:t>Envisat modal freeboard </a:t>
            </a:r>
            <a:r>
              <a:rPr lang="en-GB" sz="1200" dirty="0"/>
              <a:t>slightly shifted to higher values </a:t>
            </a:r>
            <a:r>
              <a:rPr lang="en-GB" sz="1200" dirty="0" smtClean="0"/>
              <a:t>but less </a:t>
            </a:r>
            <a:r>
              <a:rPr lang="en-GB" sz="1200" dirty="0"/>
              <a:t>strong </a:t>
            </a:r>
            <a:r>
              <a:rPr lang="en-GB" sz="1200" dirty="0" smtClean="0"/>
              <a:t>represented at </a:t>
            </a:r>
            <a:r>
              <a:rPr lang="en-GB" sz="1200" dirty="0"/>
              <a:t>the thick end of the distribution</a:t>
            </a:r>
            <a:endParaRPr lang="en-GB" sz="1200" dirty="0" smtClean="0"/>
          </a:p>
          <a:p>
            <a:pPr marL="104400" indent="-285750" algn="just">
              <a:buFont typeface="Arial" panose="020B0604020202020204" pitchFamily="34" charset="0"/>
              <a:buChar char="•"/>
            </a:pPr>
            <a:r>
              <a:rPr lang="en-GB" sz="1200" dirty="0" smtClean="0"/>
              <a:t>More negative freeboard within </a:t>
            </a:r>
            <a:r>
              <a:rPr lang="en-GB" sz="1200" dirty="0"/>
              <a:t>the pack-ice </a:t>
            </a:r>
            <a:r>
              <a:rPr lang="en-GB" sz="1200" dirty="0" smtClean="0"/>
              <a:t>zone in Envisat </a:t>
            </a:r>
            <a:r>
              <a:rPr lang="en-GB" sz="1200" dirty="0"/>
              <a:t>data </a:t>
            </a:r>
            <a:r>
              <a:rPr lang="en-GB" sz="1200" dirty="0" smtClean="0"/>
              <a:t>over summer</a:t>
            </a:r>
          </a:p>
        </p:txBody>
      </p:sp>
      <p:pic>
        <p:nvPicPr>
          <p:cNvPr id="10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32" y="996418"/>
            <a:ext cx="1679564" cy="2021757"/>
          </a:xfrm>
          <a:prstGeom prst="rect">
            <a:avLst/>
          </a:prstGeom>
        </p:spPr>
      </p:pic>
      <p:pic>
        <p:nvPicPr>
          <p:cNvPr id="11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46" y="1002931"/>
            <a:ext cx="1674154" cy="2015244"/>
          </a:xfrm>
          <a:prstGeom prst="rect">
            <a:avLst/>
          </a:prstGeom>
        </p:spPr>
      </p:pic>
      <p:pic>
        <p:nvPicPr>
          <p:cNvPr id="12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79" y="1002930"/>
            <a:ext cx="1674154" cy="2015245"/>
          </a:xfrm>
          <a:prstGeom prst="rect">
            <a:avLst/>
          </a:prstGeom>
        </p:spPr>
      </p:pic>
      <p:pic>
        <p:nvPicPr>
          <p:cNvPr id="13" name="Inhaltsplatzhalter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6" y="983393"/>
            <a:ext cx="1690385" cy="2034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631462"/>
            <a:ext cx="918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Red: CS2 is larger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0445" y="3239478"/>
            <a:ext cx="7814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March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46769" y="3239478"/>
            <a:ext cx="5724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May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37384" y="3242682"/>
            <a:ext cx="6017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July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6154" y="3210865"/>
            <a:ext cx="4942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</a:t>
            </a:r>
            <a:r>
              <a:rPr lang="en-US" sz="1600" dirty="0" smtClean="0">
                <a:solidFill>
                  <a:srgbClr val="FF0000"/>
                </a:solidFill>
              </a:rPr>
              <a:t>ec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2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176"/>
            <a:ext cx="8229600" cy="51549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Process all of </a:t>
            </a:r>
            <a:r>
              <a:rPr lang="en-US" dirty="0" err="1"/>
              <a:t>Envisat</a:t>
            </a:r>
            <a:r>
              <a:rPr lang="en-US" dirty="0"/>
              <a:t> RA-2 data with DTU13 into freeboards </a:t>
            </a:r>
          </a:p>
          <a:p>
            <a:r>
              <a:rPr lang="en-US" dirty="0"/>
              <a:t>Process the </a:t>
            </a:r>
            <a:r>
              <a:rPr lang="en-US" dirty="0" err="1"/>
              <a:t>Envisat</a:t>
            </a:r>
            <a:r>
              <a:rPr lang="en-US" dirty="0"/>
              <a:t> RA-2 freeboards into thickness as soon as MYI/FYI product is </a:t>
            </a:r>
            <a:r>
              <a:rPr lang="en-US" dirty="0" smtClean="0"/>
              <a:t>ready with improved snow </a:t>
            </a:r>
            <a:r>
              <a:rPr lang="en-US" dirty="0" err="1" smtClean="0"/>
              <a:t>climtology</a:t>
            </a:r>
            <a:endParaRPr lang="en-US" dirty="0"/>
          </a:p>
          <a:p>
            <a:r>
              <a:rPr lang="en-US" dirty="0"/>
              <a:t>Develop the ERS-2 processor and process REAPER</a:t>
            </a:r>
          </a:p>
          <a:p>
            <a:r>
              <a:rPr lang="en-US" dirty="0"/>
              <a:t>CryoSat-2 processor work in good progress. </a:t>
            </a:r>
          </a:p>
          <a:p>
            <a:r>
              <a:rPr lang="en-US" dirty="0"/>
              <a:t>Continue validation with extended Round Robin data</a:t>
            </a:r>
          </a:p>
          <a:p>
            <a:r>
              <a:rPr lang="en-US" dirty="0"/>
              <a:t>Merge </a:t>
            </a:r>
            <a:r>
              <a:rPr lang="en-US" dirty="0" smtClean="0"/>
              <a:t>ENVISAT, ERS and </a:t>
            </a:r>
            <a:r>
              <a:rPr lang="en-US" dirty="0" err="1" smtClean="0"/>
              <a:t>CryoSat</a:t>
            </a:r>
            <a:r>
              <a:rPr lang="en-US" dirty="0" smtClean="0"/>
              <a:t> processors </a:t>
            </a:r>
            <a:r>
              <a:rPr lang="en-US" dirty="0"/>
              <a:t>into one – prepare for Sentinel-3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5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Next steps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14372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5613" y="222340"/>
            <a:ext cx="8353425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3600" dirty="0" err="1" smtClean="0">
                <a:latin typeface="Calibri" charset="0"/>
              </a:rPr>
              <a:t>Sea</a:t>
            </a:r>
            <a:r>
              <a:rPr lang="de-DE" sz="3600" dirty="0" smtClean="0">
                <a:latin typeface="Calibri" charset="0"/>
              </a:rPr>
              <a:t> </a:t>
            </a:r>
            <a:r>
              <a:rPr lang="de-DE" sz="3600" dirty="0" err="1" smtClean="0">
                <a:latin typeface="Calibri" charset="0"/>
              </a:rPr>
              <a:t>ice</a:t>
            </a:r>
            <a:r>
              <a:rPr lang="de-DE" sz="3600" dirty="0" smtClean="0">
                <a:latin typeface="Calibri" charset="0"/>
              </a:rPr>
              <a:t> </a:t>
            </a:r>
            <a:r>
              <a:rPr lang="de-DE" sz="3600" dirty="0" err="1" smtClean="0">
                <a:latin typeface="Calibri" charset="0"/>
              </a:rPr>
              <a:t>concentration</a:t>
            </a:r>
            <a:r>
              <a:rPr lang="de-DE" sz="3600" dirty="0" smtClean="0">
                <a:latin typeface="Calibri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sz="3600" dirty="0" smtClean="0">
                <a:latin typeface="Calibri" charset="0"/>
              </a:rPr>
              <a:t> </a:t>
            </a:r>
            <a:r>
              <a:rPr lang="de-DE" sz="2800" dirty="0" err="1" smtClean="0">
                <a:latin typeface="Calibri" charset="0"/>
              </a:rPr>
              <a:t>improved</a:t>
            </a:r>
            <a:r>
              <a:rPr lang="de-DE" sz="2800" dirty="0" smtClean="0">
                <a:latin typeface="Calibri" charset="0"/>
              </a:rPr>
              <a:t> </a:t>
            </a:r>
            <a:r>
              <a:rPr lang="de-DE" sz="2800" dirty="0" err="1" smtClean="0">
                <a:latin typeface="Calibri" charset="0"/>
              </a:rPr>
              <a:t>algorithm</a:t>
            </a:r>
            <a:r>
              <a:rPr lang="de-DE" sz="2800" dirty="0" smtClean="0">
                <a:latin typeface="Calibri" charset="0"/>
              </a:rPr>
              <a:t> </a:t>
            </a:r>
            <a:r>
              <a:rPr lang="de-DE" sz="2800" dirty="0" err="1" smtClean="0">
                <a:latin typeface="Calibri" charset="0"/>
              </a:rPr>
              <a:t>and</a:t>
            </a:r>
            <a:r>
              <a:rPr lang="de-DE" sz="2800" dirty="0" smtClean="0">
                <a:latin typeface="Calibri" charset="0"/>
              </a:rPr>
              <a:t> </a:t>
            </a:r>
            <a:r>
              <a:rPr lang="de-DE" sz="2800" dirty="0" err="1" smtClean="0">
                <a:latin typeface="Calibri" charset="0"/>
              </a:rPr>
              <a:t>reprocessing</a:t>
            </a:r>
            <a:r>
              <a:rPr lang="de-DE" sz="2800" dirty="0" smtClean="0">
                <a:latin typeface="Calibri" charset="0"/>
              </a:rPr>
              <a:t> in 2016</a:t>
            </a:r>
            <a:endParaRPr lang="de-DE" sz="3600" dirty="0">
              <a:solidFill>
                <a:srgbClr val="9AD4E8"/>
              </a:solidFill>
              <a:latin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76545" y="1300975"/>
            <a:ext cx="6326855" cy="5528320"/>
            <a:chOff x="1476545" y="1300975"/>
            <a:chExt cx="6326855" cy="5528320"/>
          </a:xfrm>
        </p:grpSpPr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545" y="1300975"/>
              <a:ext cx="6326855" cy="5528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64204" y="1373045"/>
              <a:ext cx="613919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Joint operational production between CCI and OSI SAF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0660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5613" y="222340"/>
            <a:ext cx="8353425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3600" dirty="0" err="1" smtClean="0">
                <a:latin typeface="Calibri" charset="0"/>
              </a:rPr>
              <a:t>Monthly</a:t>
            </a:r>
            <a:r>
              <a:rPr lang="de-DE" sz="3600" dirty="0" smtClean="0">
                <a:latin typeface="Calibri" charset="0"/>
              </a:rPr>
              <a:t> </a:t>
            </a:r>
            <a:r>
              <a:rPr lang="de-DE" sz="3600" dirty="0" err="1" smtClean="0">
                <a:latin typeface="Calibri" charset="0"/>
              </a:rPr>
              <a:t>sea</a:t>
            </a:r>
            <a:r>
              <a:rPr lang="de-DE" sz="3600" dirty="0" smtClean="0">
                <a:latin typeface="Calibri" charset="0"/>
              </a:rPr>
              <a:t> </a:t>
            </a:r>
            <a:r>
              <a:rPr lang="de-DE" sz="3600" dirty="0" err="1" smtClean="0">
                <a:latin typeface="Calibri" charset="0"/>
              </a:rPr>
              <a:t>ice</a:t>
            </a:r>
            <a:r>
              <a:rPr lang="de-DE" sz="3600" dirty="0" smtClean="0">
                <a:latin typeface="Calibri" charset="0"/>
              </a:rPr>
              <a:t> </a:t>
            </a:r>
            <a:r>
              <a:rPr lang="de-DE" sz="3600" dirty="0" err="1" smtClean="0">
                <a:latin typeface="Calibri" charset="0"/>
              </a:rPr>
              <a:t>extent</a:t>
            </a:r>
            <a:r>
              <a:rPr lang="de-DE" sz="3600" dirty="0" smtClean="0">
                <a:latin typeface="Calibri" charset="0"/>
              </a:rPr>
              <a:t> 1979 - </a:t>
            </a:r>
            <a:r>
              <a:rPr lang="de-DE" sz="3600" dirty="0" err="1" smtClean="0">
                <a:latin typeface="Calibri" charset="0"/>
              </a:rPr>
              <a:t>present</a:t>
            </a:r>
            <a:r>
              <a:rPr lang="de-DE" sz="3600" dirty="0" smtClean="0">
                <a:latin typeface="Calibri" charset="0"/>
              </a:rPr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6078" y="1425045"/>
            <a:ext cx="9181147" cy="3893129"/>
            <a:chOff x="-16078" y="1425045"/>
            <a:chExt cx="9181147" cy="38931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1270" y="1660223"/>
              <a:ext cx="4743799" cy="365795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078" y="1575351"/>
              <a:ext cx="4864985" cy="374282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61641" y="1425045"/>
              <a:ext cx="317513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Arctic</a:t>
              </a:r>
              <a:endParaRPr lang="en-US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93224" y="1456025"/>
              <a:ext cx="356482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Antarctic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93224" y="5989479"/>
            <a:ext cx="317513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http://</a:t>
            </a:r>
            <a:r>
              <a:rPr lang="en-US" sz="2000" dirty="0" err="1" smtClean="0"/>
              <a:t>osisaf.met.no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0651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56974" y="106339"/>
            <a:ext cx="8228919" cy="114186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r>
              <a:rPr lang="en-GB" sz="32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Algorithm improvement: </a:t>
            </a:r>
          </a:p>
          <a:p>
            <a:pPr algn="ctr"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r>
              <a:rPr lang="en-GB" sz="32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</a:t>
            </a:r>
            <a:r>
              <a:rPr lang="en-GB" sz="3200" b="1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From dynamic tie-points to dynamic algorithms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12992" y="1440881"/>
            <a:ext cx="8706304" cy="50119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 OSISAF and SICCI1 we used a mix of ”static” algorithms with dynamic tie-points. </a:t>
            </a:r>
            <a:r>
              <a:rPr lang="en-GB" sz="2400" dirty="0" err="1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Comiso</a:t>
            </a:r>
            <a:r>
              <a:rPr lang="en-GB" sz="240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Freq</a:t>
            </a:r>
            <a:r>
              <a:rPr lang="en-GB" sz="240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(19v,37v) and Bristol (19v,37v,37h).</a:t>
            </a:r>
          </a:p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endParaRPr lang="en-GB" sz="24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Investigating ”dynamic Bristol” led us to design a new class of SIC algorithms: dynamic algorithms.</a:t>
            </a:r>
          </a:p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endParaRPr lang="en-GB" sz="24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Dynamic algorithms self-optimize against the training data to zero bias and minimize uncertainty.</a:t>
            </a:r>
          </a:p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endParaRPr lang="en-GB" sz="24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Basic principle: we view Tb triplets on a 2D plane that contains the ice line. The best projection plane gives the best algorithm.</a:t>
            </a:r>
          </a:p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endParaRPr lang="en-GB" sz="24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Two algorithms: SICCI2LF uses (19v,37v,37h), and SICCI2HF uses (19v,n90v,n90h).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1992" y="95250"/>
            <a:ext cx="573768" cy="7710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91733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61239" y="0"/>
            <a:ext cx="8228919" cy="7710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</a:tabLst>
            </a:pPr>
            <a:r>
              <a:rPr lang="en-GB" sz="3200" b="1" dirty="0" smtClean="0">
                <a:solidFill>
                  <a:srgbClr val="FF0000"/>
                </a:solidFill>
                <a:latin typeface="Calibri" charset="0"/>
                <a:ea typeface="DejaVu Sans" charset="0"/>
                <a:cs typeface="DejaVu Sans" charset="0"/>
              </a:rPr>
              <a:t>Reduced uncertainty of SIC algorithms</a:t>
            </a:r>
            <a:endParaRPr lang="en-GB" sz="3200" b="1" dirty="0">
              <a:solidFill>
                <a:srgbClr val="FF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76893" y="4884964"/>
            <a:ext cx="1183821" cy="28688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4278" tIns="32139" rIns="64278" bIns="32139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</a:tabLst>
            </a:pPr>
            <a:r>
              <a:rPr lang="en-GB" sz="1600" b="1">
                <a:solidFill>
                  <a:srgbClr val="FFFFFF"/>
                </a:solidFill>
                <a:ea typeface="DejaVu Sans" charset="0"/>
                <a:cs typeface="DejaVu Sans" charset="0"/>
              </a:rPr>
              <a:t>NASATeam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134179" y="4884964"/>
            <a:ext cx="1014866" cy="28688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4278" tIns="32139" rIns="64278" bIns="32139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</a:tabLst>
            </a:pPr>
            <a:r>
              <a:rPr lang="en-GB" sz="1600" b="1">
                <a:solidFill>
                  <a:srgbClr val="FFFFFF"/>
                </a:solidFill>
                <a:ea typeface="DejaVu Sans" charset="0"/>
                <a:cs typeface="DejaVu Sans" charset="0"/>
              </a:rPr>
              <a:t>SICCI2LF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860143" y="4884964"/>
            <a:ext cx="1036411" cy="28688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4278" tIns="32139" rIns="64278" bIns="32139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</a:tabLst>
            </a:pPr>
            <a:r>
              <a:rPr lang="en-GB" sz="1600" b="1">
                <a:solidFill>
                  <a:srgbClr val="FFFFFF"/>
                </a:solidFill>
                <a:ea typeface="DejaVu Sans" charset="0"/>
                <a:cs typeface="DejaVu Sans" charset="0"/>
              </a:rPr>
              <a:t>SICCI2HF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1992" y="95250"/>
            <a:ext cx="573768" cy="7710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54550"/>
              </p:ext>
            </p:extLst>
          </p:nvPr>
        </p:nvGraphicFramePr>
        <p:xfrm>
          <a:off x="995665" y="4869474"/>
          <a:ext cx="5222599" cy="1937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426"/>
                <a:gridCol w="1341917"/>
                <a:gridCol w="1460606"/>
                <a:gridCol w="1305650"/>
              </a:tblGrid>
              <a:tr h="474187">
                <a:tc>
                  <a:txBody>
                    <a:bodyPr/>
                    <a:lstStyle/>
                    <a:p>
                      <a:r>
                        <a:rPr lang="en-US" dirty="0" smtClean="0"/>
                        <a:t>Ice </a:t>
                      </a:r>
                      <a:r>
                        <a:rPr lang="en-US" dirty="0" err="1" smtClean="0"/>
                        <a:t>conc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OSISAF 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SICCI1 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SICCI2 LF 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s</a:t>
                      </a:r>
                    </a:p>
                  </a:txBody>
                  <a:tcPr/>
                </a:tc>
              </a:tr>
              <a:tr h="342938">
                <a:tc>
                  <a:txBody>
                    <a:bodyPr/>
                    <a:lstStyle/>
                    <a:p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3.4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2938">
                <a:tc>
                  <a:txBody>
                    <a:bodyPr/>
                    <a:lstStyle/>
                    <a:p>
                      <a:r>
                        <a:rPr lang="en-US" dirty="0" smtClean="0"/>
                        <a:t>15 %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2938">
                <a:tc>
                  <a:txBody>
                    <a:bodyPr/>
                    <a:lstStyle/>
                    <a:p>
                      <a:r>
                        <a:rPr lang="en-US" dirty="0" smtClean="0"/>
                        <a:t>85</a:t>
                      </a:r>
                      <a:r>
                        <a:rPr lang="en-US" baseline="0" dirty="0" smtClean="0"/>
                        <a:t>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2938">
                <a:tc>
                  <a:txBody>
                    <a:bodyPr/>
                    <a:lstStyle/>
                    <a:p>
                      <a:r>
                        <a:rPr lang="en-US" dirty="0" smtClean="0"/>
                        <a:t>100 %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4.0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76264" y="602415"/>
            <a:ext cx="8528950" cy="4282549"/>
            <a:chOff x="676264" y="602415"/>
            <a:chExt cx="8528950" cy="428254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7632" r="6268"/>
            <a:stretch>
              <a:fillRect/>
            </a:stretch>
          </p:blipFill>
          <p:spPr bwMode="auto">
            <a:xfrm>
              <a:off x="787504" y="602415"/>
              <a:ext cx="8206818" cy="423607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6264" y="755142"/>
              <a:ext cx="5608044" cy="412982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4" name="TextBox 3"/>
            <p:cNvSpPr txBox="1"/>
            <p:nvPr/>
          </p:nvSpPr>
          <p:spPr>
            <a:xfrm>
              <a:off x="6638603" y="1177203"/>
              <a:ext cx="2566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0  15               85  100%</a:t>
              </a:r>
              <a:endParaRPr lang="en-US" dirty="0"/>
            </a:p>
          </p:txBody>
        </p:sp>
      </p:grp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90544" y="725248"/>
            <a:ext cx="2310167" cy="1163380"/>
          </a:xfrm>
          <a:prstGeom prst="rect">
            <a:avLst/>
          </a:prstGeom>
          <a:solidFill>
            <a:schemeClr val="bg2"/>
          </a:solidFill>
          <a:ln w="9525" cap="flat">
            <a:noFill/>
            <a:round/>
            <a:headEnd/>
            <a:tailEnd/>
          </a:ln>
          <a:effectLst/>
        </p:spPr>
        <p:txBody>
          <a:bodyPr lIns="64278" tIns="32139" rIns="64278" bIns="32139">
            <a:prstTxWarp prst="textNoShape">
              <a:avLst/>
            </a:prstTxWarp>
          </a:bodyPr>
          <a:lstStyle/>
          <a:p>
            <a:pPr>
              <a:tabLst>
                <a:tab pos="0" algn="l"/>
                <a:tab pos="319729" algn="l"/>
                <a:tab pos="640593" algn="l"/>
                <a:tab pos="961456" algn="l"/>
                <a:tab pos="1282320" algn="l"/>
                <a:tab pos="1603183" algn="l"/>
                <a:tab pos="1924046" algn="l"/>
                <a:tab pos="2244909" algn="l"/>
                <a:tab pos="2565773" algn="l"/>
                <a:tab pos="2886636" algn="l"/>
                <a:tab pos="3207499" algn="l"/>
                <a:tab pos="3528362" algn="l"/>
                <a:tab pos="3849226" algn="l"/>
                <a:tab pos="4170089" algn="l"/>
                <a:tab pos="4490952" algn="l"/>
                <a:tab pos="4811815" algn="l"/>
                <a:tab pos="5132679" algn="l"/>
                <a:tab pos="5453542" algn="l"/>
                <a:tab pos="5774406" algn="l"/>
                <a:tab pos="6095268" algn="l"/>
                <a:tab pos="6416132" algn="l"/>
                <a:tab pos="6417266" algn="l"/>
                <a:tab pos="6738129" algn="l"/>
                <a:tab pos="7058992" algn="l"/>
                <a:tab pos="7379856" algn="l"/>
                <a:tab pos="7700719" algn="l"/>
                <a:tab pos="8021582" algn="l"/>
                <a:tab pos="8342445" algn="l"/>
                <a:tab pos="8663309" algn="l"/>
              </a:tabLst>
            </a:pPr>
            <a:r>
              <a:rPr lang="en-GB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Beaufort Sea and Central Arctic SIC from </a:t>
            </a:r>
            <a:r>
              <a:rPr lang="en-GB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SICCI2 HF  algorithm </a:t>
            </a:r>
            <a:r>
              <a:rPr lang="en-GB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Feb 26</a:t>
            </a:r>
            <a:r>
              <a:rPr lang="en-GB" sz="1600" baseline="33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th</a:t>
            </a:r>
            <a:r>
              <a:rPr lang="en-GB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2013 (AMSR2). 12.5km EASE2.</a:t>
            </a:r>
          </a:p>
        </p:txBody>
      </p:sp>
    </p:spTree>
    <p:extLst>
      <p:ext uri="{BB962C8B-B14F-4D97-AF65-F5344CB8AC3E}">
        <p14:creationId xmlns:p14="http://schemas.microsoft.com/office/powerpoint/2010/main" val="13920689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133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Sea ice freeboard from radar altimeters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8" y="1115252"/>
            <a:ext cx="7649950" cy="49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9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272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71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Extending Round Robin database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11017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454"/>
            <a:ext cx="9144000" cy="64674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71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Extending Round Robin database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3993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4071</TotalTime>
  <Words>987</Words>
  <Application>Microsoft Macintosh PowerPoint</Application>
  <PresentationFormat>On-screen Show (4:3)</PresentationFormat>
  <Paragraphs>151</Paragraphs>
  <Slides>25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!OLE_LINK4</vt:lpstr>
      <vt:lpstr>Sea Ice CCI project Phase 2  2015-2018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 ice freeboard from radar altimeters</vt:lpstr>
      <vt:lpstr>PowerPoint Presentation</vt:lpstr>
      <vt:lpstr>PowerPoint Presentation</vt:lpstr>
      <vt:lpstr>First version from Phase 1</vt:lpstr>
      <vt:lpstr>Validation of Sea Ice Thickness : Comparison to moored ULS data</vt:lpstr>
      <vt:lpstr>PowerPoint Presentation</vt:lpstr>
      <vt:lpstr>PowerPoint Presentation</vt:lpstr>
      <vt:lpstr>PowerPoint Presentation</vt:lpstr>
      <vt:lpstr>Ice thickness in the Arctic  from CryoSat</vt:lpstr>
      <vt:lpstr>Threshold First Maximum Retracker Algorithm (TFMRA)</vt:lpstr>
      <vt:lpstr>Computation of freeboard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Freeboard distribution in Antarctica</vt:lpstr>
      <vt:lpstr>Freeboard differences (CS2-RA)</vt:lpstr>
      <vt:lpstr>Next steps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slides for CMUG 14-15 March 2016</dc:title>
  <dc:creator>Hanne Sagen</dc:creator>
  <cp:lastModifiedBy>Hanne Sagen</cp:lastModifiedBy>
  <cp:revision>65</cp:revision>
  <dcterms:created xsi:type="dcterms:W3CDTF">2016-02-26T10:39:36Z</dcterms:created>
  <dcterms:modified xsi:type="dcterms:W3CDTF">2016-03-15T06:50:01Z</dcterms:modified>
</cp:coreProperties>
</file>