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324" r:id="rId2"/>
    <p:sldId id="302" r:id="rId3"/>
    <p:sldId id="352" r:id="rId4"/>
    <p:sldId id="354" r:id="rId5"/>
    <p:sldId id="355" r:id="rId6"/>
    <p:sldId id="353" r:id="rId7"/>
    <p:sldId id="345" r:id="rId8"/>
    <p:sldId id="346" r:id="rId9"/>
    <p:sldId id="349" r:id="rId10"/>
    <p:sldId id="347" r:id="rId11"/>
    <p:sldId id="348" r:id="rId12"/>
    <p:sldId id="350" r:id="rId13"/>
    <p:sldId id="327" r:id="rId1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3366CC"/>
    <a:srgbClr val="CC0000"/>
    <a:srgbClr val="800000"/>
    <a:srgbClr val="F1F8F9"/>
    <a:srgbClr val="EAEAEA"/>
    <a:srgbClr val="000066"/>
    <a:srgbClr val="264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82238" autoAdjust="0"/>
  </p:normalViewPr>
  <p:slideViewPr>
    <p:cSldViewPr showGuides="1">
      <p:cViewPr varScale="1">
        <p:scale>
          <a:sx n="56" d="100"/>
          <a:sy n="56" d="100"/>
        </p:scale>
        <p:origin x="-18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defTabSz="960438">
              <a:defRPr sz="13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85" tIns="48043" rIns="96085" bIns="48043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pPr>
              <a:defRPr/>
            </a:pPr>
            <a:fld id="{9AC7D27D-896E-4065-8738-4F037384D627}" type="datetimeFigureOut">
              <a:rPr lang="de-DE" altLang="de-DE"/>
              <a:pPr>
                <a:defRPr/>
              </a:pPr>
              <a:t>15.03.2016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defTabSz="960438">
              <a:defRPr sz="13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85" tIns="48043" rIns="96085" bIns="48043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/>
            </a:lvl1pPr>
          </a:lstStyle>
          <a:p>
            <a:pPr>
              <a:defRPr/>
            </a:pPr>
            <a:fld id="{E3C4D8CF-577E-48B7-A588-3F420C278F8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7322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89013">
              <a:defRPr sz="14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89013">
              <a:defRPr sz="14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89013">
              <a:defRPr sz="140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89013">
              <a:defRPr sz="1400"/>
            </a:lvl1pPr>
          </a:lstStyle>
          <a:p>
            <a:pPr>
              <a:defRPr/>
            </a:pPr>
            <a:fld id="{46EBC6B0-A8AC-4C42-B632-820EDB0DCF0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81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5913" indent="-225425"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9938" indent="-225425"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7138" indent="-225425" defTabSz="981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4338" indent="-225425" defTabSz="981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1538" indent="-225425" defTabSz="981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8738" indent="-225425" defTabSz="981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48BE1B-8463-4237-84A3-A0883AF7150D}" type="slidenum">
              <a:rPr lang="de-DE" altLang="de-DE" sz="1400" smtClean="0"/>
              <a:pPr eaLnBrk="1" hangingPunct="1">
                <a:spcBef>
                  <a:spcPct val="0"/>
                </a:spcBef>
              </a:pPr>
              <a:t>1</a:t>
            </a:fld>
            <a:endParaRPr lang="de-DE" altLang="de-DE" sz="14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0413"/>
            <a:ext cx="5078413" cy="3810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878388"/>
            <a:ext cx="52578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608">
              <a:defRPr>
                <a:solidFill>
                  <a:schemeClr val="tx1"/>
                </a:solidFill>
                <a:latin typeface="Arial" charset="0"/>
              </a:defRPr>
            </a:lvl1pPr>
            <a:lvl2pPr marL="769696" indent="-296037" defTabSz="950608">
              <a:defRPr>
                <a:solidFill>
                  <a:schemeClr val="tx1"/>
                </a:solidFill>
                <a:latin typeface="Arial" charset="0"/>
              </a:defRPr>
            </a:lvl2pPr>
            <a:lvl3pPr marL="1184148" indent="-236830" defTabSz="950608">
              <a:defRPr>
                <a:solidFill>
                  <a:schemeClr val="tx1"/>
                </a:solidFill>
                <a:latin typeface="Arial" charset="0"/>
              </a:defRPr>
            </a:lvl3pPr>
            <a:lvl4pPr marL="1657807" indent="-236830" defTabSz="950608">
              <a:defRPr>
                <a:solidFill>
                  <a:schemeClr val="tx1"/>
                </a:solidFill>
                <a:latin typeface="Arial" charset="0"/>
              </a:defRPr>
            </a:lvl4pPr>
            <a:lvl5pPr marL="2131466" indent="-236830" defTabSz="950608">
              <a:defRPr>
                <a:solidFill>
                  <a:schemeClr val="tx1"/>
                </a:solidFill>
                <a:latin typeface="Arial" charset="0"/>
              </a:defRPr>
            </a:lvl5pPr>
            <a:lvl6pPr marL="2605126" indent="-236830" defTabSz="9506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8785" indent="-236830" defTabSz="9506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2444" indent="-236830" defTabSz="9506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26103" indent="-236830" defTabSz="9506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850191-46C9-4C2A-9A66-119B57492D4E}" type="slidenum">
              <a:rPr lang="de-DE" altLang="de-DE" smtClean="0">
                <a:latin typeface="Times New Roman" pitchFamily="18" charset="0"/>
              </a:rPr>
              <a:pPr/>
              <a:t>7</a:t>
            </a:fld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>
          <a:xfrm>
            <a:off x="540741" y="4860131"/>
            <a:ext cx="6243403" cy="51615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dirty="0" smtClean="0">
                <a:ea typeface="ＭＳ Ｐゴシック" pitchFamily="34" charset="-128"/>
              </a:rPr>
              <a:t>JCP </a:t>
            </a:r>
            <a:r>
              <a:rPr lang="de-DE" altLang="de-DE" dirty="0" err="1" smtClean="0">
                <a:ea typeface="ＭＳ Ｐゴシック" pitchFamily="34" charset="-128"/>
              </a:rPr>
              <a:t>histograms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for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daytime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retrievals</a:t>
            </a:r>
            <a:r>
              <a:rPr lang="de-DE" altLang="de-DE" dirty="0" smtClean="0">
                <a:ea typeface="ＭＳ Ｐゴシック" pitchFamily="34" charset="-128"/>
              </a:rPr>
              <a:t> due </a:t>
            </a:r>
            <a:r>
              <a:rPr lang="de-DE" altLang="de-DE" dirty="0" err="1" smtClean="0">
                <a:ea typeface="ＭＳ Ｐゴシック" pitchFamily="34" charset="-128"/>
              </a:rPr>
              <a:t>to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the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fact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that</a:t>
            </a:r>
            <a:r>
              <a:rPr lang="de-DE" altLang="de-DE" dirty="0" smtClean="0">
                <a:ea typeface="ＭＳ Ｐゴシック" pitchFamily="34" charset="-128"/>
              </a:rPr>
              <a:t> COT </a:t>
            </a:r>
            <a:r>
              <a:rPr lang="de-DE" altLang="de-DE" dirty="0" err="1" smtClean="0">
                <a:ea typeface="ＭＳ Ｐゴシック" pitchFamily="34" charset="-128"/>
              </a:rPr>
              <a:t>is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derived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using</a:t>
            </a:r>
            <a:r>
              <a:rPr lang="de-DE" altLang="de-DE" dirty="0" smtClean="0">
                <a:ea typeface="ＭＳ Ｐゴシック" pitchFamily="34" charset="-128"/>
              </a:rPr>
              <a:t> VIS </a:t>
            </a:r>
            <a:r>
              <a:rPr lang="de-DE" altLang="de-DE" dirty="0" err="1" smtClean="0">
                <a:ea typeface="ＭＳ Ｐゴシック" pitchFamily="34" charset="-128"/>
              </a:rPr>
              <a:t>channels</a:t>
            </a:r>
            <a:r>
              <a:rPr lang="de-DE" altLang="de-DE" dirty="0" smtClean="0">
                <a:ea typeface="ＭＳ Ｐゴシック" pitchFamily="34" charset="-128"/>
              </a:rPr>
              <a:t>! </a:t>
            </a:r>
            <a:r>
              <a:rPr lang="de-DE" altLang="de-DE" dirty="0" err="1" smtClean="0">
                <a:ea typeface="ＭＳ Ｐゴシック" pitchFamily="34" charset="-128"/>
              </a:rPr>
              <a:t>Left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figures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show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the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dominating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cloud</a:t>
            </a:r>
            <a:r>
              <a:rPr lang="de-DE" altLang="de-DE" dirty="0" smtClean="0">
                <a:ea typeface="ＭＳ Ｐゴシック" pitchFamily="34" charset="-128"/>
              </a:rPr>
              <a:t> type per </a:t>
            </a:r>
            <a:r>
              <a:rPr lang="de-DE" altLang="de-DE" dirty="0" err="1" smtClean="0">
                <a:ea typeface="ＭＳ Ｐゴシック" pitchFamily="34" charset="-128"/>
              </a:rPr>
              <a:t>grid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cell</a:t>
            </a:r>
            <a:r>
              <a:rPr lang="de-DE" altLang="de-DE" dirty="0" smtClean="0">
                <a:ea typeface="ＭＳ Ｐゴシック" pitchFamily="34" charset="-128"/>
              </a:rPr>
              <a:t> (0.5 </a:t>
            </a:r>
            <a:r>
              <a:rPr lang="de-DE" altLang="de-DE" dirty="0" err="1" smtClean="0">
                <a:ea typeface="ＭＳ Ｐゴシック" pitchFamily="34" charset="-128"/>
              </a:rPr>
              <a:t>grid</a:t>
            </a:r>
            <a:r>
              <a:rPr lang="de-DE" altLang="de-DE" dirty="0" smtClean="0">
                <a:ea typeface="ＭＳ Ｐゴシック" pitchFamily="34" charset="-128"/>
              </a:rPr>
              <a:t>) in </a:t>
            </a:r>
            <a:r>
              <a:rPr lang="de-DE" altLang="de-DE" dirty="0" err="1" smtClean="0">
                <a:ea typeface="ＭＳ Ｐゴシック" pitchFamily="34" charset="-128"/>
              </a:rPr>
              <a:t>january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and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june</a:t>
            </a:r>
            <a:r>
              <a:rPr lang="de-DE" altLang="de-DE" dirty="0" smtClean="0">
                <a:ea typeface="ＭＳ Ｐゴシック" pitchFamily="34" charset="-128"/>
              </a:rPr>
              <a:t> 2008 </a:t>
            </a:r>
            <a:r>
              <a:rPr lang="de-DE" altLang="de-DE" dirty="0" err="1" smtClean="0">
                <a:ea typeface="ＭＳ Ｐゴシック" pitchFamily="34" charset="-128"/>
              </a:rPr>
              <a:t>for</a:t>
            </a:r>
            <a:r>
              <a:rPr lang="de-DE" altLang="de-DE" dirty="0" smtClean="0">
                <a:ea typeface="ＭＳ Ｐゴシック" pitchFamily="34" charset="-128"/>
              </a:rPr>
              <a:t> AVHRR NOAA18; </a:t>
            </a:r>
            <a:r>
              <a:rPr lang="de-DE" altLang="de-DE" dirty="0" err="1" smtClean="0">
                <a:ea typeface="ＭＳ Ｐゴシック" pitchFamily="34" charset="-128"/>
              </a:rPr>
              <a:t>Right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figures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show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the</a:t>
            </a:r>
            <a:r>
              <a:rPr lang="de-DE" altLang="de-DE" dirty="0" smtClean="0">
                <a:ea typeface="ＭＳ Ｐゴシック" pitchFamily="34" charset="-128"/>
              </a:rPr>
              <a:t> relative </a:t>
            </a:r>
            <a:r>
              <a:rPr lang="de-DE" altLang="de-DE" dirty="0" err="1" smtClean="0">
                <a:ea typeface="ＭＳ Ｐゴシック" pitchFamily="34" charset="-128"/>
              </a:rPr>
              <a:t>occurrence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of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the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cloud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types</a:t>
            </a:r>
            <a:r>
              <a:rPr lang="de-DE" altLang="de-DE" dirty="0" smtClean="0">
                <a:ea typeface="ＭＳ Ｐゴシック" pitchFamily="34" charset="-128"/>
              </a:rPr>
              <a:t> w.r.t. ISCCP COT-CTP </a:t>
            </a:r>
            <a:r>
              <a:rPr lang="de-DE" altLang="de-DE" dirty="0" err="1" smtClean="0">
                <a:ea typeface="ＭＳ Ｐゴシック" pitchFamily="34" charset="-128"/>
              </a:rPr>
              <a:t>classification</a:t>
            </a:r>
            <a:r>
              <a:rPr lang="de-DE" altLang="de-DE" dirty="0" smtClean="0">
                <a:ea typeface="ＭＳ Ｐゴシック" pitchFamily="34" charset="-128"/>
              </a:rPr>
              <a:t>.</a:t>
            </a:r>
          </a:p>
          <a:p>
            <a:r>
              <a:rPr lang="en-US" altLang="de-DE" dirty="0" smtClean="0">
                <a:ea typeface="ＭＳ Ｐゴシック" pitchFamily="34" charset="-128"/>
              </a:rPr>
              <a:t>Based on 2D histogram analysis: </a:t>
            </a:r>
            <a:r>
              <a:rPr lang="de-DE" altLang="de-DE" dirty="0" smtClean="0">
                <a:ea typeface="ＭＳ Ｐゴシック" pitchFamily="34" charset="-128"/>
              </a:rPr>
              <a:t>Im mittel haben wir signifikant weniger hohe Wolken (-17%). Vor allem weniger </a:t>
            </a:r>
            <a:r>
              <a:rPr lang="de-DE" altLang="de-DE" dirty="0" err="1" smtClean="0">
                <a:ea typeface="ＭＳ Ｐゴシック" pitchFamily="34" charset="-128"/>
              </a:rPr>
              <a:t>cirrus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stratus</a:t>
            </a:r>
            <a:r>
              <a:rPr lang="de-DE" altLang="de-DE" dirty="0" smtClean="0">
                <a:ea typeface="ＭＳ Ｐゴシック" pitchFamily="34" charset="-128"/>
              </a:rPr>
              <a:t> (-10%) dann </a:t>
            </a:r>
            <a:r>
              <a:rPr lang="de-DE" altLang="de-DE" dirty="0" err="1" smtClean="0">
                <a:ea typeface="ＭＳ Ｐゴシック" pitchFamily="34" charset="-128"/>
              </a:rPr>
              <a:t>cirrus</a:t>
            </a:r>
            <a:r>
              <a:rPr lang="de-DE" altLang="de-DE" dirty="0" smtClean="0">
                <a:ea typeface="ＭＳ Ｐゴシック" pitchFamily="34" charset="-128"/>
              </a:rPr>
              <a:t> (-5%) und erst dann </a:t>
            </a:r>
            <a:r>
              <a:rPr lang="de-DE" altLang="de-DE" dirty="0" err="1" smtClean="0">
                <a:ea typeface="ＭＳ Ｐゴシック" pitchFamily="34" charset="-128"/>
              </a:rPr>
              <a:t>deep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convectice</a:t>
            </a:r>
            <a:r>
              <a:rPr lang="de-DE" altLang="de-DE" dirty="0" smtClean="0">
                <a:ea typeface="ＭＳ Ｐゴシック" pitchFamily="34" charset="-128"/>
              </a:rPr>
              <a:t> (-2%). (das sah bei </a:t>
            </a:r>
            <a:r>
              <a:rPr lang="de-DE" altLang="de-DE" dirty="0" err="1" smtClean="0">
                <a:ea typeface="ＭＳ Ｐゴシック" pitchFamily="34" charset="-128"/>
              </a:rPr>
              <a:t>collection</a:t>
            </a:r>
            <a:r>
              <a:rPr lang="de-DE" altLang="de-DE" dirty="0" smtClean="0">
                <a:ea typeface="ＭＳ Ｐゴシック" pitchFamily="34" charset="-128"/>
              </a:rPr>
              <a:t> 5 noch anders aus , beide gemeinsam haben mehr </a:t>
            </a:r>
            <a:r>
              <a:rPr lang="de-DE" altLang="de-DE" dirty="0" err="1" smtClean="0">
                <a:ea typeface="ＭＳ Ｐゴシック" pitchFamily="34" charset="-128"/>
              </a:rPr>
              <a:t>cirrustratus</a:t>
            </a:r>
            <a:r>
              <a:rPr lang="de-DE" altLang="de-DE" dirty="0" smtClean="0">
                <a:ea typeface="ＭＳ Ｐゴシック" pitchFamily="34" charset="-128"/>
              </a:rPr>
              <a:t>)</a:t>
            </a:r>
          </a:p>
          <a:p>
            <a:r>
              <a:rPr lang="en-US" altLang="de-DE" dirty="0" smtClean="0">
                <a:ea typeface="ＭＳ Ｐゴシック" pitchFamily="34" charset="-128"/>
              </a:rPr>
              <a:t>;high clouds</a:t>
            </a:r>
            <a:r>
              <a:rPr lang="de-DE" altLang="de-DE" dirty="0" smtClean="0">
                <a:ea typeface="ＭＳ Ｐゴシック" pitchFamily="34" charset="-128"/>
              </a:rPr>
              <a:t>		</a:t>
            </a:r>
            <a:r>
              <a:rPr lang="en-US" altLang="de-DE" dirty="0" smtClean="0">
                <a:ea typeface="ＭＳ Ｐゴシック" pitchFamily="34" charset="-128"/>
              </a:rPr>
              <a:t>HIGH/all Ratio CC4CL-NOAA-18 :  	27.89% </a:t>
            </a:r>
            <a:endParaRPr lang="de-DE" altLang="de-DE" dirty="0" smtClean="0">
              <a:ea typeface="ＭＳ Ｐゴシック" pitchFamily="34" charset="-128"/>
            </a:endParaRPr>
          </a:p>
          <a:p>
            <a:r>
              <a:rPr lang="en-US" altLang="de-DE" dirty="0" smtClean="0">
                <a:ea typeface="ＭＳ Ｐゴシック" pitchFamily="34" charset="-128"/>
              </a:rPr>
              <a:t>		HIGH/all Ratio Coll6-AQUA :  	44.93% </a:t>
            </a:r>
            <a:endParaRPr lang="de-DE" altLang="de-DE" dirty="0" smtClean="0">
              <a:ea typeface="ＭＳ Ｐゴシック" pitchFamily="34" charset="-128"/>
            </a:endParaRPr>
          </a:p>
          <a:p>
            <a:r>
              <a:rPr lang="en-US" altLang="de-DE" dirty="0" smtClean="0">
                <a:ea typeface="ＭＳ Ｐゴシック" pitchFamily="34" charset="-128"/>
              </a:rPr>
              <a:t>;cirrus</a:t>
            </a:r>
            <a:r>
              <a:rPr lang="de-DE" altLang="de-DE" dirty="0" smtClean="0">
                <a:ea typeface="ＭＳ Ｐゴシック" pitchFamily="34" charset="-128"/>
              </a:rPr>
              <a:t>		</a:t>
            </a:r>
            <a:r>
              <a:rPr lang="en-US" altLang="de-DE" dirty="0" smtClean="0">
                <a:ea typeface="ＭＳ Ｐゴシック" pitchFamily="34" charset="-128"/>
              </a:rPr>
              <a:t>CI/all Ratio CC4CL-NOAA-18 :  	11.07%</a:t>
            </a:r>
            <a:endParaRPr lang="de-DE" altLang="de-DE" dirty="0" smtClean="0">
              <a:ea typeface="ＭＳ Ｐゴシック" pitchFamily="34" charset="-128"/>
            </a:endParaRPr>
          </a:p>
          <a:p>
            <a:r>
              <a:rPr lang="en-US" altLang="de-DE" dirty="0" smtClean="0">
                <a:ea typeface="ＭＳ Ｐゴシック" pitchFamily="34" charset="-128"/>
              </a:rPr>
              <a:t>		CI/all Ratio Coll6-AQUA :  		16.47%</a:t>
            </a:r>
            <a:endParaRPr lang="de-DE" altLang="de-DE" dirty="0" smtClean="0">
              <a:ea typeface="ＭＳ Ｐゴシック" pitchFamily="34" charset="-128"/>
            </a:endParaRPr>
          </a:p>
          <a:p>
            <a:r>
              <a:rPr lang="en-US" altLang="de-DE" dirty="0" smtClean="0">
                <a:ea typeface="ＭＳ Ｐゴシック" pitchFamily="34" charset="-128"/>
              </a:rPr>
              <a:t>; cirrus-stratus</a:t>
            </a:r>
            <a:r>
              <a:rPr lang="de-DE" altLang="de-DE" dirty="0" smtClean="0">
                <a:ea typeface="ＭＳ Ｐゴシック" pitchFamily="34" charset="-128"/>
              </a:rPr>
              <a:t>	</a:t>
            </a:r>
            <a:r>
              <a:rPr lang="en-US" altLang="de-DE" dirty="0" smtClean="0">
                <a:ea typeface="ＭＳ Ｐゴシック" pitchFamily="34" charset="-128"/>
              </a:rPr>
              <a:t>CS/all Ratio CC4CL-NOAA-18 :  	11.60%</a:t>
            </a:r>
            <a:endParaRPr lang="de-DE" altLang="de-DE" dirty="0" smtClean="0">
              <a:ea typeface="ＭＳ Ｐゴシック" pitchFamily="34" charset="-128"/>
            </a:endParaRPr>
          </a:p>
          <a:p>
            <a:r>
              <a:rPr lang="en-US" altLang="de-DE" dirty="0" smtClean="0">
                <a:ea typeface="ＭＳ Ｐゴシック" pitchFamily="34" charset="-128"/>
              </a:rPr>
              <a:t>		CS/all Ratio Coll6-AQUA :  	21.49%</a:t>
            </a:r>
            <a:endParaRPr lang="de-DE" altLang="de-DE" dirty="0" smtClean="0">
              <a:ea typeface="ＭＳ Ｐゴシック" pitchFamily="34" charset="-128"/>
            </a:endParaRPr>
          </a:p>
          <a:p>
            <a:r>
              <a:rPr lang="en-US" altLang="de-DE" dirty="0" smtClean="0">
                <a:ea typeface="ＭＳ Ｐゴシック" pitchFamily="34" charset="-128"/>
              </a:rPr>
              <a:t>; deep convective clouds</a:t>
            </a:r>
            <a:r>
              <a:rPr lang="de-DE" altLang="de-DE" dirty="0" smtClean="0">
                <a:ea typeface="ＭＳ Ｐゴシック" pitchFamily="34" charset="-128"/>
              </a:rPr>
              <a:t>	</a:t>
            </a:r>
            <a:r>
              <a:rPr lang="en-US" altLang="de-DE" dirty="0" smtClean="0">
                <a:ea typeface="ＭＳ Ｐゴシック" pitchFamily="34" charset="-128"/>
              </a:rPr>
              <a:t>CB/all Ratio CC4CL-NOAA-18 :   	5.22%</a:t>
            </a:r>
            <a:endParaRPr lang="de-DE" altLang="de-DE" dirty="0" smtClean="0">
              <a:ea typeface="ＭＳ Ｐゴシック" pitchFamily="34" charset="-128"/>
            </a:endParaRPr>
          </a:p>
          <a:p>
            <a:r>
              <a:rPr lang="en-US" altLang="de-DE" dirty="0" smtClean="0">
                <a:ea typeface="ＭＳ Ｐゴシック" pitchFamily="34" charset="-128"/>
              </a:rPr>
              <a:t>		CB/all Ratio Coll6-AQUA :   	6.96% </a:t>
            </a:r>
            <a:endParaRPr lang="de-DE" altLang="de-DE" dirty="0" smtClean="0">
              <a:ea typeface="ＭＳ Ｐゴシック" pitchFamily="34" charset="-128"/>
            </a:endParaRPr>
          </a:p>
          <a:p>
            <a:r>
              <a:rPr lang="de-DE" altLang="de-DE" dirty="0" smtClean="0">
                <a:ea typeface="ＭＳ Ｐゴシック" pitchFamily="34" charset="-128"/>
              </a:rPr>
              <a:t>Wir haben dafür mehr mittelhohe </a:t>
            </a:r>
            <a:r>
              <a:rPr lang="de-DE" altLang="de-DE" dirty="0" err="1" smtClean="0">
                <a:ea typeface="ＭＳ Ｐゴシック" pitchFamily="34" charset="-128"/>
              </a:rPr>
              <a:t>wolken</a:t>
            </a:r>
            <a:r>
              <a:rPr lang="de-DE" altLang="de-DE" dirty="0" smtClean="0">
                <a:ea typeface="ＭＳ Ｐゴシック" pitchFamily="34" charset="-128"/>
              </a:rPr>
              <a:t> (+9%)</a:t>
            </a:r>
          </a:p>
          <a:p>
            <a:r>
              <a:rPr lang="en-US" altLang="de-DE" dirty="0" smtClean="0">
                <a:ea typeface="ＭＳ Ｐゴシック" pitchFamily="34" charset="-128"/>
              </a:rPr>
              <a:t>; middle high clouds</a:t>
            </a:r>
            <a:r>
              <a:rPr lang="de-DE" altLang="de-DE" dirty="0" smtClean="0">
                <a:ea typeface="ＭＳ Ｐゴシック" pitchFamily="34" charset="-128"/>
              </a:rPr>
              <a:t>	</a:t>
            </a:r>
            <a:r>
              <a:rPr lang="en-US" altLang="de-DE" dirty="0" smtClean="0">
                <a:ea typeface="ＭＳ Ｐゴシック" pitchFamily="34" charset="-128"/>
              </a:rPr>
              <a:t>MID/all Ratio CC4CL-NOAA-18 :  	22.44% </a:t>
            </a:r>
            <a:endParaRPr lang="de-DE" altLang="de-DE" dirty="0" smtClean="0">
              <a:ea typeface="ＭＳ Ｐゴシック" pitchFamily="34" charset="-128"/>
            </a:endParaRPr>
          </a:p>
          <a:p>
            <a:r>
              <a:rPr lang="en-US" altLang="de-DE" dirty="0" smtClean="0">
                <a:ea typeface="ＭＳ Ｐゴシック" pitchFamily="34" charset="-128"/>
              </a:rPr>
              <a:t>		MID/all Ratio Coll6-AQUA :  	13.64% </a:t>
            </a:r>
            <a:endParaRPr lang="de-DE" altLang="de-DE" dirty="0" smtClean="0">
              <a:ea typeface="ＭＳ Ｐゴシック" pitchFamily="34" charset="-128"/>
            </a:endParaRPr>
          </a:p>
          <a:p>
            <a:r>
              <a:rPr lang="en-US" altLang="de-DE" dirty="0" err="1" smtClean="0">
                <a:ea typeface="ＭＳ Ｐゴシック" pitchFamily="34" charset="-128"/>
              </a:rPr>
              <a:t>Auch</a:t>
            </a:r>
            <a:r>
              <a:rPr lang="en-US" altLang="de-DE" dirty="0" smtClean="0">
                <a:ea typeface="ＭＳ Ｐゴシック" pitchFamily="34" charset="-128"/>
              </a:rPr>
              <a:t> </a:t>
            </a:r>
            <a:r>
              <a:rPr lang="en-US" altLang="de-DE" dirty="0" err="1" smtClean="0">
                <a:ea typeface="ＭＳ Ｐゴシック" pitchFamily="34" charset="-128"/>
              </a:rPr>
              <a:t>mehr</a:t>
            </a:r>
            <a:r>
              <a:rPr lang="en-US" altLang="de-DE" dirty="0" smtClean="0">
                <a:ea typeface="ＭＳ Ｐゴシック" pitchFamily="34" charset="-128"/>
              </a:rPr>
              <a:t> </a:t>
            </a:r>
            <a:r>
              <a:rPr lang="en-US" altLang="de-DE" dirty="0" err="1" smtClean="0">
                <a:ea typeface="ＭＳ Ｐゴシック" pitchFamily="34" charset="-128"/>
              </a:rPr>
              <a:t>niedrige</a:t>
            </a:r>
            <a:r>
              <a:rPr lang="en-US" altLang="de-DE" dirty="0" smtClean="0">
                <a:ea typeface="ＭＳ Ｐゴシック" pitchFamily="34" charset="-128"/>
              </a:rPr>
              <a:t> (+8%)</a:t>
            </a:r>
            <a:endParaRPr lang="de-DE" altLang="de-DE" dirty="0" smtClean="0">
              <a:ea typeface="ＭＳ Ｐゴシック" pitchFamily="34" charset="-128"/>
            </a:endParaRPr>
          </a:p>
          <a:p>
            <a:r>
              <a:rPr lang="en-US" altLang="de-DE" dirty="0" smtClean="0">
                <a:ea typeface="ＭＳ Ｐゴシック" pitchFamily="34" charset="-128"/>
              </a:rPr>
              <a:t>; low clouds</a:t>
            </a:r>
            <a:r>
              <a:rPr lang="de-DE" altLang="de-DE" dirty="0" smtClean="0">
                <a:ea typeface="ＭＳ Ｐゴシック" pitchFamily="34" charset="-128"/>
              </a:rPr>
              <a:t>		</a:t>
            </a:r>
            <a:r>
              <a:rPr lang="en-US" altLang="de-DE" dirty="0" smtClean="0">
                <a:ea typeface="ＭＳ Ｐゴシック" pitchFamily="34" charset="-128"/>
              </a:rPr>
              <a:t>LOW/all Ratio CC4CL-NOAA-18 :  	49.67% </a:t>
            </a:r>
            <a:endParaRPr lang="de-DE" altLang="de-DE" dirty="0" smtClean="0">
              <a:ea typeface="ＭＳ Ｐゴシック" pitchFamily="34" charset="-128"/>
            </a:endParaRPr>
          </a:p>
          <a:p>
            <a:r>
              <a:rPr lang="en-US" altLang="de-DE" dirty="0" smtClean="0">
                <a:ea typeface="ＭＳ Ｐゴシック" pitchFamily="34" charset="-128"/>
              </a:rPr>
              <a:t>		LOW/all Ratio Coll6-AQUA :  	41.44%</a:t>
            </a:r>
            <a:endParaRPr lang="de-DE" altLang="de-DE" dirty="0" smtClean="0">
              <a:ea typeface="ＭＳ Ｐゴシック" pitchFamily="34" charset="-128"/>
            </a:endParaRPr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84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69696" indent="-296037" defTabSz="9884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84148" indent="-236830" defTabSz="9884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57807" indent="-236830" defTabSz="9884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131466" indent="-236830" defTabSz="9884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605126" indent="-236830" defTabSz="9884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78785" indent="-236830" defTabSz="9884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552444" indent="-236830" defTabSz="9884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026103" indent="-236830" defTabSz="98843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E242BF-D66C-43A9-A8FC-AAF830B8101B}" type="slidenum">
              <a:rPr lang="de-DE" altLang="de-DE" sz="1300"/>
              <a:pPr eaLnBrk="1" hangingPunct="1">
                <a:spcBef>
                  <a:spcPct val="0"/>
                </a:spcBef>
              </a:pPr>
              <a:t>9</a:t>
            </a:fld>
            <a:endParaRPr lang="de-DE" altLang="de-DE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600" indent="-282575"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475" indent="-225425"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5913" indent="-225425"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9938" indent="-225425" defTabSz="981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7138" indent="-225425" defTabSz="981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4338" indent="-225425" defTabSz="981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1538" indent="-225425" defTabSz="981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8738" indent="-225425" defTabSz="981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63D0ED-3929-4EC3-B586-B467F4F2D6BD}" type="slidenum">
              <a:rPr lang="de-DE" altLang="de-DE" sz="1400" smtClean="0"/>
              <a:pPr eaLnBrk="1" hangingPunct="1">
                <a:spcBef>
                  <a:spcPct val="0"/>
                </a:spcBef>
              </a:pPr>
              <a:t>13</a:t>
            </a:fld>
            <a:endParaRPr lang="de-DE" altLang="de-DE" sz="14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0413"/>
            <a:ext cx="5078413" cy="38100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878388"/>
            <a:ext cx="52578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1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93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2888" y="188913"/>
            <a:ext cx="2093912" cy="59372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6388" y="188913"/>
            <a:ext cx="6134100" cy="5937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71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00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982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74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216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5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81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6294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811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1811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smtClean="0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6388" y="188913"/>
            <a:ext cx="751363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de-DE" smtClean="0"/>
              <a:t>Click to edit Master title style</a:t>
            </a:r>
          </a:p>
        </p:txBody>
      </p:sp>
      <p:pic>
        <p:nvPicPr>
          <p:cNvPr id="1028" name="Picture 4" descr="clouds_CCI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-20638"/>
            <a:ext cx="1104900" cy="119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rgbClr val="00338D"/>
          </a:solidFill>
          <a:latin typeface="+mn-lt"/>
          <a:ea typeface="+mn-ea"/>
          <a:cs typeface="+mn-cs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Char char="•"/>
        <a:defRPr b="1">
          <a:solidFill>
            <a:srgbClr val="00338D"/>
          </a:solidFill>
          <a:latin typeface="+mn-lt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5pPr>
      <a:lvl6pPr marL="34798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6pPr>
      <a:lvl7pPr marL="39370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7pPr>
      <a:lvl8pPr marL="43942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8pPr>
      <a:lvl9pPr marL="48514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26.jpeg"/><Relationship Id="rId10" Type="http://schemas.openxmlformats.org/officeDocument/2006/relationships/image" Target="../media/image28.png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82588" y="2006600"/>
            <a:ext cx="6489700" cy="146843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36000" rIns="90000" bIns="36000"/>
          <a:lstStyle/>
          <a:p>
            <a:pPr marL="0" indent="0" algn="ctr" eaLnBrk="1" hangingPunct="1"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en-US" altLang="de-DE" sz="1800" dirty="0" smtClean="0">
                <a:latin typeface="Arial" charset="0"/>
                <a:ea typeface="ＭＳ Ｐゴシック" pitchFamily="34" charset="-128"/>
              </a:rPr>
              <a:t>R. Hollmann</a:t>
            </a:r>
            <a:r>
              <a:rPr lang="en-US" altLang="de-DE" sz="1800" baseline="30000" dirty="0" smtClean="0">
                <a:latin typeface="Arial" charset="0"/>
                <a:ea typeface="ＭＳ Ｐゴシック" pitchFamily="34" charset="-128"/>
              </a:rPr>
              <a:t>1</a:t>
            </a:r>
            <a:r>
              <a:rPr lang="en-US" altLang="de-DE" sz="1800" dirty="0" smtClean="0">
                <a:latin typeface="Arial" charset="0"/>
                <a:ea typeface="ＭＳ Ｐゴシック" pitchFamily="34" charset="-128"/>
              </a:rPr>
              <a:t>, C. Poulsen</a:t>
            </a:r>
            <a:r>
              <a:rPr lang="en-US" altLang="de-DE" sz="1800" baseline="30000" dirty="0" smtClean="0">
                <a:latin typeface="Arial" charset="0"/>
                <a:ea typeface="ＭＳ Ｐゴシック" pitchFamily="34" charset="-128"/>
              </a:rPr>
              <a:t>2</a:t>
            </a:r>
            <a:r>
              <a:rPr lang="en-US" altLang="de-DE" sz="1800" dirty="0" smtClean="0">
                <a:latin typeface="Arial" charset="0"/>
                <a:ea typeface="ＭＳ Ｐゴシック" pitchFamily="34" charset="-128"/>
              </a:rPr>
              <a:t>, U. Willen</a:t>
            </a:r>
            <a:r>
              <a:rPr lang="en-US" altLang="de-DE" sz="1800" baseline="30000" dirty="0" smtClean="0">
                <a:latin typeface="Arial" charset="0"/>
                <a:ea typeface="ＭＳ Ｐゴシック" pitchFamily="34" charset="-128"/>
              </a:rPr>
              <a:t>3</a:t>
            </a:r>
            <a:r>
              <a:rPr lang="en-US" altLang="de-DE" sz="1800" dirty="0" smtClean="0">
                <a:latin typeface="Arial" charset="0"/>
                <a:ea typeface="ＭＳ Ｐゴシック" pitchFamily="34" charset="-128"/>
              </a:rPr>
              <a:t>, C. Stubenrauch</a:t>
            </a:r>
            <a:r>
              <a:rPr lang="en-US" altLang="de-DE" sz="1800" baseline="30000" dirty="0" smtClean="0">
                <a:latin typeface="Arial" charset="0"/>
                <a:ea typeface="ＭＳ Ｐゴシック" pitchFamily="34" charset="-128"/>
              </a:rPr>
              <a:t>4</a:t>
            </a:r>
            <a:r>
              <a:rPr lang="en-US" altLang="de-DE" sz="1800" dirty="0" smtClean="0">
                <a:latin typeface="Arial" charset="0"/>
                <a:ea typeface="ＭＳ Ｐゴシック" pitchFamily="34" charset="-128"/>
              </a:rPr>
              <a:t>, M. Stengel</a:t>
            </a:r>
            <a:r>
              <a:rPr lang="en-US" altLang="de-DE" sz="1800" baseline="30000" dirty="0" smtClean="0">
                <a:latin typeface="Arial" charset="0"/>
                <a:ea typeface="ＭＳ Ｐゴシック" pitchFamily="34" charset="-128"/>
              </a:rPr>
              <a:t>1</a:t>
            </a:r>
            <a:r>
              <a:rPr lang="en-US" altLang="de-DE" sz="1800" dirty="0" smtClean="0">
                <a:latin typeface="Arial" charset="0"/>
                <a:ea typeface="ＭＳ Ｐゴシック" pitchFamily="34" charset="-128"/>
              </a:rPr>
              <a:t>, and the Cloud CCI consortium</a:t>
            </a:r>
          </a:p>
          <a:p>
            <a:pPr marL="0" indent="0" algn="ctr" eaLnBrk="1" hangingPunct="1">
              <a:lnSpc>
                <a:spcPct val="85000"/>
              </a:lnSpc>
              <a:spcBef>
                <a:spcPct val="25000"/>
              </a:spcBef>
              <a:buFontTx/>
              <a:buNone/>
            </a:pPr>
            <a:endParaRPr lang="en-US" altLang="de-DE" sz="1800" dirty="0" smtClean="0"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en-US" altLang="de-DE" sz="1800" baseline="30000" dirty="0" smtClean="0">
                <a:latin typeface="Arial" charset="0"/>
                <a:ea typeface="ＭＳ Ｐゴシック" pitchFamily="34" charset="-128"/>
              </a:rPr>
              <a:t>1</a:t>
            </a:r>
            <a:r>
              <a:rPr lang="en-US" altLang="de-DE" sz="1800" dirty="0" smtClean="0">
                <a:latin typeface="Arial" charset="0"/>
                <a:ea typeface="ＭＳ Ｐゴシック" pitchFamily="34" charset="-128"/>
              </a:rPr>
              <a:t>Deutscher Wetterdienst, </a:t>
            </a:r>
            <a:r>
              <a:rPr lang="en-US" altLang="de-DE" sz="1800" baseline="30000" dirty="0" smtClean="0">
                <a:latin typeface="Arial" charset="0"/>
                <a:ea typeface="ＭＳ Ｐゴシック" pitchFamily="34" charset="-128"/>
              </a:rPr>
              <a:t>2</a:t>
            </a:r>
            <a:r>
              <a:rPr lang="en-US" altLang="de-DE" sz="1800" dirty="0" smtClean="0">
                <a:latin typeface="Arial" charset="0"/>
                <a:ea typeface="ＭＳ Ｐゴシック" pitchFamily="34" charset="-128"/>
              </a:rPr>
              <a:t> RAL Space, </a:t>
            </a:r>
            <a:r>
              <a:rPr lang="en-US" altLang="de-DE" sz="1800" baseline="30000" dirty="0" smtClean="0">
                <a:latin typeface="Arial" charset="0"/>
                <a:ea typeface="ＭＳ Ｐゴシック" pitchFamily="34" charset="-128"/>
              </a:rPr>
              <a:t>3</a:t>
            </a:r>
            <a:r>
              <a:rPr lang="en-US" altLang="de-DE" sz="1800" dirty="0" smtClean="0">
                <a:latin typeface="Arial" charset="0"/>
                <a:ea typeface="ＭＳ Ｐゴシック" pitchFamily="34" charset="-128"/>
              </a:rPr>
              <a:t>SMHI, </a:t>
            </a:r>
            <a:r>
              <a:rPr lang="en-US" altLang="de-DE" sz="1800" baseline="30000" dirty="0" smtClean="0">
                <a:latin typeface="Arial" charset="0"/>
                <a:ea typeface="ＭＳ Ｐゴシック" pitchFamily="34" charset="-128"/>
              </a:rPr>
              <a:t>4</a:t>
            </a:r>
            <a:r>
              <a:rPr lang="en-US" altLang="de-DE" sz="1800" dirty="0" smtClean="0">
                <a:latin typeface="Arial" charset="0"/>
                <a:ea typeface="ＭＳ Ｐゴシック" pitchFamily="34" charset="-128"/>
              </a:rPr>
              <a:t>LMD</a:t>
            </a:r>
          </a:p>
        </p:txBody>
      </p:sp>
      <p:pic>
        <p:nvPicPr>
          <p:cNvPr id="2051" name="Picture 3" descr="clouds_C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1844675"/>
            <a:ext cx="165735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Ox_crest_full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926013"/>
            <a:ext cx="6921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FUB_Logo_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198938"/>
            <a:ext cx="20272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SMHI-logotyp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5235575"/>
            <a:ext cx="10922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RO_VW_KNMI_Logo_2_7462C_pos op wit_x_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8" y="5075238"/>
            <a:ext cx="17938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3" descr="m10250_RALSpace_ppt_tit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7" r="37805" b="-3673"/>
          <a:stretch>
            <a:fillRect/>
          </a:stretch>
        </p:blipFill>
        <p:spPr bwMode="auto">
          <a:xfrm>
            <a:off x="5694363" y="4514850"/>
            <a:ext cx="2085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588645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6" descr="et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002338"/>
            <a:ext cx="11096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7" descr="EDI-MCH_hoch_e_zz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5346700"/>
            <a:ext cx="21034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" descr="C:\Users\rhollman\Desktop\NeuLogo_WortbildmarkeClaim_tif.t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4086225"/>
            <a:ext cx="26971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 Box 3"/>
          <p:cNvSpPr txBox="1">
            <a:spLocks noChangeArrowheads="1"/>
          </p:cNvSpPr>
          <p:nvPr/>
        </p:nvSpPr>
        <p:spPr bwMode="auto">
          <a:xfrm>
            <a:off x="34925" y="317500"/>
            <a:ext cx="7745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>
                <a:solidFill>
                  <a:schemeClr val="bg1"/>
                </a:solidFill>
                <a:latin typeface="Verdana" pitchFamily="34" charset="0"/>
              </a:rPr>
              <a:t>Cloud_cci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Cloud fraction day ocean (07/2008)</a:t>
            </a:r>
          </a:p>
        </p:txBody>
      </p:sp>
      <p:pic>
        <p:nvPicPr>
          <p:cNvPr id="10243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600200"/>
            <a:ext cx="75723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83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Cloud fraction night land (07/2008)</a:t>
            </a:r>
          </a:p>
        </p:txBody>
      </p:sp>
      <p:pic>
        <p:nvPicPr>
          <p:cNvPr id="11267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600200"/>
            <a:ext cx="75723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6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eck 1"/>
          <p:cNvSpPr>
            <a:spLocks noChangeArrowheads="1"/>
          </p:cNvSpPr>
          <p:nvPr/>
        </p:nvSpPr>
        <p:spPr bwMode="auto">
          <a:xfrm>
            <a:off x="230188" y="1628775"/>
            <a:ext cx="84248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altLang="de-DE" sz="2400" dirty="0">
                <a:solidFill>
                  <a:srgbClr val="00B050"/>
                </a:solidFill>
                <a:latin typeface="Verdana" pitchFamily="34" charset="0"/>
              </a:rPr>
              <a:t>cloud &amp; Aerosol interactions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de-DE" sz="2400" dirty="0">
              <a:solidFill>
                <a:srgbClr val="00B050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de-DE" sz="2400" dirty="0">
                <a:solidFill>
                  <a:srgbClr val="00B050"/>
                </a:solidFill>
                <a:latin typeface="Verdana" pitchFamily="34" charset="0"/>
              </a:rPr>
              <a:t>SST joint radiance Level 1 data set for AVHRR GAC data.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de-DE" sz="2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de-DE" sz="2400" dirty="0" smtClean="0">
                <a:solidFill>
                  <a:srgbClr val="000000"/>
                </a:solidFill>
                <a:latin typeface="Verdana" pitchFamily="34" charset="0"/>
              </a:rPr>
              <a:t>Clouds feedback sea-ice, SST</a:t>
            </a:r>
            <a:r>
              <a:rPr lang="en-US" altLang="de-DE" sz="2400" dirty="0" smtClean="0">
                <a:solidFill>
                  <a:srgbClr val="000000"/>
                </a:solidFill>
                <a:latin typeface="Verdana" pitchFamily="34" charset="0"/>
              </a:rPr>
              <a:t>?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de-DE" sz="2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de-DE" sz="2400" dirty="0" smtClean="0">
                <a:solidFill>
                  <a:srgbClr val="000000"/>
                </a:solidFill>
                <a:latin typeface="Verdana" pitchFamily="34" charset="0"/>
              </a:rPr>
              <a:t>Clouds - soil-moisture - </a:t>
            </a:r>
            <a:r>
              <a:rPr lang="en-US" altLang="de-DE" sz="2400" dirty="0" err="1" smtClean="0">
                <a:solidFill>
                  <a:srgbClr val="000000"/>
                </a:solidFill>
                <a:latin typeface="Verdana" pitchFamily="34" charset="0"/>
              </a:rPr>
              <a:t>precip</a:t>
            </a:r>
            <a:endParaRPr lang="en-US" altLang="de-DE" sz="2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de-DE" sz="2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de-DE" sz="2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de-DE" sz="2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de-DE" sz="2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de-DE" sz="2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9388" y="317500"/>
            <a:ext cx="74882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err="1">
                <a:solidFill>
                  <a:schemeClr val="bg1"/>
                </a:solidFill>
                <a:latin typeface="Verdana" pitchFamily="34" charset="0"/>
              </a:rPr>
              <a:t>Cloud_cci</a:t>
            </a:r>
            <a:r>
              <a:rPr lang="en-GB" altLang="de-DE" sz="2800" b="1" dirty="0">
                <a:solidFill>
                  <a:schemeClr val="bg1"/>
                </a:solidFill>
                <a:latin typeface="Verdana" pitchFamily="34" charset="0"/>
              </a:rPr>
              <a:t>: </a:t>
            </a:r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cross-cutting themes</a:t>
            </a:r>
            <a:endParaRPr lang="en-GB" altLang="de-D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4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louds_C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295525"/>
            <a:ext cx="2587625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Ox_crest_fullc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6921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FUB_Logo_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2833688"/>
            <a:ext cx="20272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SMHI-logotyp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789363"/>
            <a:ext cx="109220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RO_VW_KNMI_Logo_2_7462C_pos op wit_x_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422650"/>
            <a:ext cx="1793875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m10250_RALSpace_ppt_tit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7" r="37805" b="-3673"/>
          <a:stretch>
            <a:fillRect/>
          </a:stretch>
        </p:blipFill>
        <p:spPr bwMode="auto">
          <a:xfrm>
            <a:off x="6205538" y="1773238"/>
            <a:ext cx="2085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086225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feld 16"/>
          <p:cNvSpPr txBox="1">
            <a:spLocks noChangeArrowheads="1"/>
          </p:cNvSpPr>
          <p:nvPr/>
        </p:nvSpPr>
        <p:spPr bwMode="auto">
          <a:xfrm>
            <a:off x="2516188" y="1387475"/>
            <a:ext cx="4017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de-DE" altLang="de-DE" sz="2400">
                <a:cs typeface="Arial" charset="0"/>
              </a:rPr>
              <a:t>Thank you for your attention</a:t>
            </a:r>
          </a:p>
        </p:txBody>
      </p:sp>
      <p:pic>
        <p:nvPicPr>
          <p:cNvPr id="9226" name="Picture 19" descr="C:\Users\rhollman\Desktop\NeuLogo_WortbildmarkeClaim_tif.t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5500688"/>
            <a:ext cx="24479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6" descr="eth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4865688"/>
            <a:ext cx="11096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7" descr="EDI-MCH_hoch_e_zz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5073650"/>
            <a:ext cx="21034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79388" y="317500"/>
            <a:ext cx="7488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err="1">
                <a:solidFill>
                  <a:schemeClr val="bg1"/>
                </a:solidFill>
                <a:latin typeface="Verdana" pitchFamily="34" charset="0"/>
              </a:rPr>
              <a:t>Cloud_cci</a:t>
            </a:r>
            <a:r>
              <a:rPr lang="en-GB" altLang="de-DE" sz="2800" b="1" dirty="0">
                <a:solidFill>
                  <a:schemeClr val="bg1"/>
                </a:solidFill>
                <a:latin typeface="Verdana" pitchFamily="34" charset="0"/>
              </a:rPr>
              <a:t>:  Available data phase 2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340768"/>
            <a:ext cx="8856662" cy="2376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•"/>
              <a:defRPr b="1">
                <a:solidFill>
                  <a:srgbClr val="00338D"/>
                </a:solidFill>
                <a:latin typeface="+mn-lt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5pPr>
            <a:lvl6pPr marL="34798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6pPr>
            <a:lvl7pPr marL="39370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7pPr>
            <a:lvl8pPr marL="43942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8pPr>
            <a:lvl9pPr marL="48514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Two </a:t>
            </a:r>
            <a:r>
              <a:rPr lang="en-US" sz="1600" kern="0" dirty="0">
                <a:solidFill>
                  <a:schemeClr val="tx1"/>
                </a:solidFill>
              </a:rPr>
              <a:t>multi-decadal global data sets for the GCOS cloud property ECVs including uncertainty estimates. </a:t>
            </a:r>
            <a:endParaRPr lang="en-US" sz="1600" kern="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600" kern="0" dirty="0">
                <a:solidFill>
                  <a:schemeClr val="tx1"/>
                </a:solidFill>
              </a:rPr>
              <a:t>multi-decadal multi-instrument product from (A)ATSR – AVHRR – MODIS (1982-2012 (2014)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decadal </a:t>
            </a:r>
            <a:r>
              <a:rPr lang="en-US" sz="1600" kern="0" dirty="0">
                <a:solidFill>
                  <a:schemeClr val="tx1"/>
                </a:solidFill>
              </a:rPr>
              <a:t>product that uses complimentary information from AATSR and MERIS on-board of ENVISAT (</a:t>
            </a:r>
            <a:r>
              <a:rPr lang="en-US" sz="1600" kern="0" dirty="0" smtClean="0">
                <a:solidFill>
                  <a:schemeClr val="tx1"/>
                </a:solidFill>
              </a:rPr>
              <a:t>2002-2012)</a:t>
            </a:r>
            <a:endParaRPr lang="en-US" sz="1600" kern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600" kern="0" dirty="0" smtClean="0">
                <a:solidFill>
                  <a:schemeClr val="tx1"/>
                </a:solidFill>
              </a:rPr>
              <a:t>Processing has started, first data available May 2016</a:t>
            </a:r>
          </a:p>
        </p:txBody>
      </p:sp>
      <p:pic>
        <p:nvPicPr>
          <p:cNvPr id="5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59" y="3695581"/>
            <a:ext cx="6696744" cy="305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79388" y="317500"/>
            <a:ext cx="7488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err="1">
                <a:solidFill>
                  <a:schemeClr val="bg1"/>
                </a:solidFill>
                <a:latin typeface="Verdana" pitchFamily="34" charset="0"/>
              </a:rPr>
              <a:t>Cloud_cci</a:t>
            </a:r>
            <a:r>
              <a:rPr lang="en-GB" altLang="de-DE" sz="2800" b="1" dirty="0">
                <a:solidFill>
                  <a:schemeClr val="bg1"/>
                </a:solidFill>
                <a:latin typeface="Verdana" pitchFamily="34" charset="0"/>
              </a:rPr>
              <a:t>:  Available data </a:t>
            </a:r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FAME-C</a:t>
            </a:r>
            <a:endParaRPr lang="en-GB" altLang="de-D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340768"/>
            <a:ext cx="9144000" cy="5184576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•"/>
              <a:defRPr b="1">
                <a:solidFill>
                  <a:srgbClr val="00338D"/>
                </a:solidFill>
                <a:latin typeface="+mn-lt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5pPr>
            <a:lvl6pPr marL="34798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6pPr>
            <a:lvl7pPr marL="39370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7pPr>
            <a:lvl8pPr marL="43942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8pPr>
            <a:lvl9pPr marL="48514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9pPr>
          </a:lstStyle>
          <a:p>
            <a:pPr marL="180975" lvl="1" indent="0">
              <a:buNone/>
              <a:defRPr/>
            </a:pPr>
            <a:r>
              <a:rPr lang="en-US" sz="2000" u="sng" kern="0" dirty="0" smtClean="0">
                <a:solidFill>
                  <a:srgbClr val="3366CC"/>
                </a:solidFill>
              </a:rPr>
              <a:t>FAME-C</a:t>
            </a:r>
            <a:endParaRPr lang="en-US" sz="2000" u="sng" kern="0" dirty="0">
              <a:solidFill>
                <a:srgbClr val="3366CC"/>
              </a:solidFill>
            </a:endParaRPr>
          </a:p>
          <a:p>
            <a:pPr marL="180975" lvl="1" indent="0">
              <a:buNone/>
              <a:defRPr/>
            </a:pPr>
            <a:r>
              <a:rPr lang="en-US" sz="2000" kern="0" dirty="0">
                <a:solidFill>
                  <a:srgbClr val="3366CC"/>
                </a:solidFill>
              </a:rPr>
              <a:t>decadal product that uses complimentary information from AATSR and MERIS on-board of ENVISAT (2002-2012</a:t>
            </a:r>
            <a:r>
              <a:rPr lang="en-US" sz="2000" kern="0" dirty="0" smtClean="0">
                <a:solidFill>
                  <a:srgbClr val="3366CC"/>
                </a:solidFill>
              </a:rPr>
              <a:t>)</a:t>
            </a:r>
          </a:p>
          <a:p>
            <a:pPr lvl="1"/>
            <a:r>
              <a:rPr lang="en-US" sz="2000" kern="0" dirty="0">
                <a:solidFill>
                  <a:srgbClr val="3366CC"/>
                </a:solidFill>
              </a:rPr>
              <a:t>Daytime orbits</a:t>
            </a:r>
          </a:p>
          <a:p>
            <a:pPr lvl="1"/>
            <a:r>
              <a:rPr lang="en-US" sz="2000" kern="0" dirty="0">
                <a:solidFill>
                  <a:srgbClr val="3366CC"/>
                </a:solidFill>
              </a:rPr>
              <a:t>Swath width ~ 500 km</a:t>
            </a:r>
          </a:p>
          <a:p>
            <a:pPr lvl="1"/>
            <a:r>
              <a:rPr lang="en-US" sz="2000" kern="0" dirty="0">
                <a:solidFill>
                  <a:srgbClr val="3366CC"/>
                </a:solidFill>
              </a:rPr>
              <a:t>Pixels of  ~1 km</a:t>
            </a:r>
          </a:p>
          <a:p>
            <a:pPr marL="180975" lvl="1" indent="0">
              <a:buNone/>
              <a:defRPr/>
            </a:pPr>
            <a:endParaRPr lang="en-US" sz="2000" kern="0" dirty="0">
              <a:solidFill>
                <a:srgbClr val="3366CC"/>
              </a:solidFill>
            </a:endParaRPr>
          </a:p>
          <a:p>
            <a:pPr marL="180975" lvl="1" indent="0">
              <a:buNone/>
              <a:defRPr/>
            </a:pPr>
            <a:endParaRPr lang="en-US" sz="2000" kern="0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727" y="-48388"/>
            <a:ext cx="7886700" cy="1325563"/>
          </a:xfrm>
        </p:spPr>
        <p:txBody>
          <a:bodyPr/>
          <a:lstStyle/>
          <a:p>
            <a:pPr algn="l"/>
            <a:r>
              <a:rPr lang="de-DE" dirty="0" smtClean="0"/>
              <a:t>Evaluation: FAME-C </a:t>
            </a:r>
            <a:br>
              <a:rPr lang="de-DE" dirty="0" smtClean="0"/>
            </a:br>
            <a:r>
              <a:rPr lang="de-DE" dirty="0" smtClean="0"/>
              <a:t>Cloud Top Heights</a:t>
            </a:r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3524297" cy="52054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Comparison to ground-based radar and </a:t>
            </a:r>
            <a:r>
              <a:rPr lang="en-US" dirty="0" err="1" smtClean="0"/>
              <a:t>lidar</a:t>
            </a:r>
            <a:r>
              <a:rPr lang="en-US" dirty="0" smtClean="0"/>
              <a:t> observations:</a:t>
            </a:r>
          </a:p>
          <a:p>
            <a:r>
              <a:rPr lang="en-US" sz="1600" dirty="0"/>
              <a:t>At 3 ARM sites covering various cloudy regimes: </a:t>
            </a:r>
            <a:r>
              <a:rPr lang="en-US" sz="1600" dirty="0">
                <a:solidFill>
                  <a:srgbClr val="3C2AA6"/>
                </a:solidFill>
              </a:rPr>
              <a:t>NSA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SGP</a:t>
            </a:r>
            <a:r>
              <a:rPr lang="en-US" sz="1600" dirty="0"/>
              <a:t>, TWP</a:t>
            </a:r>
          </a:p>
          <a:p>
            <a:r>
              <a:rPr lang="en-US" sz="1600" dirty="0"/>
              <a:t>Cloud boundary product ARSCL (</a:t>
            </a:r>
            <a:r>
              <a:rPr lang="en-US" sz="1600" dirty="0" err="1"/>
              <a:t>Clothiaux</a:t>
            </a:r>
            <a:r>
              <a:rPr lang="en-US" sz="1600" dirty="0"/>
              <a:t> et al., 2000)</a:t>
            </a:r>
          </a:p>
          <a:p>
            <a:r>
              <a:rPr lang="en-US" sz="1600" dirty="0"/>
              <a:t>On a level-2 basis, 2007-2009</a:t>
            </a:r>
          </a:p>
          <a:p>
            <a:r>
              <a:rPr lang="en-US" sz="1600" dirty="0"/>
              <a:t>Single- and multi-layer clouds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dirty="0" smtClean="0"/>
              <a:t>Main conclusions:</a:t>
            </a:r>
          </a:p>
          <a:p>
            <a:r>
              <a:rPr lang="en-US" sz="1600" dirty="0"/>
              <a:t>AATSR better for higher clouds</a:t>
            </a:r>
          </a:p>
          <a:p>
            <a:r>
              <a:rPr lang="en-US" sz="1600" dirty="0"/>
              <a:t>MERIS better for lower clouds</a:t>
            </a:r>
          </a:p>
          <a:p>
            <a:r>
              <a:rPr lang="en-US" sz="1600" dirty="0" smtClean="0"/>
              <a:t>Better results </a:t>
            </a:r>
            <a:r>
              <a:rPr lang="en-US" sz="1600" dirty="0"/>
              <a:t>for single-layer </a:t>
            </a:r>
            <a:r>
              <a:rPr lang="en-US" sz="1600" dirty="0" smtClean="0"/>
              <a:t>clouds than multi-layer clouds</a:t>
            </a:r>
            <a:endParaRPr lang="en-US" sz="16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128234" y="1504159"/>
            <a:ext cx="4660287" cy="4520787"/>
            <a:chOff x="3945861" y="1664427"/>
            <a:chExt cx="5198139" cy="3853871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5861" y="1664427"/>
              <a:ext cx="5198139" cy="1900304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372" y="3646968"/>
              <a:ext cx="5035580" cy="18713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436077" y="2210785"/>
            <a:ext cx="1879946" cy="3499017"/>
            <a:chOff x="4200159" y="2835051"/>
            <a:chExt cx="2164490" cy="3196223"/>
          </a:xfrm>
        </p:grpSpPr>
        <p:sp>
          <p:nvSpPr>
            <p:cNvPr id="3" name="Oval 2"/>
            <p:cNvSpPr/>
            <p:nvPr/>
          </p:nvSpPr>
          <p:spPr>
            <a:xfrm rot="19789332">
              <a:off x="4462418" y="2835051"/>
              <a:ext cx="1902231" cy="758466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19789332">
              <a:off x="4200159" y="5551005"/>
              <a:ext cx="484946" cy="48026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449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376" y="260648"/>
            <a:ext cx="7886700" cy="8005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000" b="1" dirty="0">
                <a:solidFill>
                  <a:schemeClr val="bg1"/>
                </a:solidFill>
              </a:rPr>
              <a:t>Level-3 </a:t>
            </a:r>
            <a:r>
              <a:rPr lang="de-DE" sz="3000" b="1" dirty="0" err="1">
                <a:solidFill>
                  <a:schemeClr val="bg1"/>
                </a:solidFill>
              </a:rPr>
              <a:t>products</a:t>
            </a:r>
            <a:r>
              <a:rPr lang="de-DE" sz="3000" b="1" dirty="0">
                <a:solidFill>
                  <a:schemeClr val="bg1"/>
                </a:solidFill>
              </a:rPr>
              <a:t>: </a:t>
            </a:r>
            <a:r>
              <a:rPr lang="de-DE" sz="3000" b="1" dirty="0" smtClean="0">
                <a:solidFill>
                  <a:schemeClr val="bg1"/>
                </a:solidFill>
              </a:rPr>
              <a:t>FAME-C</a:t>
            </a:r>
          </a:p>
          <a:p>
            <a:pPr algn="l"/>
            <a:r>
              <a:rPr lang="de-DE" sz="3000" b="1" dirty="0" err="1" smtClean="0">
                <a:solidFill>
                  <a:schemeClr val="bg1"/>
                </a:solidFill>
              </a:rPr>
              <a:t>examples</a:t>
            </a:r>
            <a:endParaRPr lang="de-DE" sz="30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165" t="20659" r="7222" b="17627"/>
          <a:stretch/>
        </p:blipFill>
        <p:spPr>
          <a:xfrm>
            <a:off x="190376" y="1705656"/>
            <a:ext cx="2950833" cy="2939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817" t="20776" r="5388" b="17837"/>
          <a:stretch/>
        </p:blipFill>
        <p:spPr>
          <a:xfrm>
            <a:off x="5894646" y="1686993"/>
            <a:ext cx="3207365" cy="2923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538" t="20462" r="6686" b="17497"/>
          <a:stretch/>
        </p:blipFill>
        <p:spPr>
          <a:xfrm>
            <a:off x="3141209" y="1674509"/>
            <a:ext cx="2956655" cy="2954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798" y="4892828"/>
            <a:ext cx="3258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Level-3 products for:</a:t>
            </a:r>
          </a:p>
          <a:p>
            <a:r>
              <a:rPr lang="en-US" sz="1400" dirty="0" smtClean="0"/>
              <a:t>Cloud cover</a:t>
            </a:r>
          </a:p>
          <a:p>
            <a:r>
              <a:rPr lang="en-US" sz="1400" dirty="0" smtClean="0"/>
              <a:t>Cloud top height/temperature/pressure</a:t>
            </a:r>
          </a:p>
          <a:p>
            <a:r>
              <a:rPr lang="en-US" sz="1400" dirty="0" smtClean="0"/>
              <a:t>Ice water path, liquid water path</a:t>
            </a:r>
          </a:p>
          <a:p>
            <a:r>
              <a:rPr lang="en-US" sz="1400" dirty="0" smtClean="0"/>
              <a:t>Cloud phase</a:t>
            </a:r>
          </a:p>
          <a:p>
            <a:r>
              <a:rPr lang="en-US" sz="1400" dirty="0" smtClean="0"/>
              <a:t>Effective radius</a:t>
            </a:r>
          </a:p>
          <a:p>
            <a:r>
              <a:rPr lang="en-US" sz="1400" dirty="0" smtClean="0"/>
              <a:t>Optical thickness</a:t>
            </a:r>
          </a:p>
          <a:p>
            <a:r>
              <a:rPr lang="en-US" sz="1400" dirty="0" smtClean="0"/>
              <a:t>Cloud Albedo VIS and NIR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72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79388" y="317500"/>
            <a:ext cx="7488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err="1">
                <a:solidFill>
                  <a:schemeClr val="bg1"/>
                </a:solidFill>
                <a:latin typeface="Verdana" pitchFamily="34" charset="0"/>
              </a:rPr>
              <a:t>Cloud_cci</a:t>
            </a:r>
            <a:r>
              <a:rPr lang="en-GB" altLang="de-DE" sz="2800" b="1" dirty="0">
                <a:solidFill>
                  <a:schemeClr val="bg1"/>
                </a:solidFill>
                <a:latin typeface="Verdana" pitchFamily="34" charset="0"/>
              </a:rPr>
              <a:t>:  Available data </a:t>
            </a:r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CC4CL</a:t>
            </a:r>
            <a:endParaRPr lang="en-GB" altLang="de-D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340768"/>
            <a:ext cx="9144000" cy="5184576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rgbClr val="00338D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Char char="•"/>
              <a:defRPr b="1">
                <a:solidFill>
                  <a:srgbClr val="00338D"/>
                </a:solidFill>
                <a:latin typeface="+mn-lt"/>
              </a:defRPr>
            </a:lvl2pPr>
            <a:lvl3pPr marL="1825625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3pPr>
            <a:lvl4pPr marL="2424113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4pPr>
            <a:lvl5pPr marL="3022600" indent="-4191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5pPr>
            <a:lvl6pPr marL="34798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6pPr>
            <a:lvl7pPr marL="39370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7pPr>
            <a:lvl8pPr marL="43942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8pPr>
            <a:lvl9pPr marL="4851400" indent="-419100" algn="l" rtl="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rgbClr val="00338D"/>
                </a:solidFill>
                <a:latin typeface="+mn-lt"/>
              </a:defRPr>
            </a:lvl9pPr>
          </a:lstStyle>
          <a:p>
            <a:pPr marL="180975" lvl="1" indent="0">
              <a:buNone/>
              <a:defRPr/>
            </a:pPr>
            <a:r>
              <a:rPr lang="en-US" sz="2000" u="sng" kern="0" dirty="0" smtClean="0">
                <a:solidFill>
                  <a:schemeClr val="bg1">
                    <a:lumMod val="65000"/>
                  </a:schemeClr>
                </a:solidFill>
              </a:rPr>
              <a:t>FAME-C</a:t>
            </a:r>
            <a:endParaRPr lang="en-US" sz="2000" u="sng" kern="0" dirty="0">
              <a:solidFill>
                <a:schemeClr val="bg1">
                  <a:lumMod val="65000"/>
                </a:schemeClr>
              </a:solidFill>
            </a:endParaRPr>
          </a:p>
          <a:p>
            <a:pPr marL="180975" lvl="1" indent="0">
              <a:buNone/>
              <a:defRPr/>
            </a:pPr>
            <a:r>
              <a:rPr lang="en-US" sz="2000" kern="0" dirty="0">
                <a:solidFill>
                  <a:schemeClr val="bg1">
                    <a:lumMod val="65000"/>
                  </a:schemeClr>
                </a:solidFill>
              </a:rPr>
              <a:t>decadal product that uses complimentary information from AATSR and MERIS on-board of ENVISAT (2002-2012</a:t>
            </a:r>
            <a:r>
              <a:rPr lang="en-US" sz="2000" kern="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180975" lvl="1" indent="0">
              <a:buNone/>
              <a:defRPr/>
            </a:pPr>
            <a:endParaRPr lang="en-US" sz="2000" kern="0" dirty="0" smtClean="0">
              <a:solidFill>
                <a:srgbClr val="3366CC"/>
              </a:solidFill>
            </a:endParaRPr>
          </a:p>
          <a:p>
            <a:pPr marL="180975" lvl="1" indent="0">
              <a:buNone/>
              <a:defRPr/>
            </a:pPr>
            <a:r>
              <a:rPr lang="en-US" sz="2000" u="sng" kern="0" dirty="0">
                <a:solidFill>
                  <a:srgbClr val="3366CC"/>
                </a:solidFill>
              </a:rPr>
              <a:t>CC4CL</a:t>
            </a:r>
          </a:p>
          <a:p>
            <a:pPr marL="180975" lvl="1" indent="0">
              <a:buNone/>
              <a:defRPr/>
            </a:pPr>
            <a:r>
              <a:rPr lang="en-US" sz="2000" kern="0" dirty="0">
                <a:solidFill>
                  <a:srgbClr val="3366CC"/>
                </a:solidFill>
              </a:rPr>
              <a:t>multi-decadal multi-instrument product from (A)ATSR – AVHRR – MODIS (1982-2012 (2014</a:t>
            </a:r>
            <a:r>
              <a:rPr lang="en-US" sz="2000" kern="0" dirty="0" smtClean="0">
                <a:solidFill>
                  <a:srgbClr val="3366CC"/>
                </a:solidFill>
              </a:rPr>
              <a:t>)</a:t>
            </a:r>
            <a:endParaRPr lang="en-US" sz="2000" kern="0" dirty="0">
              <a:solidFill>
                <a:srgbClr val="3366CC"/>
              </a:solidFill>
            </a:endParaRPr>
          </a:p>
          <a:p>
            <a:pPr marL="180975" lvl="1" indent="0">
              <a:buNone/>
              <a:defRPr/>
            </a:pPr>
            <a:endParaRPr lang="en-US" sz="2000" kern="0" dirty="0">
              <a:solidFill>
                <a:srgbClr val="3366CC"/>
              </a:solidFill>
            </a:endParaRPr>
          </a:p>
          <a:p>
            <a:pPr marL="180975" lvl="1" indent="0">
              <a:buNone/>
              <a:defRPr/>
            </a:pPr>
            <a:endParaRPr lang="en-US" sz="2000" kern="0" dirty="0">
              <a:solidFill>
                <a:srgbClr val="3366CC"/>
              </a:solidFill>
            </a:endParaRPr>
          </a:p>
          <a:p>
            <a:pPr marL="180975" lvl="1" indent="0">
              <a:buNone/>
              <a:defRPr/>
            </a:pPr>
            <a:endParaRPr lang="en-US" sz="2000" kern="0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ieren 53"/>
          <p:cNvGrpSpPr>
            <a:grpSpLocks/>
          </p:cNvGrpSpPr>
          <p:nvPr/>
        </p:nvGrpSpPr>
        <p:grpSpPr bwMode="auto">
          <a:xfrm>
            <a:off x="2976563" y="1772493"/>
            <a:ext cx="1439862" cy="3887788"/>
            <a:chOff x="2976938" y="1628800"/>
            <a:chExt cx="1440160" cy="3888000"/>
          </a:xfrm>
        </p:grpSpPr>
        <p:sp>
          <p:nvSpPr>
            <p:cNvPr id="9" name="Rechteck 8"/>
            <p:cNvSpPr/>
            <p:nvPr/>
          </p:nvSpPr>
          <p:spPr bwMode="auto">
            <a:xfrm>
              <a:off x="2976938" y="1628800"/>
              <a:ext cx="1440160" cy="38880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de-DE" sz="24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299" name="Rechteck 9"/>
            <p:cNvSpPr>
              <a:spLocks noChangeArrowheads="1"/>
            </p:cNvSpPr>
            <p:nvPr/>
          </p:nvSpPr>
          <p:spPr bwMode="auto">
            <a:xfrm>
              <a:off x="3120954" y="2708920"/>
              <a:ext cx="1152128" cy="5400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de-DE" sz="2800" b="1" dirty="0" smtClean="0">
                  <a:latin typeface="Times New Roman" pitchFamily="18" charset="0"/>
                  <a:cs typeface="Times New Roman" pitchFamily="18" charset="0"/>
                </a:rPr>
                <a:t>τ</a:t>
              </a:r>
              <a:r>
                <a:rPr lang="de-DE" altLang="de-DE" sz="2800" b="1" baseline="-25000" dirty="0" smtClean="0">
                  <a:latin typeface="+mn-lt"/>
                  <a:cs typeface="Times New Roman" pitchFamily="18" charset="0"/>
                </a:rPr>
                <a:t>c</a:t>
              </a:r>
              <a:endParaRPr lang="de-DE" altLang="de-DE" sz="2800" b="1" baseline="-25000" dirty="0">
                <a:latin typeface="+mn-lt"/>
              </a:endParaRPr>
            </a:p>
          </p:txBody>
        </p:sp>
        <p:sp>
          <p:nvSpPr>
            <p:cNvPr id="11300" name="Rechteck 10"/>
            <p:cNvSpPr>
              <a:spLocks noChangeArrowheads="1"/>
            </p:cNvSpPr>
            <p:nvPr/>
          </p:nvSpPr>
          <p:spPr bwMode="auto">
            <a:xfrm>
              <a:off x="3120954" y="4113359"/>
              <a:ext cx="1152128" cy="5400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800" b="1"/>
                <a:t>p</a:t>
              </a:r>
              <a:r>
                <a:rPr lang="de-DE" altLang="de-DE" sz="2800" b="1" baseline="-25000"/>
                <a:t>c</a:t>
              </a:r>
            </a:p>
          </p:txBody>
        </p:sp>
        <p:sp>
          <p:nvSpPr>
            <p:cNvPr id="11301" name="Rechteck 11"/>
            <p:cNvSpPr>
              <a:spLocks noChangeArrowheads="1"/>
            </p:cNvSpPr>
            <p:nvPr/>
          </p:nvSpPr>
          <p:spPr bwMode="auto">
            <a:xfrm>
              <a:off x="3120954" y="3390860"/>
              <a:ext cx="1152128" cy="5400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800" b="1" dirty="0"/>
                <a:t>r</a:t>
              </a:r>
              <a:r>
                <a:rPr lang="de-DE" altLang="de-DE" sz="2800" b="1" baseline="-25000" dirty="0"/>
                <a:t>eff</a:t>
              </a:r>
            </a:p>
          </p:txBody>
        </p:sp>
        <p:sp>
          <p:nvSpPr>
            <p:cNvPr id="11302" name="Rechteck 12"/>
            <p:cNvSpPr>
              <a:spLocks noChangeArrowheads="1"/>
            </p:cNvSpPr>
            <p:nvPr/>
          </p:nvSpPr>
          <p:spPr bwMode="auto">
            <a:xfrm>
              <a:off x="3120954" y="4828378"/>
              <a:ext cx="1152128" cy="5400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800" b="1"/>
                <a:t>T</a:t>
              </a:r>
              <a:r>
                <a:rPr lang="de-DE" altLang="de-DE" sz="2800" b="1" baseline="-25000"/>
                <a:t>surf</a:t>
              </a:r>
            </a:p>
          </p:txBody>
        </p:sp>
        <p:sp>
          <p:nvSpPr>
            <p:cNvPr id="29" name="Rechteck 28"/>
            <p:cNvSpPr/>
            <p:nvPr/>
          </p:nvSpPr>
          <p:spPr bwMode="auto">
            <a:xfrm>
              <a:off x="3120954" y="1772816"/>
              <a:ext cx="1152128" cy="720000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de-DE" sz="1600" b="1" dirty="0" err="1"/>
                <a:t>Retrieved</a:t>
              </a:r>
              <a:r>
                <a:rPr lang="de-DE" sz="1600" b="1" dirty="0"/>
                <a:t> </a:t>
              </a:r>
              <a:r>
                <a:rPr lang="de-DE" sz="1600" b="1" dirty="0" err="1"/>
                <a:t>products</a:t>
              </a:r>
              <a:endParaRPr lang="de-DE" sz="1600" b="1" dirty="0"/>
            </a:p>
          </p:txBody>
        </p:sp>
      </p:grpSp>
      <p:grpSp>
        <p:nvGrpSpPr>
          <p:cNvPr id="53" name="Gruppieren 52"/>
          <p:cNvGrpSpPr>
            <a:grpSpLocks/>
          </p:cNvGrpSpPr>
          <p:nvPr/>
        </p:nvGrpSpPr>
        <p:grpSpPr bwMode="auto">
          <a:xfrm>
            <a:off x="1249363" y="1772493"/>
            <a:ext cx="1439862" cy="3887788"/>
            <a:chOff x="1248746" y="1628800"/>
            <a:chExt cx="1440160" cy="3888000"/>
          </a:xfrm>
        </p:grpSpPr>
        <p:sp>
          <p:nvSpPr>
            <p:cNvPr id="6" name="Rechteck 5"/>
            <p:cNvSpPr/>
            <p:nvPr/>
          </p:nvSpPr>
          <p:spPr bwMode="auto">
            <a:xfrm>
              <a:off x="1248746" y="1628800"/>
              <a:ext cx="1440160" cy="38880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de-DE" sz="24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293" name="Rechteck 6"/>
            <p:cNvSpPr>
              <a:spLocks noChangeArrowheads="1"/>
            </p:cNvSpPr>
            <p:nvPr/>
          </p:nvSpPr>
          <p:spPr bwMode="auto">
            <a:xfrm>
              <a:off x="1392762" y="2708920"/>
              <a:ext cx="1152128" cy="5400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800" b="1"/>
                <a:t>c</a:t>
              </a:r>
              <a:r>
                <a:rPr lang="de-DE" altLang="de-DE" sz="2800" b="1" baseline="-25000"/>
                <a:t>f</a:t>
              </a:r>
            </a:p>
          </p:txBody>
        </p:sp>
        <p:sp>
          <p:nvSpPr>
            <p:cNvPr id="11294" name="Rechteck 7"/>
            <p:cNvSpPr>
              <a:spLocks noChangeArrowheads="1"/>
            </p:cNvSpPr>
            <p:nvPr/>
          </p:nvSpPr>
          <p:spPr bwMode="auto">
            <a:xfrm>
              <a:off x="1392762" y="3393056"/>
              <a:ext cx="1152128" cy="5400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b="1"/>
                <a:t>phase</a:t>
              </a:r>
              <a:r>
                <a:rPr lang="de-DE" altLang="de-DE" b="1" baseline="-25000"/>
                <a:t>c</a:t>
              </a:r>
            </a:p>
          </p:txBody>
        </p:sp>
        <p:sp>
          <p:nvSpPr>
            <p:cNvPr id="28" name="Rechteck 27"/>
            <p:cNvSpPr/>
            <p:nvPr/>
          </p:nvSpPr>
          <p:spPr bwMode="auto">
            <a:xfrm>
              <a:off x="1320826" y="1772816"/>
              <a:ext cx="1296000" cy="720000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de-DE" sz="1600" b="1" dirty="0" err="1"/>
                <a:t>Pre-processing</a:t>
              </a:r>
              <a:endParaRPr lang="de-DE" sz="1600" b="1" dirty="0"/>
            </a:p>
          </p:txBody>
        </p:sp>
      </p:grpSp>
      <p:grpSp>
        <p:nvGrpSpPr>
          <p:cNvPr id="56" name="Gruppieren 55"/>
          <p:cNvGrpSpPr>
            <a:grpSpLocks/>
          </p:cNvGrpSpPr>
          <p:nvPr/>
        </p:nvGrpSpPr>
        <p:grpSpPr bwMode="auto">
          <a:xfrm>
            <a:off x="6432550" y="1772493"/>
            <a:ext cx="1441450" cy="3887788"/>
            <a:chOff x="6433322" y="1628800"/>
            <a:chExt cx="1440160" cy="3888000"/>
          </a:xfrm>
        </p:grpSpPr>
        <p:sp>
          <p:nvSpPr>
            <p:cNvPr id="40" name="Rechteck 39"/>
            <p:cNvSpPr/>
            <p:nvPr/>
          </p:nvSpPr>
          <p:spPr bwMode="auto">
            <a:xfrm>
              <a:off x="6433322" y="1628800"/>
              <a:ext cx="1440160" cy="38880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de-DE" sz="24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286" name="Rechteck 40"/>
            <p:cNvSpPr>
              <a:spLocks noChangeArrowheads="1"/>
            </p:cNvSpPr>
            <p:nvPr/>
          </p:nvSpPr>
          <p:spPr bwMode="auto">
            <a:xfrm>
              <a:off x="6577338" y="3454178"/>
              <a:ext cx="1152128" cy="5400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800" b="1"/>
                <a:t>L3C</a:t>
              </a:r>
            </a:p>
          </p:txBody>
        </p:sp>
        <p:sp>
          <p:nvSpPr>
            <p:cNvPr id="11287" name="Rechteck 41"/>
            <p:cNvSpPr>
              <a:spLocks noChangeArrowheads="1"/>
            </p:cNvSpPr>
            <p:nvPr/>
          </p:nvSpPr>
          <p:spPr bwMode="auto">
            <a:xfrm>
              <a:off x="6577338" y="4174258"/>
              <a:ext cx="1152128" cy="5400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800" b="1"/>
                <a:t>L3S</a:t>
              </a:r>
            </a:p>
          </p:txBody>
        </p:sp>
        <p:sp>
          <p:nvSpPr>
            <p:cNvPr id="43" name="Rechteck 42"/>
            <p:cNvSpPr/>
            <p:nvPr/>
          </p:nvSpPr>
          <p:spPr bwMode="auto">
            <a:xfrm>
              <a:off x="6577338" y="1772816"/>
              <a:ext cx="1152128" cy="720000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de-DE" sz="2000" b="1" dirty="0"/>
                <a:t>L2toL3</a:t>
              </a:r>
            </a:p>
          </p:txBody>
        </p:sp>
        <p:sp>
          <p:nvSpPr>
            <p:cNvPr id="11291" name="Rechteck 44"/>
            <p:cNvSpPr>
              <a:spLocks noChangeArrowheads="1"/>
            </p:cNvSpPr>
            <p:nvPr/>
          </p:nvSpPr>
          <p:spPr bwMode="auto">
            <a:xfrm>
              <a:off x="6577338" y="2734098"/>
              <a:ext cx="1152128" cy="5400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800" b="1"/>
                <a:t>L3U</a:t>
              </a:r>
            </a:p>
          </p:txBody>
        </p:sp>
      </p:grpSp>
      <p:sp>
        <p:nvSpPr>
          <p:cNvPr id="47" name="Pfeil nach rechts 46"/>
          <p:cNvSpPr/>
          <p:nvPr/>
        </p:nvSpPr>
        <p:spPr bwMode="auto">
          <a:xfrm>
            <a:off x="251520" y="5488470"/>
            <a:ext cx="8640960" cy="1108584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algn="ctr">
              <a:defRPr/>
            </a:pPr>
            <a:r>
              <a:rPr lang="de-DE" b="1" dirty="0">
                <a:solidFill>
                  <a:schemeClr val="bg1"/>
                </a:solidFill>
              </a:rPr>
              <a:t>Community Optimal </a:t>
            </a:r>
            <a:r>
              <a:rPr lang="de-DE" b="1" dirty="0" err="1">
                <a:solidFill>
                  <a:schemeClr val="bg1"/>
                </a:solidFill>
              </a:rPr>
              <a:t>Estimation</a:t>
            </a:r>
            <a:r>
              <a:rPr lang="de-DE" b="1" dirty="0">
                <a:solidFill>
                  <a:schemeClr val="bg1"/>
                </a:solidFill>
              </a:rPr>
              <a:t> Cloud </a:t>
            </a:r>
            <a:r>
              <a:rPr lang="de-DE" b="1" dirty="0" err="1">
                <a:solidFill>
                  <a:schemeClr val="bg1"/>
                </a:solidFill>
              </a:rPr>
              <a:t>Retrieval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for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Climate</a:t>
            </a:r>
            <a:r>
              <a:rPr lang="de-DE" b="1" dirty="0">
                <a:solidFill>
                  <a:schemeClr val="bg1"/>
                </a:solidFill>
              </a:rPr>
              <a:t> = CC4CL</a:t>
            </a: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1042988" y="1196231"/>
            <a:ext cx="8101012" cy="431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kern="0" dirty="0" smtClean="0"/>
              <a:t>L1c AVHRR, MODIS, A(A)TSR + </a:t>
            </a:r>
            <a:r>
              <a:rPr lang="de-DE" kern="0" dirty="0" err="1" smtClean="0"/>
              <a:t>auxiliary</a:t>
            </a:r>
            <a:r>
              <a:rPr lang="de-DE" kern="0" dirty="0" smtClean="0"/>
              <a:t> </a:t>
            </a:r>
            <a:r>
              <a:rPr lang="de-DE" kern="0" dirty="0" err="1" smtClean="0"/>
              <a:t>data</a:t>
            </a:r>
            <a:endParaRPr lang="de-DE" kern="0" dirty="0"/>
          </a:p>
        </p:txBody>
      </p:sp>
      <p:sp>
        <p:nvSpPr>
          <p:cNvPr id="11275" name="Nach rechts gekrümmter Pfeil 49"/>
          <p:cNvSpPr>
            <a:spLocks noChangeArrowheads="1"/>
          </p:cNvSpPr>
          <p:nvPr/>
        </p:nvSpPr>
        <p:spPr bwMode="auto">
          <a:xfrm>
            <a:off x="250825" y="1364506"/>
            <a:ext cx="663575" cy="1055687"/>
          </a:xfrm>
          <a:prstGeom prst="curvedRightArrow">
            <a:avLst>
              <a:gd name="adj1" fmla="val 24976"/>
              <a:gd name="adj2" fmla="val 49959"/>
              <a:gd name="adj3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Symbol" pitchFamily="18" charset="2"/>
              <a:buChar char="-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grpSp>
        <p:nvGrpSpPr>
          <p:cNvPr id="55" name="Gruppieren 54"/>
          <p:cNvGrpSpPr>
            <a:grpSpLocks/>
          </p:cNvGrpSpPr>
          <p:nvPr/>
        </p:nvGrpSpPr>
        <p:grpSpPr bwMode="auto">
          <a:xfrm>
            <a:off x="4705350" y="1772493"/>
            <a:ext cx="1439863" cy="3887788"/>
            <a:chOff x="4705130" y="1628800"/>
            <a:chExt cx="1440160" cy="3888432"/>
          </a:xfrm>
        </p:grpSpPr>
        <p:sp>
          <p:nvSpPr>
            <p:cNvPr id="14" name="Rechteck 13"/>
            <p:cNvSpPr/>
            <p:nvPr/>
          </p:nvSpPr>
          <p:spPr bwMode="auto">
            <a:xfrm>
              <a:off x="4705130" y="1628800"/>
              <a:ext cx="1440160" cy="3888432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endParaRPr lang="de-DE" sz="2400" b="1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278" name="Rechteck 15"/>
            <p:cNvSpPr>
              <a:spLocks noChangeArrowheads="1"/>
            </p:cNvSpPr>
            <p:nvPr/>
          </p:nvSpPr>
          <p:spPr bwMode="auto">
            <a:xfrm>
              <a:off x="4849146" y="3431419"/>
              <a:ext cx="1152128" cy="5400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700" b="1"/>
                <a:t>T</a:t>
              </a:r>
              <a:r>
                <a:rPr lang="de-DE" altLang="de-DE" sz="2700" b="1" baseline="-25000"/>
                <a:t>c</a:t>
              </a:r>
            </a:p>
          </p:txBody>
        </p:sp>
        <p:sp>
          <p:nvSpPr>
            <p:cNvPr id="11279" name="Rechteck 16"/>
            <p:cNvSpPr>
              <a:spLocks noChangeArrowheads="1"/>
            </p:cNvSpPr>
            <p:nvPr/>
          </p:nvSpPr>
          <p:spPr bwMode="auto">
            <a:xfrm>
              <a:off x="4849146" y="2708920"/>
              <a:ext cx="1152128" cy="5400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700" b="1"/>
                <a:t>h</a:t>
              </a:r>
              <a:r>
                <a:rPr lang="de-DE" altLang="de-DE" sz="2700" b="1" baseline="-25000"/>
                <a:t>c</a:t>
              </a:r>
            </a:p>
          </p:txBody>
        </p:sp>
        <p:sp>
          <p:nvSpPr>
            <p:cNvPr id="11280" name="Rechteck 17"/>
            <p:cNvSpPr>
              <a:spLocks noChangeArrowheads="1"/>
            </p:cNvSpPr>
            <p:nvPr/>
          </p:nvSpPr>
          <p:spPr bwMode="auto">
            <a:xfrm>
              <a:off x="4849146" y="4146438"/>
              <a:ext cx="1152128" cy="5400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700" b="1"/>
                <a:t>LWP, IWP</a:t>
              </a:r>
            </a:p>
          </p:txBody>
        </p:sp>
        <p:sp>
          <p:nvSpPr>
            <p:cNvPr id="30" name="Rechteck 29"/>
            <p:cNvSpPr/>
            <p:nvPr/>
          </p:nvSpPr>
          <p:spPr bwMode="auto">
            <a:xfrm>
              <a:off x="4849146" y="1772816"/>
              <a:ext cx="1152128" cy="720000"/>
            </a:xfrm>
            <a:prstGeom prst="rect">
              <a:avLst/>
            </a:prstGeom>
            <a:solidFill>
              <a:srgbClr val="FFFFCC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de-DE" sz="1600" b="1" dirty="0" err="1"/>
                <a:t>Derived</a:t>
              </a:r>
              <a:r>
                <a:rPr lang="de-DE" sz="1600" b="1" dirty="0"/>
                <a:t> </a:t>
              </a:r>
              <a:r>
                <a:rPr lang="de-DE" sz="1600" b="1" dirty="0" err="1"/>
                <a:t>products</a:t>
              </a:r>
              <a:endParaRPr lang="de-DE" sz="1600" b="1" dirty="0"/>
            </a:p>
          </p:txBody>
        </p:sp>
        <p:sp>
          <p:nvSpPr>
            <p:cNvPr id="11284" name="Rechteck 51"/>
            <p:cNvSpPr>
              <a:spLocks noChangeArrowheads="1"/>
            </p:cNvSpPr>
            <p:nvPr/>
          </p:nvSpPr>
          <p:spPr bwMode="auto">
            <a:xfrm>
              <a:off x="4849146" y="4833216"/>
              <a:ext cx="1152128" cy="54000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è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400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40000"/>
                </a:spcBef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 typeface="Symbol" pitchFamily="18" charset="2"/>
                <a:buChar char="-"/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de-DE" sz="2600" b="1">
                  <a:latin typeface="Times New Roman" pitchFamily="18" charset="0"/>
                  <a:cs typeface="Times New Roman" pitchFamily="18" charset="0"/>
                </a:rPr>
                <a:t>ρ</a:t>
              </a:r>
              <a:r>
                <a:rPr lang="de-DE" altLang="de-DE" sz="2600" b="1" baseline="-25000">
                  <a:latin typeface="Times New Roman" pitchFamily="18" charset="0"/>
                  <a:cs typeface="Times New Roman" pitchFamily="18" charset="0"/>
                </a:rPr>
                <a:t>DHR</a:t>
              </a:r>
              <a:r>
                <a:rPr lang="de-DE" altLang="de-DE" sz="2600" b="1" baseline="30000">
                  <a:latin typeface="Times New Roman" pitchFamily="18" charset="0"/>
                  <a:cs typeface="Times New Roman" pitchFamily="18" charset="0"/>
                </a:rPr>
                <a:t>1,2</a:t>
              </a:r>
              <a:endParaRPr lang="de-DE" altLang="de-DE" sz="2600" b="1" baseline="30000"/>
            </a:p>
          </p:txBody>
        </p:sp>
      </p:grp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179388" y="317500"/>
            <a:ext cx="7488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2800" b="1" dirty="0" err="1">
                <a:solidFill>
                  <a:schemeClr val="bg1"/>
                </a:solidFill>
                <a:latin typeface="Verdana" pitchFamily="34" charset="0"/>
              </a:rPr>
              <a:t>Cloud_cci</a:t>
            </a:r>
            <a:r>
              <a:rPr lang="en-GB" altLang="de-DE" sz="2800" b="1" dirty="0">
                <a:solidFill>
                  <a:schemeClr val="bg1"/>
                </a:solidFill>
                <a:latin typeface="Verdana" pitchFamily="34" charset="0"/>
              </a:rPr>
              <a:t>:  </a:t>
            </a:r>
            <a:r>
              <a:rPr lang="en-GB" altLang="de-DE" sz="2800" b="1" dirty="0" smtClean="0">
                <a:solidFill>
                  <a:schemeClr val="bg1"/>
                </a:solidFill>
                <a:latin typeface="Verdana" pitchFamily="34" charset="0"/>
              </a:rPr>
              <a:t>CC4CL OE Framework</a:t>
            </a:r>
            <a:endParaRPr lang="en-GB" altLang="de-DE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Cloud fraction day land (07/2008)</a:t>
            </a:r>
          </a:p>
        </p:txBody>
      </p:sp>
      <p:pic>
        <p:nvPicPr>
          <p:cNvPr id="9219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600200"/>
            <a:ext cx="75723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0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 bwMode="auto">
          <a:xfrm>
            <a:off x="215634" y="260648"/>
            <a:ext cx="7398510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de-DE" altLang="de-DE" dirty="0" smtClean="0">
                <a:ea typeface="ＭＳ Ｐゴシック" pitchFamily="34" charset="-128"/>
              </a:rPr>
              <a:t>Joint Cloud Property </a:t>
            </a:r>
            <a:r>
              <a:rPr lang="de-DE" altLang="de-DE" dirty="0" err="1" smtClean="0">
                <a:ea typeface="ＭＳ Ｐゴシック" pitchFamily="34" charset="-128"/>
              </a:rPr>
              <a:t>Histograms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for</a:t>
            </a:r>
            <a:r>
              <a:rPr lang="de-DE" altLang="de-DE" dirty="0" smtClean="0">
                <a:ea typeface="ＭＳ Ｐゴシック" pitchFamily="34" charset="-128"/>
              </a:rPr>
              <a:t> </a:t>
            </a:r>
            <a:r>
              <a:rPr lang="de-DE" altLang="de-DE" dirty="0" err="1" smtClean="0">
                <a:ea typeface="ＭＳ Ｐゴシック" pitchFamily="34" charset="-128"/>
              </a:rPr>
              <a:t>July</a:t>
            </a:r>
            <a:r>
              <a:rPr lang="de-DE" altLang="de-DE" dirty="0" smtClean="0">
                <a:ea typeface="ＭＳ Ｐゴシック" pitchFamily="34" charset="-128"/>
              </a:rPr>
              <a:t> 2008</a:t>
            </a:r>
          </a:p>
        </p:txBody>
      </p:sp>
      <p:pic>
        <p:nvPicPr>
          <p:cNvPr id="2560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044" y="1264115"/>
            <a:ext cx="4327200" cy="269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0531" y="1264114"/>
            <a:ext cx="4327200" cy="269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747956" y="3963464"/>
            <a:ext cx="7812055" cy="2376000"/>
            <a:chOff x="747956" y="3963464"/>
            <a:chExt cx="7812055" cy="2376000"/>
          </a:xfrm>
        </p:grpSpPr>
        <p:pic>
          <p:nvPicPr>
            <p:cNvPr id="25603" name="Grafik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7956" y="3963464"/>
              <a:ext cx="2375545" cy="2375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Grafik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84011" y="3963464"/>
              <a:ext cx="2376000" cy="23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5" name="Grafik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5756" y="3963464"/>
              <a:ext cx="2376000" cy="23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1" name="Textfeld 8"/>
            <p:cNvSpPr txBox="1">
              <a:spLocks noChangeArrowheads="1"/>
            </p:cNvSpPr>
            <p:nvPr/>
          </p:nvSpPr>
          <p:spPr bwMode="auto">
            <a:xfrm>
              <a:off x="4231345" y="4347817"/>
              <a:ext cx="431799" cy="32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 altLang="de-DE" dirty="0"/>
                <a:t>ci</a:t>
              </a:r>
            </a:p>
          </p:txBody>
        </p:sp>
        <p:sp>
          <p:nvSpPr>
            <p:cNvPr id="25612" name="Textfeld 9"/>
            <p:cNvSpPr txBox="1">
              <a:spLocks noChangeArrowheads="1"/>
            </p:cNvSpPr>
            <p:nvPr/>
          </p:nvSpPr>
          <p:spPr bwMode="auto">
            <a:xfrm>
              <a:off x="4697915" y="4347817"/>
              <a:ext cx="431799" cy="32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 altLang="de-DE" dirty="0" err="1"/>
                <a:t>cs</a:t>
              </a:r>
              <a:endParaRPr lang="de-DE" altLang="de-DE" dirty="0"/>
            </a:p>
          </p:txBody>
        </p:sp>
        <p:sp>
          <p:nvSpPr>
            <p:cNvPr id="25613" name="Textfeld 10"/>
            <p:cNvSpPr txBox="1">
              <a:spLocks noChangeArrowheads="1"/>
            </p:cNvSpPr>
            <p:nvPr/>
          </p:nvSpPr>
          <p:spPr bwMode="auto">
            <a:xfrm>
              <a:off x="5196538" y="4347817"/>
              <a:ext cx="431799" cy="32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 altLang="de-DE" dirty="0" err="1"/>
                <a:t>cb</a:t>
              </a:r>
              <a:endParaRPr lang="de-DE" altLang="de-DE" dirty="0"/>
            </a:p>
          </p:txBody>
        </p:sp>
        <p:sp>
          <p:nvSpPr>
            <p:cNvPr id="25614" name="Textfeld 11"/>
            <p:cNvSpPr txBox="1">
              <a:spLocks noChangeArrowheads="1"/>
            </p:cNvSpPr>
            <p:nvPr/>
          </p:nvSpPr>
          <p:spPr bwMode="auto">
            <a:xfrm>
              <a:off x="4231345" y="5094379"/>
              <a:ext cx="431799" cy="32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 altLang="de-DE" dirty="0" err="1"/>
                <a:t>ac</a:t>
              </a:r>
              <a:endParaRPr lang="de-DE" altLang="de-DE" dirty="0"/>
            </a:p>
          </p:txBody>
        </p:sp>
        <p:sp>
          <p:nvSpPr>
            <p:cNvPr id="25615" name="Textfeld 12"/>
            <p:cNvSpPr txBox="1">
              <a:spLocks noChangeArrowheads="1"/>
            </p:cNvSpPr>
            <p:nvPr/>
          </p:nvSpPr>
          <p:spPr bwMode="auto">
            <a:xfrm>
              <a:off x="4697915" y="5094379"/>
              <a:ext cx="431799" cy="32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 altLang="de-DE"/>
                <a:t>as</a:t>
              </a:r>
            </a:p>
          </p:txBody>
        </p:sp>
        <p:sp>
          <p:nvSpPr>
            <p:cNvPr id="25616" name="Textfeld 13"/>
            <p:cNvSpPr txBox="1">
              <a:spLocks noChangeArrowheads="1"/>
            </p:cNvSpPr>
            <p:nvPr/>
          </p:nvSpPr>
          <p:spPr bwMode="auto">
            <a:xfrm>
              <a:off x="5196538" y="5094379"/>
              <a:ext cx="431799" cy="32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 altLang="de-DE" dirty="0" err="1"/>
                <a:t>ns</a:t>
              </a:r>
              <a:endParaRPr lang="de-DE" altLang="de-DE" dirty="0"/>
            </a:p>
          </p:txBody>
        </p:sp>
        <p:sp>
          <p:nvSpPr>
            <p:cNvPr id="25617" name="Textfeld 14"/>
            <p:cNvSpPr txBox="1">
              <a:spLocks noChangeArrowheads="1"/>
            </p:cNvSpPr>
            <p:nvPr/>
          </p:nvSpPr>
          <p:spPr bwMode="auto">
            <a:xfrm>
              <a:off x="4231345" y="5673222"/>
              <a:ext cx="431799" cy="32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 altLang="de-DE"/>
                <a:t>cu</a:t>
              </a:r>
            </a:p>
          </p:txBody>
        </p:sp>
        <p:sp>
          <p:nvSpPr>
            <p:cNvPr id="25618" name="Textfeld 15"/>
            <p:cNvSpPr txBox="1">
              <a:spLocks noChangeArrowheads="1"/>
            </p:cNvSpPr>
            <p:nvPr/>
          </p:nvSpPr>
          <p:spPr bwMode="auto">
            <a:xfrm>
              <a:off x="4697915" y="5673222"/>
              <a:ext cx="431799" cy="32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 altLang="de-DE"/>
                <a:t>sc</a:t>
              </a:r>
            </a:p>
          </p:txBody>
        </p:sp>
        <p:sp>
          <p:nvSpPr>
            <p:cNvPr id="25619" name="Textfeld 16"/>
            <p:cNvSpPr txBox="1">
              <a:spLocks noChangeArrowheads="1"/>
            </p:cNvSpPr>
            <p:nvPr/>
          </p:nvSpPr>
          <p:spPr bwMode="auto">
            <a:xfrm>
              <a:off x="5196538" y="5673222"/>
              <a:ext cx="431799" cy="325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 altLang="de-DE"/>
                <a:t>st</a:t>
              </a:r>
            </a:p>
          </p:txBody>
        </p:sp>
        <p:cxnSp>
          <p:nvCxnSpPr>
            <p:cNvPr id="7" name="Gerade Verbindung 6"/>
            <p:cNvCxnSpPr/>
            <p:nvPr/>
          </p:nvCxnSpPr>
          <p:spPr bwMode="auto">
            <a:xfrm>
              <a:off x="4173513" y="4983032"/>
              <a:ext cx="145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 bwMode="auto">
            <a:xfrm>
              <a:off x="4170096" y="5559096"/>
              <a:ext cx="145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 bwMode="auto">
            <a:xfrm flipV="1">
              <a:off x="4663804" y="4138171"/>
              <a:ext cx="0" cy="1980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/>
          </p:nvCxnSpPr>
          <p:spPr bwMode="auto">
            <a:xfrm flipV="1">
              <a:off x="5148064" y="4139032"/>
              <a:ext cx="0" cy="1980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/>
          </p:nvCxnSpPr>
          <p:spPr bwMode="auto">
            <a:xfrm>
              <a:off x="1458977" y="4993941"/>
              <a:ext cx="145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 bwMode="auto">
            <a:xfrm>
              <a:off x="1455560" y="5570005"/>
              <a:ext cx="145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 bwMode="auto">
            <a:xfrm flipV="1">
              <a:off x="1949268" y="4149080"/>
              <a:ext cx="0" cy="1980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 bwMode="auto">
            <a:xfrm flipV="1">
              <a:off x="2433528" y="4149941"/>
              <a:ext cx="0" cy="1980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/>
          </p:nvCxnSpPr>
          <p:spPr bwMode="auto">
            <a:xfrm>
              <a:off x="6888560" y="4993941"/>
              <a:ext cx="145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/>
          </p:nvCxnSpPr>
          <p:spPr bwMode="auto">
            <a:xfrm>
              <a:off x="6885143" y="5570005"/>
              <a:ext cx="1458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/>
          </p:nvCxnSpPr>
          <p:spPr bwMode="auto">
            <a:xfrm flipV="1">
              <a:off x="7378851" y="4149080"/>
              <a:ext cx="0" cy="1980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 bwMode="auto">
            <a:xfrm flipV="1">
              <a:off x="7863111" y="4149941"/>
              <a:ext cx="0" cy="1980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8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3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504</Words>
  <Application>Microsoft Office PowerPoint</Application>
  <PresentationFormat>Bildschirmpräsentation (4:3)</PresentationFormat>
  <Paragraphs>112</Paragraphs>
  <Slides>13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3_Default Design</vt:lpstr>
      <vt:lpstr>PowerPoint-Präsentation</vt:lpstr>
      <vt:lpstr>PowerPoint-Präsentation</vt:lpstr>
      <vt:lpstr>PowerPoint-Präsentation</vt:lpstr>
      <vt:lpstr>Evaluation: FAME-C  Cloud Top Heights</vt:lpstr>
      <vt:lpstr>PowerPoint-Präsentation</vt:lpstr>
      <vt:lpstr>PowerPoint-Präsentation</vt:lpstr>
      <vt:lpstr>PowerPoint-Präsentation</vt:lpstr>
      <vt:lpstr>Cloud fraction day land (07/2008)</vt:lpstr>
      <vt:lpstr>Joint Cloud Property Histograms for July 2008</vt:lpstr>
      <vt:lpstr>Cloud fraction day ocean (07/2008)</vt:lpstr>
      <vt:lpstr>Cloud fraction night land (07/2008)</vt:lpstr>
      <vt:lpstr>PowerPoint-Präsentation</vt:lpstr>
      <vt:lpstr>PowerPoint-Präsentation</vt:lpstr>
    </vt:vector>
  </TitlesOfParts>
  <Company>Deutscher Wetterdienst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isommerf</dc:creator>
  <cp:lastModifiedBy>Hollmann Rainer</cp:lastModifiedBy>
  <cp:revision>176</cp:revision>
  <cp:lastPrinted>2011-02-24T15:53:57Z</cp:lastPrinted>
  <dcterms:created xsi:type="dcterms:W3CDTF">2008-05-30T10:21:49Z</dcterms:created>
  <dcterms:modified xsi:type="dcterms:W3CDTF">2016-03-15T08:30:57Z</dcterms:modified>
</cp:coreProperties>
</file>