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12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5" r:id="rId4"/>
    <p:sldId id="316" r:id="rId5"/>
    <p:sldId id="273" r:id="rId6"/>
    <p:sldId id="336" r:id="rId7"/>
    <p:sldId id="320" r:id="rId8"/>
    <p:sldId id="337" r:id="rId9"/>
    <p:sldId id="338" r:id="rId10"/>
    <p:sldId id="323" r:id="rId11"/>
    <p:sldId id="324" r:id="rId12"/>
    <p:sldId id="325" r:id="rId13"/>
    <p:sldId id="276" r:id="rId14"/>
    <p:sldId id="326" r:id="rId15"/>
    <p:sldId id="330" r:id="rId16"/>
    <p:sldId id="334" r:id="rId17"/>
    <p:sldId id="335" r:id="rId18"/>
    <p:sldId id="328" r:id="rId19"/>
    <p:sldId id="263" r:id="rId20"/>
  </p:sldIdLst>
  <p:sldSz cx="9144000" cy="6858000" type="screen4x3"/>
  <p:notesSz cx="6669088" cy="9926638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6C0BA-59A3-4B9F-BB4C-5DA952FF9F20}" type="datetimeFigureOut">
              <a:rPr lang="en-GB" smtClean="0"/>
              <a:pPr/>
              <a:t>09/03/2016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E552E-B7B3-4E7F-A06D-E2BB8686CD3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8E48E6-B22A-3847-A804-92236E08E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67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2072775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1774825"/>
            <a:ext cx="3409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774825"/>
            <a:ext cx="3409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4290205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3725" y="349250"/>
            <a:ext cx="1743075" cy="595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500" y="349250"/>
            <a:ext cx="5076825" cy="595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xmlns="" val="3803636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0906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1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HC_RGB_whiteback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844" y="116632"/>
            <a:ext cx="1617653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415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7542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8164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075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br>
              <a:rPr lang="en-GB" dirty="0" smtClean="0"/>
            </a:br>
            <a:r>
              <a:rPr lang="en-GB" dirty="0" smtClean="0"/>
              <a:t>(alternative)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2587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OHC_RGB_transpbackg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128588"/>
            <a:ext cx="15970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7" r:id="rId2"/>
    <p:sldLayoutId id="2147484119" r:id="rId3"/>
    <p:sldLayoutId id="2147484120" r:id="rId4"/>
    <p:sldLayoutId id="2147484125" r:id="rId5"/>
    <p:sldLayoutId id="2147484121" r:id="rId6"/>
    <p:sldLayoutId id="2147484122" r:id="rId7"/>
    <p:sldLayoutId id="2147484123" r:id="rId8"/>
    <p:sldLayoutId id="2147484124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© Crown copyright   Met Office</a:t>
            </a:r>
            <a:endParaRPr lang="en-GB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053" name="Picture 9" descr="\\.psf\cw\Met Office\powerpoint\hadleyLogo_W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8" y="392113"/>
            <a:ext cx="11620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CO2flux.mov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7272808" cy="1296144"/>
          </a:xfrm>
        </p:spPr>
        <p:txBody>
          <a:bodyPr/>
          <a:lstStyle/>
          <a:p>
            <a:r>
              <a:rPr lang="en-GB" dirty="0" smtClean="0"/>
              <a:t>Assimilating ocean colour and other marine ECVs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1700808"/>
            <a:ext cx="6912768" cy="504056"/>
          </a:xfrm>
        </p:spPr>
        <p:txBody>
          <a:bodyPr/>
          <a:lstStyle/>
          <a:p>
            <a:r>
              <a:rPr lang="en-US" dirty="0" smtClean="0"/>
              <a:t>David Ford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63837" y="2204864"/>
            <a:ext cx="6840612" cy="360040"/>
          </a:xfrm>
        </p:spPr>
        <p:txBody>
          <a:bodyPr/>
          <a:lstStyle/>
          <a:p>
            <a:r>
              <a:rPr lang="en-US" dirty="0" smtClean="0"/>
              <a:t>CCI-CMUG 6</a:t>
            </a:r>
            <a:r>
              <a:rPr lang="en-US" baseline="30000" dirty="0" smtClean="0"/>
              <a:t>th</a:t>
            </a:r>
            <a:r>
              <a:rPr lang="en-US" dirty="0" smtClean="0"/>
              <a:t> Integration Meeting, 15</a:t>
            </a:r>
            <a:r>
              <a:rPr lang="en-US" baseline="30000" dirty="0" smtClean="0"/>
              <a:t>th</a:t>
            </a:r>
            <a:r>
              <a:rPr lang="en-US" dirty="0" smtClean="0"/>
              <a:t>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780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V2 products</a:t>
            </a:r>
            <a:endParaRPr lang="en-GB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2123728" y="1988840"/>
            <a:ext cx="66247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Product user guide improved, especially regarding uncertainties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of variable names (for the better), but otherwise easy to start using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V1 metadata error corrected, no new errors found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 test run to compare with V1         (January 2011, 1/4°)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6768752" cy="1108742"/>
          </a:xfrm>
        </p:spPr>
        <p:txBody>
          <a:bodyPr/>
          <a:lstStyle/>
          <a:p>
            <a:r>
              <a:rPr lang="en-GB" dirty="0" smtClean="0"/>
              <a:t>Surface chlorophyll</a:t>
            </a:r>
            <a:br>
              <a:rPr lang="en-GB" dirty="0" smtClean="0"/>
            </a:br>
            <a:r>
              <a:rPr lang="en-GB" dirty="0" smtClean="0"/>
              <a:t>January 31</a:t>
            </a:r>
            <a:r>
              <a:rPr lang="en-GB" baseline="30000" dirty="0" smtClean="0"/>
              <a:t>st</a:t>
            </a:r>
            <a:r>
              <a:rPr lang="en-GB" dirty="0" smtClean="0"/>
              <a:t> 2011</a:t>
            </a:r>
            <a:endParaRPr lang="en-GB" dirty="0"/>
          </a:p>
        </p:txBody>
      </p:sp>
      <p:pic>
        <p:nvPicPr>
          <p:cNvPr id="4" name="Picture 3" descr="cci_v1_v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8738628" cy="331236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43608" y="1916832"/>
            <a:ext cx="2582759" cy="52322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Assimilating v1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73617" y="1897668"/>
            <a:ext cx="2582759" cy="52322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Assimilating v2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5184576" cy="1224136"/>
          </a:xfrm>
        </p:spPr>
        <p:txBody>
          <a:bodyPr/>
          <a:lstStyle/>
          <a:p>
            <a:r>
              <a:rPr lang="en-GB" dirty="0" smtClean="0"/>
              <a:t>Integrated assessment of marine ECVs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434734"/>
            <a:ext cx="6984776" cy="618002"/>
          </a:xfrm>
        </p:spPr>
        <p:txBody>
          <a:bodyPr/>
          <a:lstStyle/>
          <a:p>
            <a:r>
              <a:rPr lang="en-GB" dirty="0" smtClean="0"/>
              <a:t>Outline of work</a:t>
            </a:r>
            <a:endParaRPr lang="en-GB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2051720" y="1484784"/>
            <a:ext cx="6912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Assess cross-consistency of marine ECVs (ocean colour, SST, sea level, sea ice conc.)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Assimilation experiments with FOAM-HadOCC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now using current product versions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OC:	V2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SST:	V1.1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SL:	V1.1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SIC:	OSI SAF</a:t>
            </a:r>
            <a:endParaRPr kumimoji="0" lang="en-GB" sz="2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lang="en-GB" sz="2400" kern="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Repeat (in part)</a:t>
            </a: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at end of Phase 2 using final Phase 2 releases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Experiments</a:t>
            </a:r>
            <a:endParaRPr lang="en-GB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2123728" y="1988840"/>
            <a:ext cx="66967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Statistical assessment of observations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 runs assimilating ECVs individually and in combination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1°  : 1998-2013</a:t>
            </a:r>
            <a:endParaRPr lang="en-GB" sz="2400" kern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800100" lvl="1" indent="-342900" eaLnBrk="0" hangingPunct="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¼ </a:t>
            </a: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°: 2008-2011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so_nao_moc_2008_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Experiments</a:t>
            </a:r>
            <a:endParaRPr lang="en-GB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2123728" y="1988840"/>
            <a:ext cx="669674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Statistical assessment of observations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 runs assimilating ECVs individually and in combination</a:t>
            </a:r>
          </a:p>
          <a:p>
            <a:pPr marL="800100" lvl="1" indent="-342900" eaLnBrk="0" hangingPunct="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1°  : 1998-2013</a:t>
            </a:r>
            <a:endParaRPr lang="en-GB" sz="2400" kern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800100" lvl="1" indent="-342900" eaLnBrk="0" hangingPunct="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¼ </a:t>
            </a: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°: 2008-2011</a:t>
            </a:r>
          </a:p>
          <a:p>
            <a:pPr marL="342900" indent="-342900" eaLnBrk="0" hangingPunct="0">
              <a:lnSpc>
                <a:spcPct val="100000"/>
              </a:lnSpc>
              <a:spcBef>
                <a:spcPts val="30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Model runs currently in progress - results next time!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6984776" cy="676694"/>
          </a:xfrm>
        </p:spPr>
        <p:txBody>
          <a:bodyPr/>
          <a:lstStyle/>
          <a:p>
            <a:r>
              <a:rPr lang="en-GB" dirty="0" smtClean="0"/>
              <a:t>Things to assess</a:t>
            </a:r>
            <a:endParaRPr lang="en-GB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2123728" y="1124744"/>
            <a:ext cx="68407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</a:rPr>
              <a:t>Frontal positions in different fields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Eddy structures in different fields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Sea ice edge in different fields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Seasonal progression of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different fields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400" kern="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Inter-annual</a:t>
            </a: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variability in different fields and relationship to ENSO, NAO, MOC etc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Error in assimilated and non-assimilated fields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Impact of SST assimilation on OC increments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carbon cycle to assimilation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Uncertainty of observations</a:t>
            </a:r>
            <a:endParaRPr kumimoji="0" lang="en-GB" sz="2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0" indent="-342900" eaLnBrk="0" hangingPunct="0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defRPr/>
            </a:pPr>
            <a:r>
              <a:rPr lang="en-GB" sz="2400" kern="0" baseline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Anything else that might be of interest?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861048"/>
            <a:ext cx="4968552" cy="1656184"/>
          </a:xfrm>
        </p:spPr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897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 bwMode="auto">
          <a:xfrm>
            <a:off x="2196926" y="1988840"/>
            <a:ext cx="6407522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Ocean colour assimilation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sz="2400" kern="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Ocean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colour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V1 and V2 compared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Integrated assessment</a:t>
            </a:r>
            <a:r>
              <a:rPr lang="en-GB" sz="2400" kern="0" noProof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of marine ECVs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79712" y="578750"/>
            <a:ext cx="6984776" cy="934656"/>
          </a:xfrm>
        </p:spPr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Ocean colour assimilation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578750"/>
            <a:ext cx="6984776" cy="934656"/>
          </a:xfrm>
        </p:spPr>
        <p:txBody>
          <a:bodyPr/>
          <a:lstStyle/>
          <a:p>
            <a:r>
              <a:rPr lang="en-GB" dirty="0" smtClean="0"/>
              <a:t>Experiments</a:t>
            </a:r>
            <a:endParaRPr lang="en-GB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2051720" y="1774825"/>
            <a:ext cx="6913463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Assimilate chlorophyll into FOAM-HadOCC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Global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reanalysis for Sept 1997 – July 2012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Control run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Assimilation of OC-CCI V1 chlorophyll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Assimilation of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GlobColour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chlorophyll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Impact of assimilation on biology and carbon cycle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Differences between OC-CCI and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GlobColour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runs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Seasonal and inter-annual variability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edat_error_pro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6691931" cy="4986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7200800" cy="648072"/>
          </a:xfrm>
        </p:spPr>
        <p:txBody>
          <a:bodyPr/>
          <a:lstStyle/>
          <a:p>
            <a:r>
              <a:rPr lang="en-GB" dirty="0" smtClean="0"/>
              <a:t>Error </a:t>
            </a:r>
            <a:r>
              <a:rPr lang="en-GB" dirty="0" err="1" smtClean="0"/>
              <a:t>vs</a:t>
            </a:r>
            <a:r>
              <a:rPr lang="en-GB" dirty="0" smtClean="0"/>
              <a:t> in situ chlorophyll profiles</a:t>
            </a:r>
            <a:endParaRPr lang="en-GB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552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48264" y="2132856"/>
            <a:ext cx="2005677" cy="2677656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Control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OC-CCI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err="1" smtClean="0">
                <a:solidFill>
                  <a:srgbClr val="00B050"/>
                </a:solidFill>
              </a:rPr>
              <a:t>GlobColour</a:t>
            </a:r>
            <a:endParaRPr lang="en-GB" sz="2800" kern="0" dirty="0" smtClean="0">
              <a:solidFill>
                <a:srgbClr val="00B05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smtClean="0">
                <a:solidFill>
                  <a:schemeClr val="tx1"/>
                </a:solidFill>
              </a:rPr>
              <a:t>       </a:t>
            </a:r>
            <a:r>
              <a:rPr lang="en-GB" sz="2800" kern="0" noProof="0" dirty="0" smtClean="0">
                <a:solidFill>
                  <a:schemeClr val="tx1"/>
                </a:solidFill>
              </a:rPr>
              <a:t> RMSE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 smtClean="0">
                <a:solidFill>
                  <a:schemeClr val="tx1"/>
                </a:solidFill>
              </a:rPr>
              <a:t>        </a:t>
            </a:r>
            <a:r>
              <a:rPr kumimoji="0" lang="en-GB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Bias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092280" y="4104000"/>
            <a:ext cx="6120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92280" y="4536000"/>
            <a:ext cx="612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578750"/>
            <a:ext cx="7344816" cy="934656"/>
          </a:xfrm>
        </p:spPr>
        <p:txBody>
          <a:bodyPr/>
          <a:lstStyle/>
          <a:p>
            <a:r>
              <a:rPr lang="en-GB" kern="0" dirty="0" smtClean="0">
                <a:solidFill>
                  <a:srgbClr val="000000"/>
                </a:solidFill>
                <a:ea typeface="+mj-ea"/>
                <a:cs typeface="+mj-cs"/>
              </a:rPr>
              <a:t>Air-sea CO</a:t>
            </a:r>
            <a:r>
              <a:rPr lang="en-GB" kern="0" baseline="-25000" dirty="0" smtClean="0">
                <a:solidFill>
                  <a:srgbClr val="000000"/>
                </a:solidFill>
                <a:ea typeface="+mj-ea"/>
                <a:cs typeface="+mj-cs"/>
              </a:rPr>
              <a:t>2</a:t>
            </a:r>
            <a:r>
              <a:rPr lang="en-GB" kern="0" dirty="0" smtClean="0">
                <a:solidFill>
                  <a:srgbClr val="000000"/>
                </a:solidFill>
                <a:ea typeface="+mj-ea"/>
                <a:cs typeface="+mj-cs"/>
              </a:rPr>
              <a:t> flux – June</a:t>
            </a:r>
            <a:r>
              <a:rPr lang="en-GB" sz="2000" kern="0" dirty="0" smtClean="0">
                <a:solidFill>
                  <a:srgbClr val="000000"/>
                </a:solidFill>
                <a:ea typeface="+mj-ea"/>
                <a:cs typeface="+mj-cs"/>
              </a:rPr>
              <a:t> (1998-2012 mean)</a:t>
            </a:r>
            <a:br>
              <a:rPr lang="en-GB" sz="2000" kern="0" dirty="0" smtClean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GB" sz="2000" kern="0" dirty="0" smtClean="0">
                <a:solidFill>
                  <a:srgbClr val="000000"/>
                </a:solidFill>
                <a:ea typeface="+mj-ea"/>
                <a:cs typeface="+mj-cs"/>
              </a:rPr>
              <a:t>(version appeared in Gehlen et al., 2015, J. </a:t>
            </a:r>
            <a:r>
              <a:rPr lang="en-GB" sz="2000" kern="0" dirty="0" err="1" smtClean="0">
                <a:solidFill>
                  <a:srgbClr val="000000"/>
                </a:solidFill>
                <a:ea typeface="+mj-ea"/>
                <a:cs typeface="+mj-cs"/>
              </a:rPr>
              <a:t>Oper</a:t>
            </a:r>
            <a:r>
              <a:rPr lang="en-GB" sz="2000" kern="0" dirty="0" smtClean="0">
                <a:solidFill>
                  <a:srgbClr val="000000"/>
                </a:solidFill>
                <a:ea typeface="+mj-ea"/>
                <a:cs typeface="+mj-cs"/>
              </a:rPr>
              <a:t>. </a:t>
            </a:r>
            <a:r>
              <a:rPr lang="en-GB" sz="2000" kern="0" dirty="0" err="1" smtClean="0">
                <a:solidFill>
                  <a:srgbClr val="000000"/>
                </a:solidFill>
                <a:ea typeface="+mj-ea"/>
                <a:cs typeface="+mj-cs"/>
              </a:rPr>
              <a:t>Oceanog</a:t>
            </a:r>
            <a:r>
              <a:rPr lang="en-GB" sz="2000" kern="0" dirty="0" smtClean="0">
                <a:solidFill>
                  <a:srgbClr val="000000"/>
                </a:solidFill>
                <a:ea typeface="+mj-ea"/>
                <a:cs typeface="+mj-cs"/>
              </a:rPr>
              <a:t>.)</a:t>
            </a:r>
            <a:endParaRPr lang="en-GB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295400" y="1628775"/>
            <a:ext cx="1795463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Climatology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391025" y="1628775"/>
            <a:ext cx="1693863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Control run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63600" y="6237288"/>
            <a:ext cx="2609850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GlobColour assim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175125" y="6237288"/>
            <a:ext cx="2149475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OC-CCI assim</a:t>
            </a:r>
          </a:p>
        </p:txBody>
      </p:sp>
      <p:pic>
        <p:nvPicPr>
          <p:cNvPr id="21" name="Picture 18" descr="twobytw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848"/>
            <a:ext cx="6011862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gehlen_fig3_update.png"/>
          <p:cNvPicPr>
            <a:picLocks noChangeAspect="1"/>
          </p:cNvPicPr>
          <p:nvPr/>
        </p:nvPicPr>
        <p:blipFill>
          <a:blip r:embed="rId3" cstate="print"/>
          <a:srcRect l="95958" t="3603" r="1915" b="4503"/>
          <a:stretch>
            <a:fillRect/>
          </a:stretch>
        </p:blipFill>
        <p:spPr bwMode="auto">
          <a:xfrm>
            <a:off x="6948264" y="1989708"/>
            <a:ext cx="4699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354664" y="5974928"/>
            <a:ext cx="458788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-2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418164" y="4644603"/>
            <a:ext cx="1552575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  ----------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418164" y="3230141"/>
            <a:ext cx="357188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418164" y="1896641"/>
            <a:ext cx="1577975" cy="40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molC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/m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/yr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937277" y="4966866"/>
            <a:ext cx="884237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Out of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ocean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937277" y="4135016"/>
            <a:ext cx="884237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ocean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984776" cy="1108742"/>
          </a:xfrm>
        </p:spPr>
        <p:txBody>
          <a:bodyPr/>
          <a:lstStyle/>
          <a:p>
            <a:r>
              <a:rPr lang="en-GB" dirty="0" smtClean="0"/>
              <a:t>Planetary Visions</a:t>
            </a:r>
            <a:br>
              <a:rPr lang="en-GB" dirty="0" smtClean="0"/>
            </a:br>
            <a:r>
              <a:rPr lang="en-GB" dirty="0" smtClean="0"/>
              <a:t>animation</a:t>
            </a:r>
            <a:endParaRPr lang="en-GB" dirty="0"/>
          </a:p>
        </p:txBody>
      </p:sp>
      <p:pic>
        <p:nvPicPr>
          <p:cNvPr id="4" name="Picture 3" descr="co2fluxmov_screenshot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1749404"/>
            <a:ext cx="8568953" cy="47759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2196926" y="1988840"/>
            <a:ext cx="662354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Assimilation improves model results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Reanalyses capture real-world variability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OC-CCI and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GlobColour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both fit for purpose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 improved coverage and stability with OC-CCI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Paper to be submitted shortly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293096"/>
            <a:ext cx="6984776" cy="1152128"/>
          </a:xfrm>
        </p:spPr>
        <p:txBody>
          <a:bodyPr/>
          <a:lstStyle/>
          <a:p>
            <a:r>
              <a:rPr lang="en-GB" dirty="0" smtClean="0"/>
              <a:t>Ocean colour V1 and V2 compared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99"/>
      </a:dk1>
      <a:lt1>
        <a:srgbClr val="FFFFFF"/>
      </a:lt1>
      <a:dk2>
        <a:srgbClr val="000000"/>
      </a:dk2>
      <a:lt2>
        <a:srgbClr val="B9DB0E"/>
      </a:lt2>
      <a:accent1>
        <a:srgbClr val="8F8DCB"/>
      </a:accent1>
      <a:accent2>
        <a:srgbClr val="00ADD0"/>
      </a:accent2>
      <a:accent3>
        <a:srgbClr val="AAAAAA"/>
      </a:accent3>
      <a:accent4>
        <a:srgbClr val="DADADA"/>
      </a:accent4>
      <a:accent5>
        <a:srgbClr val="C6C5E2"/>
      </a:accent5>
      <a:accent6>
        <a:srgbClr val="009CBC"/>
      </a:accent6>
      <a:hlink>
        <a:srgbClr val="9CA299"/>
      </a:hlink>
      <a:folHlink>
        <a:srgbClr val="ED2939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99"/>
        </a:dk1>
        <a:lt1>
          <a:srgbClr val="FFFFFF"/>
        </a:lt1>
        <a:dk2>
          <a:srgbClr val="000000"/>
        </a:dk2>
        <a:lt2>
          <a:srgbClr val="B9DB0E"/>
        </a:lt2>
        <a:accent1>
          <a:srgbClr val="8F8DCB"/>
        </a:accent1>
        <a:accent2>
          <a:srgbClr val="00ADD0"/>
        </a:accent2>
        <a:accent3>
          <a:srgbClr val="AAAAAA"/>
        </a:accent3>
        <a:accent4>
          <a:srgbClr val="DADADA"/>
        </a:accent4>
        <a:accent5>
          <a:srgbClr val="C6C5E2"/>
        </a:accent5>
        <a:accent6>
          <a:srgbClr val="009CBC"/>
        </a:accent6>
        <a:hlink>
          <a:srgbClr val="9CA299"/>
        </a:hlink>
        <a:folHlink>
          <a:srgbClr val="ED29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370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2_Custom Design</vt:lpstr>
      <vt:lpstr>Assimilating ocean colour and other marine ECVs</vt:lpstr>
      <vt:lpstr>Contents</vt:lpstr>
      <vt:lpstr>Ocean colour assimilation</vt:lpstr>
      <vt:lpstr>Experiments</vt:lpstr>
      <vt:lpstr>Error vs in situ chlorophyll profiles</vt:lpstr>
      <vt:lpstr>Air-sea CO2 flux – June (1998-2012 mean) (version appeared in Gehlen et al., 2015, J. Oper. Oceanog.)</vt:lpstr>
      <vt:lpstr>Planetary Visions animation</vt:lpstr>
      <vt:lpstr>Summary</vt:lpstr>
      <vt:lpstr>Ocean colour V1 and V2 compared</vt:lpstr>
      <vt:lpstr>V2 products</vt:lpstr>
      <vt:lpstr>Surface chlorophyll January 31st 2011</vt:lpstr>
      <vt:lpstr>Integrated assessment of marine ECVs</vt:lpstr>
      <vt:lpstr>Outline of work</vt:lpstr>
      <vt:lpstr>Experiments</vt:lpstr>
      <vt:lpstr>Slide 15</vt:lpstr>
      <vt:lpstr>Experiments</vt:lpstr>
      <vt:lpstr>Things to assess</vt:lpstr>
      <vt:lpstr>Questions and answers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david.ford</cp:lastModifiedBy>
  <cp:revision>311</cp:revision>
  <cp:lastPrinted>2004-10-15T09:34:20Z</cp:lastPrinted>
  <dcterms:created xsi:type="dcterms:W3CDTF">2009-08-03T14:32:49Z</dcterms:created>
  <dcterms:modified xsi:type="dcterms:W3CDTF">2016-03-09T12:08:14Z</dcterms:modified>
</cp:coreProperties>
</file>