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5" r:id="rId1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2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2/14/2017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2" name="Picture 1" descr="toolbox_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olbox_inside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50838" y="4580702"/>
            <a:ext cx="224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Author | ESRIN | 18/10/2016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‹Nr.›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9348"/>
            <a:ext cx="8748000" cy="3641052"/>
          </a:xfrm>
        </p:spPr>
        <p:txBody>
          <a:bodyPr/>
          <a:lstStyle/>
          <a:p>
            <a:pPr marL="0" indent="0" algn="ctr"/>
            <a:r>
              <a:rPr lang="de-DE" sz="2400" dirty="0"/>
              <a:t>CATE - Status &amp; Evolution</a:t>
            </a:r>
          </a:p>
          <a:p>
            <a:pPr marL="0" indent="0" algn="ctr"/>
            <a:endParaRPr lang="de-DE" sz="2400" dirty="0"/>
          </a:p>
          <a:p>
            <a:pPr marL="0" indent="0" algn="ctr"/>
            <a:r>
              <a:rPr lang="de-DE" sz="2400" b="1" dirty="0" err="1"/>
              <a:t>C</a:t>
            </a:r>
            <a:r>
              <a:rPr lang="de-DE" sz="2000" dirty="0" err="1"/>
              <a:t>limate</a:t>
            </a:r>
            <a:r>
              <a:rPr lang="de-DE" sz="2400" dirty="0"/>
              <a:t> </a:t>
            </a:r>
            <a:r>
              <a:rPr lang="de-DE" sz="2400" b="1" dirty="0"/>
              <a:t>A</a:t>
            </a:r>
            <a:r>
              <a:rPr lang="de-DE" sz="2000" dirty="0"/>
              <a:t>nalysis</a:t>
            </a:r>
            <a:r>
              <a:rPr lang="de-DE" sz="2400" dirty="0"/>
              <a:t> </a:t>
            </a:r>
            <a:r>
              <a:rPr lang="de-DE" sz="2400" b="1" dirty="0" err="1"/>
              <a:t>T</a:t>
            </a:r>
            <a:r>
              <a:rPr lang="de-DE" sz="2000" dirty="0" err="1"/>
              <a:t>ooling</a:t>
            </a:r>
            <a:r>
              <a:rPr lang="de-DE" sz="2400" dirty="0"/>
              <a:t> </a:t>
            </a:r>
            <a:r>
              <a:rPr lang="de-DE" sz="2400" b="1" dirty="0"/>
              <a:t>E</a:t>
            </a:r>
            <a:r>
              <a:rPr lang="de-DE" sz="2000" dirty="0"/>
              <a:t>nvironment</a:t>
            </a:r>
          </a:p>
          <a:p>
            <a:pPr marL="0" indent="0" algn="ctr"/>
            <a:endParaRPr lang="de-DE" u="sng" dirty="0"/>
          </a:p>
          <a:p>
            <a:pPr indent="0" algn="ctr"/>
            <a:r>
              <a:rPr lang="de-DE" sz="1400" b="1" i="1" dirty="0"/>
              <a:t>Unified </a:t>
            </a:r>
            <a:r>
              <a:rPr lang="de-DE" sz="1400" b="1" i="1" dirty="0" err="1"/>
              <a:t>access</a:t>
            </a:r>
            <a:r>
              <a:rPr lang="de-DE" sz="1400" b="1" i="1" dirty="0"/>
              <a:t> </a:t>
            </a:r>
            <a:r>
              <a:rPr lang="de-DE" sz="1400" b="1" i="1" dirty="0" err="1"/>
              <a:t>to</a:t>
            </a:r>
            <a:r>
              <a:rPr lang="de-DE" sz="1400" b="1" i="1" dirty="0"/>
              <a:t> CCI ECVs and </a:t>
            </a:r>
            <a:r>
              <a:rPr lang="de-DE" sz="1400" b="1" i="1" dirty="0" err="1"/>
              <a:t>other</a:t>
            </a:r>
            <a:r>
              <a:rPr lang="de-DE" sz="1400" b="1" i="1" dirty="0"/>
              <a:t> </a:t>
            </a:r>
            <a:r>
              <a:rPr lang="de-DE" sz="1400" b="1" i="1" dirty="0" err="1"/>
              <a:t>climate</a:t>
            </a:r>
            <a:r>
              <a:rPr lang="de-DE" sz="1400" b="1" i="1" dirty="0"/>
              <a:t> </a:t>
            </a:r>
            <a:r>
              <a:rPr lang="de-DE" sz="1400" b="1" i="1" dirty="0" err="1"/>
              <a:t>data</a:t>
            </a:r>
            <a:r>
              <a:rPr lang="de-DE" sz="1400" b="1" i="1" dirty="0"/>
              <a:t> </a:t>
            </a:r>
            <a:r>
              <a:rPr lang="de-DE" sz="1400" b="1" i="1" dirty="0" err="1"/>
              <a:t>into</a:t>
            </a:r>
            <a:r>
              <a:rPr lang="de-DE" sz="1400" b="1" i="1" dirty="0"/>
              <a:t> a </a:t>
            </a:r>
            <a:r>
              <a:rPr lang="de-DE" sz="1400" b="1" i="1" dirty="0" err="1"/>
              <a:t>common</a:t>
            </a:r>
            <a:r>
              <a:rPr lang="de-DE" sz="1400" b="1" i="1" dirty="0"/>
              <a:t> </a:t>
            </a:r>
            <a:r>
              <a:rPr lang="de-DE" sz="1400" b="1" i="1" dirty="0" err="1"/>
              <a:t>data</a:t>
            </a:r>
            <a:r>
              <a:rPr lang="de-DE" sz="1400" b="1" i="1" dirty="0"/>
              <a:t> </a:t>
            </a:r>
            <a:r>
              <a:rPr lang="de-DE" sz="1400" b="1" i="1" dirty="0" err="1"/>
              <a:t>model</a:t>
            </a:r>
            <a:endParaRPr lang="de-DE" sz="1400" b="1" i="1" dirty="0"/>
          </a:p>
          <a:p>
            <a:pPr indent="0" algn="ctr"/>
            <a:r>
              <a:rPr lang="de-DE" sz="1400" b="1" i="1" dirty="0"/>
              <a:t>Cross-ECV </a:t>
            </a:r>
            <a:r>
              <a:rPr lang="de-DE" sz="1400" b="1" i="1" dirty="0" err="1"/>
              <a:t>investigations</a:t>
            </a:r>
            <a:endParaRPr lang="de-DE" sz="1400" b="1" i="1" dirty="0"/>
          </a:p>
          <a:p>
            <a:pPr indent="0" algn="ctr"/>
            <a:r>
              <a:rPr lang="de-DE" sz="1400" b="1" i="1" dirty="0"/>
              <a:t>Analysis and </a:t>
            </a:r>
            <a:r>
              <a:rPr lang="de-DE" sz="1400" b="1" i="1" dirty="0" err="1"/>
              <a:t>visualisation</a:t>
            </a:r>
            <a:endParaRPr lang="de-DE" sz="1400" b="1" i="1" dirty="0"/>
          </a:p>
          <a:p>
            <a:pPr indent="0" algn="ctr"/>
            <a:r>
              <a:rPr lang="en-GB" sz="1400" b="1" i="1" dirty="0"/>
              <a:t>Supporting 7 different user groups</a:t>
            </a:r>
            <a:r>
              <a:rPr lang="en-GB" dirty="0"/>
              <a:t> </a:t>
            </a:r>
            <a:r>
              <a:rPr lang="de-DE" dirty="0"/>
              <a:t> </a:t>
            </a:r>
            <a:endParaRPr lang="de-DE" sz="1200" dirty="0"/>
          </a:p>
          <a:p>
            <a:pPr marL="0" indent="0"/>
            <a:endParaRPr lang="de-DE" dirty="0"/>
          </a:p>
          <a:p>
            <a:pPr marL="0" indent="0"/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56"/>
          <p:cNvGrpSpPr/>
          <p:nvPr/>
        </p:nvGrpSpPr>
        <p:grpSpPr>
          <a:xfrm>
            <a:off x="1430301" y="1108060"/>
            <a:ext cx="6362881" cy="3372061"/>
            <a:chOff x="661374" y="1035324"/>
            <a:chExt cx="7367010" cy="4883024"/>
          </a:xfrm>
        </p:grpSpPr>
        <p:sp>
          <p:nvSpPr>
            <p:cNvPr id="30" name="Flussdiagramm: Magnetplattenspeicher 29"/>
            <p:cNvSpPr/>
            <p:nvPr/>
          </p:nvSpPr>
          <p:spPr>
            <a:xfrm>
              <a:off x="661374" y="2057314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ussdiagramm: Magnetplattenspeicher 30"/>
            <p:cNvSpPr/>
            <p:nvPr/>
          </p:nvSpPr>
          <p:spPr>
            <a:xfrm>
              <a:off x="813774" y="2209714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ussdiagramm: Magnetplattenspeicher 31"/>
            <p:cNvSpPr/>
            <p:nvPr/>
          </p:nvSpPr>
          <p:spPr>
            <a:xfrm>
              <a:off x="966174" y="2362114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4490340" y="1445886"/>
              <a:ext cx="1440160" cy="808856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Dataset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5868144" y="3124200"/>
              <a:ext cx="1512168" cy="864096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Operation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3220616" y="3111207"/>
              <a:ext cx="1512168" cy="86409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Store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3220616" y="4509120"/>
              <a:ext cx="1512168" cy="86409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Store Registry</a:t>
              </a:r>
            </a:p>
          </p:txBody>
        </p:sp>
        <p:sp>
          <p:nvSpPr>
            <p:cNvPr id="37" name="Rechteck 36"/>
            <p:cNvSpPr/>
            <p:nvPr/>
          </p:nvSpPr>
          <p:spPr>
            <a:xfrm>
              <a:off x="5868144" y="4509120"/>
              <a:ext cx="1512168" cy="864096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Operation Registry</a:t>
              </a:r>
            </a:p>
          </p:txBody>
        </p:sp>
        <p:cxnSp>
          <p:nvCxnSpPr>
            <p:cNvPr id="38" name="Gerader Verbinder 37"/>
            <p:cNvCxnSpPr>
              <a:stCxn id="35" idx="2"/>
              <a:endCxn id="36" idx="0"/>
            </p:cNvCxnSpPr>
            <p:nvPr/>
          </p:nvCxnSpPr>
          <p:spPr>
            <a:xfrm>
              <a:off x="3976700" y="3975303"/>
              <a:ext cx="0" cy="533817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9" name="Textfeld 38"/>
            <p:cNvSpPr txBox="1"/>
            <p:nvPr/>
          </p:nvSpPr>
          <p:spPr>
            <a:xfrm>
              <a:off x="3923927" y="3903439"/>
              <a:ext cx="288032" cy="53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onsolas" panose="020B0609020204030204" pitchFamily="49" charset="0"/>
                </a:rPr>
                <a:t>*</a:t>
              </a:r>
              <a:endParaRPr lang="en-GB" sz="1400" dirty="0">
                <a:solidFill>
                  <a:prstClr val="black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0" name="Gerader Verbinder 39"/>
            <p:cNvCxnSpPr>
              <a:stCxn id="34" idx="2"/>
              <a:endCxn id="37" idx="0"/>
            </p:cNvCxnSpPr>
            <p:nvPr/>
          </p:nvCxnSpPr>
          <p:spPr>
            <a:xfrm>
              <a:off x="6624228" y="3988296"/>
              <a:ext cx="0" cy="520824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1" name="Textfeld 40"/>
            <p:cNvSpPr txBox="1"/>
            <p:nvPr/>
          </p:nvSpPr>
          <p:spPr>
            <a:xfrm>
              <a:off x="6588224" y="3921060"/>
              <a:ext cx="288032" cy="53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onsolas" panose="020B0609020204030204" pitchFamily="49" charset="0"/>
                </a:rPr>
                <a:t>*</a:t>
              </a:r>
              <a:endParaRPr lang="en-GB" sz="1400" dirty="0">
                <a:solidFill>
                  <a:prstClr val="black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2" name="Gerader Verbinder 41"/>
            <p:cNvCxnSpPr>
              <a:stCxn id="35" idx="0"/>
            </p:cNvCxnSpPr>
            <p:nvPr/>
          </p:nvCxnSpPr>
          <p:spPr>
            <a:xfrm flipV="1">
              <a:off x="3976700" y="2254742"/>
              <a:ext cx="883332" cy="856465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lg" len="lg"/>
            </a:ln>
            <a:effectLst/>
          </p:spPr>
        </p:cxnSp>
        <p:sp>
          <p:nvSpPr>
            <p:cNvPr id="43" name="Textfeld 42"/>
            <p:cNvSpPr txBox="1"/>
            <p:nvPr/>
          </p:nvSpPr>
          <p:spPr>
            <a:xfrm>
              <a:off x="3274622" y="2345759"/>
              <a:ext cx="1080120" cy="44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open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6048163" y="2336642"/>
              <a:ext cx="1980221" cy="75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Calibri"/>
                </a:rPr>
                <a:t>transform, plot, write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3131840" y="5517231"/>
              <a:ext cx="1783432" cy="40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Extension point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5696507" y="5517231"/>
              <a:ext cx="1783432" cy="40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Extension point</a:t>
              </a:r>
            </a:p>
          </p:txBody>
        </p:sp>
        <p:cxnSp>
          <p:nvCxnSpPr>
            <p:cNvPr id="47" name="Gerader Verbinder 46"/>
            <p:cNvCxnSpPr>
              <a:stCxn id="34" idx="0"/>
            </p:cNvCxnSpPr>
            <p:nvPr/>
          </p:nvCxnSpPr>
          <p:spPr>
            <a:xfrm flipH="1" flipV="1">
              <a:off x="5616116" y="2254742"/>
              <a:ext cx="1008112" cy="869458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lg" len="lg"/>
            </a:ln>
            <a:effectLst/>
          </p:spPr>
        </p:cxnSp>
        <p:sp>
          <p:nvSpPr>
            <p:cNvPr id="48" name="Textfeld 47"/>
            <p:cNvSpPr txBox="1"/>
            <p:nvPr/>
          </p:nvSpPr>
          <p:spPr>
            <a:xfrm>
              <a:off x="4264732" y="1035324"/>
              <a:ext cx="1963452" cy="40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prstClr val="black"/>
                  </a:solidFill>
                  <a:latin typeface="Calibri"/>
                </a:rPr>
                <a:t>Common data model</a:t>
              </a:r>
            </a:p>
          </p:txBody>
        </p:sp>
        <p:sp>
          <p:nvSpPr>
            <p:cNvPr id="49" name="Flussdiagramm: Magnetplattenspeicher 48"/>
            <p:cNvSpPr/>
            <p:nvPr/>
          </p:nvSpPr>
          <p:spPr>
            <a:xfrm>
              <a:off x="666800" y="3772272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lussdiagramm: Magnetplattenspeicher 49"/>
            <p:cNvSpPr/>
            <p:nvPr/>
          </p:nvSpPr>
          <p:spPr>
            <a:xfrm>
              <a:off x="819200" y="3924672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lussdiagramm: Magnetplattenspeicher 50"/>
            <p:cNvSpPr/>
            <p:nvPr/>
          </p:nvSpPr>
          <p:spPr>
            <a:xfrm>
              <a:off x="971600" y="4077072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Verbinder: gewinkelt 51"/>
            <p:cNvCxnSpPr>
              <a:stCxn id="51" idx="4"/>
            </p:cNvCxnSpPr>
            <p:nvPr/>
          </p:nvCxnSpPr>
          <p:spPr>
            <a:xfrm flipV="1">
              <a:off x="1611288" y="3645024"/>
              <a:ext cx="1376536" cy="684076"/>
            </a:xfrm>
            <a:prstGeom prst="bentConnector3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cxnSp>
          <p:nvCxnSpPr>
            <p:cNvPr id="53" name="Verbinder: gewinkelt 52"/>
            <p:cNvCxnSpPr>
              <a:stCxn id="32" idx="4"/>
            </p:cNvCxnSpPr>
            <p:nvPr/>
          </p:nvCxnSpPr>
          <p:spPr>
            <a:xfrm>
              <a:off x="1605862" y="2614142"/>
              <a:ext cx="1381962" cy="742850"/>
            </a:xfrm>
            <a:prstGeom prst="bentConnector3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sp>
          <p:nvSpPr>
            <p:cNvPr id="54" name="Wolke 53"/>
            <p:cNvSpPr/>
            <p:nvPr/>
          </p:nvSpPr>
          <p:spPr>
            <a:xfrm>
              <a:off x="1945787" y="2719360"/>
              <a:ext cx="684076" cy="50405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833010" y="4710627"/>
              <a:ext cx="936104" cy="40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dirty="0">
                  <a:solidFill>
                    <a:prstClr val="black"/>
                  </a:solidFill>
                  <a:latin typeface="Calibri"/>
                </a:rPr>
                <a:t>local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842073" y="1625683"/>
              <a:ext cx="936104" cy="40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dirty="0">
                  <a:solidFill>
                    <a:prstClr val="black"/>
                  </a:solidFill>
                  <a:latin typeface="Calibri"/>
                </a:rPr>
                <a:t>remote</a:t>
              </a:r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4932219" y="17287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Basic </a:t>
            </a:r>
            <a:r>
              <a:rPr lang="de-DE" dirty="0" err="1"/>
              <a:t>Concepts</a:t>
            </a:r>
            <a:r>
              <a:rPr lang="de-DE" dirty="0"/>
              <a:t> (1)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3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feld 57"/>
          <p:cNvSpPr txBox="1"/>
          <p:nvPr/>
        </p:nvSpPr>
        <p:spPr>
          <a:xfrm>
            <a:off x="4932219" y="17287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Basic </a:t>
            </a:r>
            <a:r>
              <a:rPr lang="de-DE" dirty="0" err="1"/>
              <a:t>Concepts</a:t>
            </a:r>
            <a:r>
              <a:rPr lang="de-DE" dirty="0"/>
              <a:t> (2)</a:t>
            </a:r>
            <a:endParaRPr lang="en-GB" dirty="0"/>
          </a:p>
        </p:txBody>
      </p:sp>
      <p:grpSp>
        <p:nvGrpSpPr>
          <p:cNvPr id="145" name="Gruppieren 144"/>
          <p:cNvGrpSpPr/>
          <p:nvPr/>
        </p:nvGrpSpPr>
        <p:grpSpPr>
          <a:xfrm>
            <a:off x="1683327" y="828945"/>
            <a:ext cx="6138889" cy="3563111"/>
            <a:chOff x="464503" y="1057545"/>
            <a:chExt cx="8427977" cy="4891735"/>
          </a:xfrm>
        </p:grpSpPr>
        <p:sp>
          <p:nvSpPr>
            <p:cNvPr id="146" name="Rechteck 145"/>
            <p:cNvSpPr/>
            <p:nvPr/>
          </p:nvSpPr>
          <p:spPr>
            <a:xfrm>
              <a:off x="2627784" y="1268760"/>
              <a:ext cx="6264696" cy="468052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Workspace</a:t>
              </a:r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2858986" y="1700808"/>
              <a:ext cx="3074739" cy="410445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Workflow</a:t>
              </a:r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3300239" y="2268884"/>
              <a:ext cx="2063849" cy="4320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= 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open_dataset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(...)</a:t>
              </a:r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3300239" y="2821520"/>
              <a:ext cx="2072158" cy="4320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 = 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open_dataset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(...)</a:t>
              </a:r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3304397" y="3399173"/>
              <a:ext cx="2068000" cy="4320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 = 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coregistration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(a, b, ...)</a:t>
              </a:r>
            </a:p>
          </p:txBody>
        </p:sp>
        <p:cxnSp>
          <p:nvCxnSpPr>
            <p:cNvPr id="151" name="Verbinder: gewinkelt 150"/>
            <p:cNvCxnSpPr>
              <a:stCxn id="148" idx="3"/>
              <a:endCxn id="150" idx="1"/>
            </p:cNvCxnSpPr>
            <p:nvPr/>
          </p:nvCxnSpPr>
          <p:spPr>
            <a:xfrm flipH="1">
              <a:off x="3304397" y="2484908"/>
              <a:ext cx="2059691" cy="1130289"/>
            </a:xfrm>
            <a:prstGeom prst="bentConnector5">
              <a:avLst>
                <a:gd name="adj1" fmla="val -11099"/>
                <a:gd name="adj2" fmla="val 23885"/>
                <a:gd name="adj3" fmla="val 111099"/>
              </a:avLst>
            </a:prstGeom>
            <a:noFill/>
            <a:ln w="190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52" name="Verbinder: gewinkelt 151"/>
            <p:cNvCxnSpPr>
              <a:stCxn id="149" idx="3"/>
              <a:endCxn id="150" idx="1"/>
            </p:cNvCxnSpPr>
            <p:nvPr/>
          </p:nvCxnSpPr>
          <p:spPr>
            <a:xfrm flipH="1">
              <a:off x="3304397" y="3037544"/>
              <a:ext cx="2068000" cy="577653"/>
            </a:xfrm>
            <a:prstGeom prst="bentConnector5">
              <a:avLst>
                <a:gd name="adj1" fmla="val -11054"/>
                <a:gd name="adj2" fmla="val 50000"/>
                <a:gd name="adj3" fmla="val 111054"/>
              </a:avLst>
            </a:prstGeom>
            <a:noFill/>
            <a:ln w="190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53" name="Flussdiagramm: Magnetplattenspeicher 152"/>
            <p:cNvSpPr/>
            <p:nvPr/>
          </p:nvSpPr>
          <p:spPr>
            <a:xfrm>
              <a:off x="531168" y="1363662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lussdiagramm: Magnetplattenspeicher 153"/>
            <p:cNvSpPr/>
            <p:nvPr/>
          </p:nvSpPr>
          <p:spPr>
            <a:xfrm>
              <a:off x="683568" y="1516062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lussdiagramm: Magnetplattenspeicher 154"/>
            <p:cNvSpPr/>
            <p:nvPr/>
          </p:nvSpPr>
          <p:spPr>
            <a:xfrm>
              <a:off x="835968" y="1668462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6" name="Verbinder: gewinkelt 155"/>
            <p:cNvCxnSpPr>
              <a:stCxn id="155" idx="3"/>
              <a:endCxn id="148" idx="1"/>
            </p:cNvCxnSpPr>
            <p:nvPr/>
          </p:nvCxnSpPr>
          <p:spPr>
            <a:xfrm rot="16200000" flipH="1">
              <a:off x="2071830" y="1256499"/>
              <a:ext cx="312390" cy="2144427"/>
            </a:xfrm>
            <a:prstGeom prst="bentConnector2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sp>
          <p:nvSpPr>
            <p:cNvPr id="157" name="Textfeld 156"/>
            <p:cNvSpPr txBox="1"/>
            <p:nvPr/>
          </p:nvSpPr>
          <p:spPr>
            <a:xfrm>
              <a:off x="4331330" y="1981786"/>
              <a:ext cx="1824846" cy="33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Workflow steps</a:t>
              </a:r>
              <a:endPara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3305884" y="4006469"/>
              <a:ext cx="2066513" cy="4320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 = 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read_file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(‘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D.tif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’)</a:t>
              </a:r>
            </a:p>
          </p:txBody>
        </p:sp>
        <p:sp>
          <p:nvSpPr>
            <p:cNvPr id="159" name="Flussdiagramm: Dokument 158"/>
            <p:cNvSpPr/>
            <p:nvPr/>
          </p:nvSpPr>
          <p:spPr>
            <a:xfrm>
              <a:off x="7881814" y="3948847"/>
              <a:ext cx="747928" cy="578547"/>
            </a:xfrm>
            <a:prstGeom prst="flowChartDocumen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D.tif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3297576" y="4621904"/>
              <a:ext cx="2066512" cy="4320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= correlate(a, c, d, ...)</a:t>
              </a:r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3300027" y="5229200"/>
              <a:ext cx="2066512" cy="4320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write_datasets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(e, ‘E.nc’)</a:t>
              </a:r>
            </a:p>
          </p:txBody>
        </p:sp>
        <p:sp>
          <p:nvSpPr>
            <p:cNvPr id="162" name="Ellipse 161"/>
            <p:cNvSpPr/>
            <p:nvPr/>
          </p:nvSpPr>
          <p:spPr>
            <a:xfrm>
              <a:off x="6156176" y="1412776"/>
              <a:ext cx="2592288" cy="2448272"/>
            </a:xfrm>
            <a:prstGeom prst="ellipse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Rechteck: abgerundete Ecken 162"/>
            <p:cNvSpPr/>
            <p:nvPr/>
          </p:nvSpPr>
          <p:spPr>
            <a:xfrm>
              <a:off x="7068015" y="2353028"/>
              <a:ext cx="437009" cy="40862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hteck: abgerundete Ecken 163"/>
            <p:cNvSpPr/>
            <p:nvPr/>
          </p:nvSpPr>
          <p:spPr>
            <a:xfrm>
              <a:off x="6365906" y="2610332"/>
              <a:ext cx="437009" cy="40862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65" name="Rechteck: abgerundete Ecken 164"/>
            <p:cNvSpPr/>
            <p:nvPr/>
          </p:nvSpPr>
          <p:spPr>
            <a:xfrm>
              <a:off x="6684698" y="3069117"/>
              <a:ext cx="437009" cy="40862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166" name="Verbinder: gewinkelt 165"/>
            <p:cNvCxnSpPr>
              <a:stCxn id="171" idx="1"/>
              <a:endCxn id="149" idx="1"/>
            </p:cNvCxnSpPr>
            <p:nvPr/>
          </p:nvCxnSpPr>
          <p:spPr>
            <a:xfrm rot="5400000" flipH="1" flipV="1">
              <a:off x="2116464" y="2070216"/>
              <a:ext cx="216447" cy="2151104"/>
            </a:xfrm>
            <a:prstGeom prst="bentConnector2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sp>
          <p:nvSpPr>
            <p:cNvPr id="167" name="Wolke 166"/>
            <p:cNvSpPr/>
            <p:nvPr/>
          </p:nvSpPr>
          <p:spPr>
            <a:xfrm>
              <a:off x="1605273" y="2204864"/>
              <a:ext cx="684076" cy="50405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lussdiagramm: Dokument 167"/>
            <p:cNvSpPr/>
            <p:nvPr/>
          </p:nvSpPr>
          <p:spPr>
            <a:xfrm>
              <a:off x="6328040" y="5171994"/>
              <a:ext cx="764490" cy="554872"/>
            </a:xfrm>
            <a:prstGeom prst="flowChartDocumen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E.nc</a:t>
              </a:r>
            </a:p>
          </p:txBody>
        </p:sp>
        <p:sp>
          <p:nvSpPr>
            <p:cNvPr id="169" name="Rechteck: abgerundete Ecken 168"/>
            <p:cNvSpPr/>
            <p:nvPr/>
          </p:nvSpPr>
          <p:spPr>
            <a:xfrm>
              <a:off x="7230938" y="3038959"/>
              <a:ext cx="437009" cy="40862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70" name="Rechteck: abgerundete Ecken 169"/>
            <p:cNvSpPr/>
            <p:nvPr/>
          </p:nvSpPr>
          <p:spPr>
            <a:xfrm>
              <a:off x="7836826" y="2986120"/>
              <a:ext cx="437009" cy="40862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71" name="Flussdiagramm: Magnetplattenspeicher 170"/>
            <p:cNvSpPr/>
            <p:nvPr/>
          </p:nvSpPr>
          <p:spPr>
            <a:xfrm>
              <a:off x="829291" y="3253991"/>
              <a:ext cx="639688" cy="504056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490396" y="3794672"/>
              <a:ext cx="1561325" cy="35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Local </a:t>
              </a:r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data store</a:t>
              </a:r>
            </a:p>
          </p:txBody>
        </p:sp>
        <p:cxnSp>
          <p:nvCxnSpPr>
            <p:cNvPr id="173" name="Gerade Verbindung mit Pfeil 172"/>
            <p:cNvCxnSpPr>
              <a:stCxn id="161" idx="3"/>
              <a:endCxn id="168" idx="1"/>
            </p:cNvCxnSpPr>
            <p:nvPr/>
          </p:nvCxnSpPr>
          <p:spPr>
            <a:xfrm>
              <a:off x="5366539" y="5445224"/>
              <a:ext cx="961501" cy="420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cxnSp>
          <p:nvCxnSpPr>
            <p:cNvPr id="174" name="Verbinder: gewinkelt 173"/>
            <p:cNvCxnSpPr>
              <a:stCxn id="150" idx="3"/>
              <a:endCxn id="158" idx="1"/>
            </p:cNvCxnSpPr>
            <p:nvPr/>
          </p:nvCxnSpPr>
          <p:spPr>
            <a:xfrm flipH="1">
              <a:off x="3305884" y="3615197"/>
              <a:ext cx="2066513" cy="607296"/>
            </a:xfrm>
            <a:prstGeom prst="bentConnector5">
              <a:avLst>
                <a:gd name="adj1" fmla="val -11062"/>
                <a:gd name="adj2" fmla="val 50000"/>
                <a:gd name="adj3" fmla="val 111062"/>
              </a:avLst>
            </a:prstGeom>
            <a:noFill/>
            <a:ln w="190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75" name="Verbinder: gewinkelt 174"/>
            <p:cNvCxnSpPr>
              <a:stCxn id="158" idx="3"/>
              <a:endCxn id="160" idx="1"/>
            </p:cNvCxnSpPr>
            <p:nvPr/>
          </p:nvCxnSpPr>
          <p:spPr>
            <a:xfrm flipH="1">
              <a:off x="3297576" y="4222493"/>
              <a:ext cx="2074821" cy="615435"/>
            </a:xfrm>
            <a:prstGeom prst="bentConnector5">
              <a:avLst>
                <a:gd name="adj1" fmla="val -11018"/>
                <a:gd name="adj2" fmla="val 50000"/>
                <a:gd name="adj3" fmla="val 111018"/>
              </a:avLst>
            </a:prstGeom>
            <a:noFill/>
            <a:ln w="190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76" name="Verbinder: gewinkelt 175"/>
            <p:cNvCxnSpPr>
              <a:stCxn id="160" idx="3"/>
              <a:endCxn id="161" idx="1"/>
            </p:cNvCxnSpPr>
            <p:nvPr/>
          </p:nvCxnSpPr>
          <p:spPr>
            <a:xfrm flipH="1">
              <a:off x="3300027" y="4837928"/>
              <a:ext cx="2064061" cy="607296"/>
            </a:xfrm>
            <a:prstGeom prst="bentConnector5">
              <a:avLst>
                <a:gd name="adj1" fmla="val -11075"/>
                <a:gd name="adj2" fmla="val 50000"/>
                <a:gd name="adj3" fmla="val 111075"/>
              </a:avLst>
            </a:prstGeom>
            <a:noFill/>
            <a:ln w="190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77" name="Gerader Verbinder 176"/>
            <p:cNvCxnSpPr>
              <a:stCxn id="148" idx="3"/>
              <a:endCxn id="163" idx="1"/>
            </p:cNvCxnSpPr>
            <p:nvPr/>
          </p:nvCxnSpPr>
          <p:spPr>
            <a:xfrm>
              <a:off x="5364088" y="2484908"/>
              <a:ext cx="1703927" cy="72430"/>
            </a:xfrm>
            <a:prstGeom prst="line">
              <a:avLst/>
            </a:prstGeom>
            <a:noFill/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Gerader Verbinder 177"/>
            <p:cNvCxnSpPr>
              <a:stCxn id="149" idx="3"/>
              <a:endCxn id="164" idx="1"/>
            </p:cNvCxnSpPr>
            <p:nvPr/>
          </p:nvCxnSpPr>
          <p:spPr>
            <a:xfrm flipV="1">
              <a:off x="5372397" y="2814642"/>
              <a:ext cx="993509" cy="222902"/>
            </a:xfrm>
            <a:prstGeom prst="line">
              <a:avLst/>
            </a:prstGeom>
            <a:noFill/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Gerader Verbinder 178"/>
            <p:cNvCxnSpPr>
              <a:stCxn id="150" idx="3"/>
              <a:endCxn id="165" idx="1"/>
            </p:cNvCxnSpPr>
            <p:nvPr/>
          </p:nvCxnSpPr>
          <p:spPr>
            <a:xfrm flipV="1">
              <a:off x="5372397" y="3273427"/>
              <a:ext cx="1312301" cy="341770"/>
            </a:xfrm>
            <a:prstGeom prst="line">
              <a:avLst/>
            </a:prstGeom>
            <a:noFill/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Gerader Verbinder 179"/>
            <p:cNvCxnSpPr>
              <a:stCxn id="158" idx="3"/>
              <a:endCxn id="169" idx="1"/>
            </p:cNvCxnSpPr>
            <p:nvPr/>
          </p:nvCxnSpPr>
          <p:spPr>
            <a:xfrm flipV="1">
              <a:off x="5372397" y="3243269"/>
              <a:ext cx="1858541" cy="979224"/>
            </a:xfrm>
            <a:prstGeom prst="line">
              <a:avLst/>
            </a:prstGeom>
            <a:noFill/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Gerader Verbinder 180"/>
            <p:cNvCxnSpPr>
              <a:stCxn id="160" idx="3"/>
              <a:endCxn id="170" idx="1"/>
            </p:cNvCxnSpPr>
            <p:nvPr/>
          </p:nvCxnSpPr>
          <p:spPr>
            <a:xfrm flipV="1">
              <a:off x="5364088" y="3190430"/>
              <a:ext cx="2472738" cy="1647498"/>
            </a:xfrm>
            <a:prstGeom prst="line">
              <a:avLst/>
            </a:prstGeom>
            <a:noFill/>
            <a:ln w="1270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Verbinder: gewinkelt 181"/>
            <p:cNvCxnSpPr>
              <a:stCxn id="150" idx="3"/>
              <a:endCxn id="160" idx="1"/>
            </p:cNvCxnSpPr>
            <p:nvPr/>
          </p:nvCxnSpPr>
          <p:spPr>
            <a:xfrm flipH="1">
              <a:off x="3297576" y="3615197"/>
              <a:ext cx="2074821" cy="1222731"/>
            </a:xfrm>
            <a:prstGeom prst="bentConnector5">
              <a:avLst>
                <a:gd name="adj1" fmla="val -11018"/>
                <a:gd name="adj2" fmla="val 74403"/>
                <a:gd name="adj3" fmla="val 111018"/>
              </a:avLst>
            </a:prstGeom>
            <a:noFill/>
            <a:ln w="190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83" name="Verbinder: gewinkelt 182"/>
            <p:cNvCxnSpPr>
              <a:stCxn id="148" idx="3"/>
              <a:endCxn id="160" idx="1"/>
            </p:cNvCxnSpPr>
            <p:nvPr/>
          </p:nvCxnSpPr>
          <p:spPr>
            <a:xfrm flipH="1">
              <a:off x="3297576" y="2484908"/>
              <a:ext cx="2066512" cy="2353020"/>
            </a:xfrm>
            <a:prstGeom prst="bentConnector5">
              <a:avLst>
                <a:gd name="adj1" fmla="val -11062"/>
                <a:gd name="adj2" fmla="val 86679"/>
                <a:gd name="adj3" fmla="val 111062"/>
              </a:avLst>
            </a:prstGeom>
            <a:noFill/>
            <a:ln w="19050" cap="flat" cmpd="sng" algn="ctr">
              <a:solidFill>
                <a:srgbClr val="4BACC6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84" name="Textfeld 183"/>
            <p:cNvSpPr txBox="1"/>
            <p:nvPr/>
          </p:nvSpPr>
          <p:spPr>
            <a:xfrm>
              <a:off x="6874566" y="4643071"/>
              <a:ext cx="1561325" cy="76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Workspace files in workspace directory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6668617" y="1631164"/>
              <a:ext cx="1719808" cy="971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Workspace </a:t>
              </a:r>
              <a:r>
                <a:rPr kumimoji="0" lang="en-GB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resources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(Python in-memory objects, e.g. </a:t>
              </a:r>
              <a:r>
                <a:rPr kumimoji="0" lang="en-GB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Dataset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s)</a:t>
              </a:r>
            </a:p>
          </p:txBody>
        </p:sp>
        <p:cxnSp>
          <p:nvCxnSpPr>
            <p:cNvPr id="186" name="Gerade Verbindung mit Pfeil 185"/>
            <p:cNvCxnSpPr>
              <a:stCxn id="159" idx="1"/>
              <a:endCxn id="158" idx="3"/>
            </p:cNvCxnSpPr>
            <p:nvPr/>
          </p:nvCxnSpPr>
          <p:spPr>
            <a:xfrm flipH="1" flipV="1">
              <a:off x="5372397" y="4222493"/>
              <a:ext cx="2509417" cy="1562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sp>
          <p:nvSpPr>
            <p:cNvPr id="187" name="Textfeld 186"/>
            <p:cNvSpPr txBox="1"/>
            <p:nvPr/>
          </p:nvSpPr>
          <p:spPr>
            <a:xfrm>
              <a:off x="464503" y="1057545"/>
              <a:ext cx="1824846" cy="35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Remote </a:t>
              </a:r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data stores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49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/>
          <p:cNvGrpSpPr/>
          <p:nvPr/>
        </p:nvGrpSpPr>
        <p:grpSpPr>
          <a:xfrm>
            <a:off x="934623" y="769156"/>
            <a:ext cx="6827387" cy="3984297"/>
            <a:chOff x="36177" y="862674"/>
            <a:chExt cx="8962591" cy="5230350"/>
          </a:xfrm>
        </p:grpSpPr>
        <p:sp>
          <p:nvSpPr>
            <p:cNvPr id="39" name="Textfeld 38"/>
            <p:cNvSpPr txBox="1"/>
            <p:nvPr/>
          </p:nvSpPr>
          <p:spPr>
            <a:xfrm>
              <a:off x="3060519" y="4147208"/>
              <a:ext cx="3536369" cy="1252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Plugin extension points:</a:t>
              </a:r>
            </a:p>
            <a:p>
              <a:pPr marL="285750" marR="0" lvl="0" indent="-28575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Data sources</a:t>
              </a:r>
            </a:p>
            <a:p>
              <a:pPr marL="285750" marR="0" lvl="0" indent="-28575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Operations</a:t>
              </a:r>
            </a:p>
            <a:p>
              <a:pPr marL="285750" marR="0" lvl="0" indent="-28575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Workflows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1187624" y="3717032"/>
              <a:ext cx="4416584" cy="203452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187624" y="1123228"/>
              <a:ext cx="4416584" cy="208883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6270283" y="1124145"/>
              <a:ext cx="2669210" cy="208883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083928" y="1327809"/>
              <a:ext cx="2304256" cy="1613921"/>
              <a:chOff x="1763688" y="2895198"/>
              <a:chExt cx="2304256" cy="1613921"/>
            </a:xfrm>
          </p:grpSpPr>
          <p:sp>
            <p:nvSpPr>
              <p:cNvPr id="72" name="Rechteck: abgerundete Ecken 71"/>
              <p:cNvSpPr/>
              <p:nvPr/>
            </p:nvSpPr>
            <p:spPr>
              <a:xfrm>
                <a:off x="1763688" y="2895198"/>
                <a:ext cx="2304256" cy="1613921"/>
              </a:xfrm>
              <a:prstGeom prst="round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2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Web Service (</a:t>
                </a:r>
                <a:r>
                  <a:rPr kumimoji="0" lang="en-GB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WebAPI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2041278" y="3391242"/>
                <a:ext cx="1810641" cy="955559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effectLst>
                <a:outerShdw blurRad="2159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ucida Console" panose="020B0609040504020204" pitchFamily="49" charset="0"/>
                  </a:rPr>
                  <a:t>{ RESTful }</a:t>
                </a: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3086267" y="3933055"/>
              <a:ext cx="2304256" cy="1613921"/>
              <a:chOff x="4181176" y="2895197"/>
              <a:chExt cx="2304256" cy="1613921"/>
            </a:xfrm>
          </p:grpSpPr>
          <p:sp>
            <p:nvSpPr>
              <p:cNvPr id="70" name="Rechteck: abgerundete Ecken 69"/>
              <p:cNvSpPr/>
              <p:nvPr/>
            </p:nvSpPr>
            <p:spPr>
              <a:xfrm>
                <a:off x="4181176" y="2895197"/>
                <a:ext cx="2304256" cy="1613921"/>
              </a:xfrm>
              <a:prstGeom prst="round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2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Command-Line App (CLI)</a:t>
                </a:r>
              </a:p>
            </p:txBody>
          </p:sp>
          <p:pic>
            <p:nvPicPr>
              <p:cNvPr id="71" name="Grafik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27984" y="3375293"/>
                <a:ext cx="1810641" cy="978367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effectLst>
                <a:outerShdw blurRad="2159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5" name="Rechteck: abgerundete Ecken 44"/>
            <p:cNvSpPr/>
            <p:nvPr/>
          </p:nvSpPr>
          <p:spPr>
            <a:xfrm>
              <a:off x="6444208" y="1324332"/>
              <a:ext cx="2304256" cy="1613921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Desktop App (GUI)</a:t>
              </a:r>
            </a:p>
          </p:txBody>
        </p:sp>
        <p:sp>
          <p:nvSpPr>
            <p:cNvPr id="46" name="Rechteck: abgerundete Ecken 45"/>
            <p:cNvSpPr/>
            <p:nvPr/>
          </p:nvSpPr>
          <p:spPr>
            <a:xfrm>
              <a:off x="1401064" y="1327699"/>
              <a:ext cx="1338731" cy="1613921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Python Core Lib (API)</a:t>
              </a:r>
            </a:p>
          </p:txBody>
        </p:sp>
        <p:sp>
          <p:nvSpPr>
            <p:cNvPr id="47" name="Rechteck: abgerundete Ecken 46"/>
            <p:cNvSpPr/>
            <p:nvPr/>
          </p:nvSpPr>
          <p:spPr>
            <a:xfrm>
              <a:off x="1403647" y="3927334"/>
              <a:ext cx="1338732" cy="1613921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Python Core Lib (API)</a:t>
              </a:r>
            </a:p>
          </p:txBody>
        </p:sp>
        <p:cxnSp>
          <p:nvCxnSpPr>
            <p:cNvPr id="48" name="Gerade Verbindung mit Pfeil 47"/>
            <p:cNvCxnSpPr>
              <a:stCxn id="70" idx="1"/>
              <a:endCxn id="47" idx="3"/>
            </p:cNvCxnSpPr>
            <p:nvPr/>
          </p:nvCxnSpPr>
          <p:spPr>
            <a:xfrm flipH="1" flipV="1">
              <a:off x="2742379" y="4734295"/>
              <a:ext cx="343888" cy="572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cxnSp>
          <p:nvCxnSpPr>
            <p:cNvPr id="49" name="Gerade Verbindung mit Pfeil 48"/>
            <p:cNvCxnSpPr>
              <a:stCxn id="72" idx="1"/>
              <a:endCxn id="46" idx="3"/>
            </p:cNvCxnSpPr>
            <p:nvPr/>
          </p:nvCxnSpPr>
          <p:spPr>
            <a:xfrm flipH="1" flipV="1">
              <a:off x="2739795" y="2134660"/>
              <a:ext cx="344133" cy="11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cxnSp>
          <p:nvCxnSpPr>
            <p:cNvPr id="50" name="Gerade Verbindung mit Pfeil 49"/>
            <p:cNvCxnSpPr>
              <a:stCxn id="70" idx="0"/>
              <a:endCxn id="72" idx="2"/>
            </p:cNvCxnSpPr>
            <p:nvPr/>
          </p:nvCxnSpPr>
          <p:spPr>
            <a:xfrm flipH="1" flipV="1">
              <a:off x="4236056" y="2941730"/>
              <a:ext cx="2339" cy="99132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sp>
          <p:nvSpPr>
            <p:cNvPr id="51" name="Wolke 50"/>
            <p:cNvSpPr/>
            <p:nvPr/>
          </p:nvSpPr>
          <p:spPr>
            <a:xfrm>
              <a:off x="3894018" y="3248680"/>
              <a:ext cx="684076" cy="50405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Gerade Verbindung mit Pfeil 51"/>
            <p:cNvCxnSpPr>
              <a:stCxn id="45" idx="1"/>
              <a:endCxn id="72" idx="3"/>
            </p:cNvCxnSpPr>
            <p:nvPr/>
          </p:nvCxnSpPr>
          <p:spPr>
            <a:xfrm flipH="1">
              <a:off x="5388184" y="2131293"/>
              <a:ext cx="1056024" cy="347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sp>
          <p:nvSpPr>
            <p:cNvPr id="53" name="Wolke 52"/>
            <p:cNvSpPr/>
            <p:nvPr/>
          </p:nvSpPr>
          <p:spPr>
            <a:xfrm>
              <a:off x="5665774" y="1879264"/>
              <a:ext cx="684076" cy="50405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hteck: abgerundete Ecken 53"/>
            <p:cNvSpPr/>
            <p:nvPr/>
          </p:nvSpPr>
          <p:spPr>
            <a:xfrm>
              <a:off x="1498106" y="2142482"/>
              <a:ext cx="1152128" cy="28803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Plugin 1</a:t>
              </a:r>
            </a:p>
          </p:txBody>
        </p:sp>
        <p:sp>
          <p:nvSpPr>
            <p:cNvPr id="55" name="Rechteck: abgerundete Ecken 54"/>
            <p:cNvSpPr/>
            <p:nvPr/>
          </p:nvSpPr>
          <p:spPr>
            <a:xfrm>
              <a:off x="1490956" y="2477355"/>
              <a:ext cx="1152128" cy="28803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Plugin 2</a:t>
              </a:r>
            </a:p>
          </p:txBody>
        </p:sp>
        <p:sp>
          <p:nvSpPr>
            <p:cNvPr id="56" name="Rechteck: abgerundete Ecken 55"/>
            <p:cNvSpPr/>
            <p:nvPr/>
          </p:nvSpPr>
          <p:spPr>
            <a:xfrm>
              <a:off x="1501516" y="4730857"/>
              <a:ext cx="1152128" cy="28803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Plugin 1</a:t>
              </a:r>
            </a:p>
          </p:txBody>
        </p:sp>
        <p:sp>
          <p:nvSpPr>
            <p:cNvPr id="57" name="Rechteck: abgerundete Ecken 56"/>
            <p:cNvSpPr/>
            <p:nvPr/>
          </p:nvSpPr>
          <p:spPr>
            <a:xfrm>
              <a:off x="1494366" y="5065730"/>
              <a:ext cx="1152128" cy="28803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Plugin 2</a:t>
              </a:r>
            </a:p>
          </p:txBody>
        </p:sp>
        <p:cxnSp>
          <p:nvCxnSpPr>
            <p:cNvPr id="58" name="Gerade Verbindung mit Pfeil 57"/>
            <p:cNvCxnSpPr>
              <a:stCxn id="46" idx="1"/>
            </p:cNvCxnSpPr>
            <p:nvPr/>
          </p:nvCxnSpPr>
          <p:spPr>
            <a:xfrm flipH="1">
              <a:off x="251520" y="2134660"/>
              <a:ext cx="1149544" cy="782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cxnSp>
          <p:nvCxnSpPr>
            <p:cNvPr id="59" name="Gerade Verbindung mit Pfeil 58"/>
            <p:cNvCxnSpPr>
              <a:stCxn id="47" idx="1"/>
            </p:cNvCxnSpPr>
            <p:nvPr/>
          </p:nvCxnSpPr>
          <p:spPr>
            <a:xfrm flipH="1">
              <a:off x="323528" y="4734295"/>
              <a:ext cx="1080119" cy="572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sp>
          <p:nvSpPr>
            <p:cNvPr id="60" name="Wolke 59"/>
            <p:cNvSpPr/>
            <p:nvPr/>
          </p:nvSpPr>
          <p:spPr>
            <a:xfrm>
              <a:off x="570632" y="4514833"/>
              <a:ext cx="684076" cy="50405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Wolke 60"/>
            <p:cNvSpPr/>
            <p:nvPr/>
          </p:nvSpPr>
          <p:spPr>
            <a:xfrm>
              <a:off x="521549" y="1898006"/>
              <a:ext cx="684076" cy="50405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 rot="16200000">
              <a:off x="-1081868" y="3115021"/>
              <a:ext cx="2922941" cy="68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ESA Open Data Portal and other data services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125936" y="5749598"/>
              <a:ext cx="1474440" cy="343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Process 1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1125936" y="862674"/>
              <a:ext cx="1474440" cy="343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Process 2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24328" y="875413"/>
              <a:ext cx="1474440" cy="343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Process 3</a:t>
              </a:r>
            </a:p>
          </p:txBody>
        </p:sp>
        <p:pic>
          <p:nvPicPr>
            <p:cNvPr id="66" name="Grafik 65" descr="Portal:Biografías - Wikipedia, la enciclopedia libr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288" y="4136913"/>
              <a:ext cx="1219200" cy="1219200"/>
            </a:xfrm>
            <a:prstGeom prst="rect">
              <a:avLst/>
            </a:prstGeom>
          </p:spPr>
        </p:pic>
        <p:cxnSp>
          <p:nvCxnSpPr>
            <p:cNvPr id="67" name="Gerade Verbindung mit Pfeil 66"/>
            <p:cNvCxnSpPr>
              <a:stCxn id="66" idx="1"/>
              <a:endCxn id="40" idx="3"/>
            </p:cNvCxnSpPr>
            <p:nvPr/>
          </p:nvCxnSpPr>
          <p:spPr>
            <a:xfrm flipH="1" flipV="1">
              <a:off x="5604208" y="4734295"/>
              <a:ext cx="1391080" cy="1221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cxnSp>
          <p:nvCxnSpPr>
            <p:cNvPr id="68" name="Gerade Verbindung mit Pfeil 67"/>
            <p:cNvCxnSpPr>
              <a:stCxn id="66" idx="0"/>
              <a:endCxn id="42" idx="2"/>
            </p:cNvCxnSpPr>
            <p:nvPr/>
          </p:nvCxnSpPr>
          <p:spPr>
            <a:xfrm flipV="1">
              <a:off x="7604888" y="3212976"/>
              <a:ext cx="0" cy="92393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 w="lg" len="lg"/>
            </a:ln>
            <a:effectLst/>
          </p:spPr>
        </p:cxnSp>
        <p:pic>
          <p:nvPicPr>
            <p:cNvPr id="69" name="Grafik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3194" y="1722945"/>
              <a:ext cx="1883977" cy="1010675"/>
            </a:xfrm>
            <a:prstGeom prst="rect">
              <a:avLst/>
            </a:prstGeom>
          </p:spPr>
        </p:pic>
      </p:grpSp>
      <p:sp>
        <p:nvSpPr>
          <p:cNvPr id="110" name="Textfeld 109"/>
          <p:cNvSpPr txBox="1"/>
          <p:nvPr/>
        </p:nvSpPr>
        <p:spPr>
          <a:xfrm>
            <a:off x="4932219" y="17287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Basic </a:t>
            </a:r>
            <a:r>
              <a:rPr lang="de-DE" dirty="0" err="1"/>
              <a:t>Concepts</a:t>
            </a:r>
            <a:r>
              <a:rPr lang="de-DE" dirty="0"/>
              <a:t> (3)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7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761322"/>
            <a:ext cx="6932458" cy="3718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32219" y="172872"/>
            <a:ext cx="180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CATE Desktop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8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62"/>
          <a:stretch/>
        </p:blipFill>
        <p:spPr>
          <a:xfrm>
            <a:off x="5437398" y="1112861"/>
            <a:ext cx="3249402" cy="33504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err="1">
                <a:solidFill>
                  <a:schemeClr val="tx1"/>
                </a:solidFill>
              </a:rPr>
              <a:t>Climate</a:t>
            </a:r>
            <a:r>
              <a:rPr lang="de-DE" dirty="0">
                <a:solidFill>
                  <a:schemeClr val="tx1"/>
                </a:solidFill>
              </a:rPr>
              <a:t> Change Data Future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40327" y="844153"/>
            <a:ext cx="7110015" cy="3887837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Much,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New </a:t>
            </a:r>
            <a:r>
              <a:rPr lang="de-DE" dirty="0" err="1"/>
              <a:t>revisions</a:t>
            </a:r>
            <a:r>
              <a:rPr lang="de-DE" dirty="0"/>
              <a:t> of </a:t>
            </a:r>
            <a:r>
              <a:rPr lang="de-DE" dirty="0" err="1"/>
              <a:t>current</a:t>
            </a:r>
            <a:r>
              <a:rPr lang="de-DE" dirty="0"/>
              <a:t> ECVs (CCI and </a:t>
            </a:r>
            <a:r>
              <a:rPr lang="de-DE" dirty="0" err="1"/>
              <a:t>others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New ECVs (CCI+, C3S, H2020, and </a:t>
            </a:r>
            <a:r>
              <a:rPr lang="de-DE" dirty="0" err="1"/>
              <a:t>other</a:t>
            </a:r>
            <a:r>
              <a:rPr lang="de-DE" dirty="0"/>
              <a:t>)</a:t>
            </a:r>
          </a:p>
          <a:p>
            <a:r>
              <a:rPr lang="de-DE" dirty="0"/>
              <a:t>New Sensors,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archives</a:t>
            </a:r>
            <a:endParaRPr lang="de-DE" dirty="0"/>
          </a:p>
          <a:p>
            <a:pPr lvl="1"/>
            <a:r>
              <a:rPr lang="de-DE" dirty="0" err="1"/>
              <a:t>Sentinel</a:t>
            </a:r>
            <a:r>
              <a:rPr lang="de-DE" dirty="0"/>
              <a:t> A and B, C and D, </a:t>
            </a:r>
            <a:r>
              <a:rPr lang="de-DE" dirty="0" err="1"/>
              <a:t>Sentinel</a:t>
            </a:r>
            <a:r>
              <a:rPr lang="de-DE" dirty="0"/>
              <a:t> 5P, </a:t>
            </a:r>
            <a:r>
              <a:rPr lang="de-DE" dirty="0" err="1"/>
              <a:t>Sentinel</a:t>
            </a:r>
            <a:r>
              <a:rPr lang="de-DE" dirty="0"/>
              <a:t> 6</a:t>
            </a:r>
          </a:p>
          <a:p>
            <a:pPr lvl="1"/>
            <a:r>
              <a:rPr lang="de-DE" dirty="0"/>
              <a:t>Earth Explorers, Other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agency</a:t>
            </a:r>
            <a:r>
              <a:rPr lang="de-DE" dirty="0"/>
              <a:t> </a:t>
            </a:r>
            <a:r>
              <a:rPr lang="de-DE" dirty="0" err="1"/>
              <a:t>missions</a:t>
            </a:r>
            <a:endParaRPr lang="de-DE" dirty="0"/>
          </a:p>
          <a:p>
            <a:r>
              <a:rPr lang="de-DE" dirty="0"/>
              <a:t>Managing </a:t>
            </a:r>
            <a:r>
              <a:rPr lang="de-DE" dirty="0" err="1"/>
              <a:t>change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Reprocessed</a:t>
            </a:r>
            <a:r>
              <a:rPr lang="de-DE" dirty="0"/>
              <a:t> </a:t>
            </a:r>
            <a:r>
              <a:rPr lang="de-DE" dirty="0" err="1"/>
              <a:t>archives</a:t>
            </a:r>
            <a:endParaRPr lang="de-DE" dirty="0"/>
          </a:p>
          <a:p>
            <a:pPr lvl="1"/>
            <a:r>
              <a:rPr lang="de-DE" dirty="0" err="1"/>
              <a:t>Traceability</a:t>
            </a:r>
            <a:r>
              <a:rPr lang="de-DE" dirty="0"/>
              <a:t> </a:t>
            </a:r>
          </a:p>
          <a:p>
            <a:r>
              <a:rPr lang="de-DE" dirty="0" err="1"/>
              <a:t>Detecting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(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Cross ECV </a:t>
            </a:r>
            <a:r>
              <a:rPr lang="de-DE" dirty="0" err="1"/>
              <a:t>analysis</a:t>
            </a:r>
            <a:endParaRPr lang="de-DE" dirty="0"/>
          </a:p>
          <a:p>
            <a:pPr lvl="1"/>
            <a:r>
              <a:rPr lang="de-DE" dirty="0"/>
              <a:t>Data </a:t>
            </a:r>
            <a:r>
              <a:rPr lang="de-DE" dirty="0" err="1"/>
              <a:t>harmonisation</a:t>
            </a:r>
            <a:r>
              <a:rPr lang="de-DE" dirty="0"/>
              <a:t> and </a:t>
            </a:r>
            <a:r>
              <a:rPr lang="de-DE" dirty="0" err="1"/>
              <a:t>consistency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lvl="1"/>
            <a:r>
              <a:rPr lang="de-DE" dirty="0"/>
              <a:t>Analysis </a:t>
            </a:r>
            <a:r>
              <a:rPr lang="de-DE" dirty="0" err="1"/>
              <a:t>methodology</a:t>
            </a:r>
            <a:endParaRPr lang="de-DE" dirty="0"/>
          </a:p>
          <a:p>
            <a:r>
              <a:rPr lang="de-DE" dirty="0" err="1"/>
              <a:t>Communicating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pPr lvl="1"/>
            <a:r>
              <a:rPr lang="de-DE" dirty="0"/>
              <a:t>Synthesis</a:t>
            </a:r>
          </a:p>
          <a:p>
            <a:pPr lvl="1"/>
            <a:r>
              <a:rPr lang="de-DE" dirty="0" err="1"/>
              <a:t>Visualisation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experience</a:t>
            </a:r>
            <a:endParaRPr lang="de-DE" dirty="0"/>
          </a:p>
          <a:p>
            <a:r>
              <a:rPr lang="de-DE" dirty="0"/>
              <a:t>IT Technological </a:t>
            </a:r>
            <a:r>
              <a:rPr lang="de-DE" dirty="0" err="1"/>
              <a:t>developments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7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1184275" y="942975"/>
            <a:ext cx="6779042" cy="3722529"/>
            <a:chOff x="179620" y="1340862"/>
            <a:chExt cx="8711791" cy="4783846"/>
          </a:xfrm>
        </p:grpSpPr>
        <p:cxnSp>
          <p:nvCxnSpPr>
            <p:cNvPr id="17" name="Straight Arrow Connector 11"/>
            <p:cNvCxnSpPr/>
            <p:nvPr/>
          </p:nvCxnSpPr>
          <p:spPr>
            <a:xfrm>
              <a:off x="4499992" y="3136868"/>
              <a:ext cx="0" cy="1008112"/>
            </a:xfrm>
            <a:prstGeom prst="straightConnector1">
              <a:avLst/>
            </a:prstGeom>
            <a:noFill/>
            <a:ln w="762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8" name="TextBox 12"/>
            <p:cNvSpPr txBox="1"/>
            <p:nvPr/>
          </p:nvSpPr>
          <p:spPr>
            <a:xfrm>
              <a:off x="2456254" y="3208876"/>
              <a:ext cx="1928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CATE-1</a:t>
              </a:r>
            </a:p>
            <a:p>
              <a:pPr marL="285750" marR="0" lvl="0" indent="-28575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Desktop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application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  <a:p>
              <a:pPr marL="285750" marR="0" lvl="0" indent="-28575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Easy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and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powerful</a:t>
              </a:r>
            </a:p>
            <a:p>
              <a:pPr marL="285750" marR="0" lvl="0" indent="-28575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Cloud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ready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9" name="Straight Arrow Connector 13"/>
            <p:cNvCxnSpPr/>
            <p:nvPr/>
          </p:nvCxnSpPr>
          <p:spPr>
            <a:xfrm>
              <a:off x="5364088" y="3136868"/>
              <a:ext cx="0" cy="1008112"/>
            </a:xfrm>
            <a:prstGeom prst="straightConnector1">
              <a:avLst/>
            </a:prstGeom>
            <a:noFill/>
            <a:ln w="762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4"/>
            <p:cNvSpPr txBox="1"/>
            <p:nvPr/>
          </p:nvSpPr>
          <p:spPr>
            <a:xfrm>
              <a:off x="4139340" y="4344842"/>
              <a:ext cx="1928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CATE-2 &amp; 3</a:t>
              </a:r>
            </a:p>
            <a:p>
              <a:pPr marL="285750" marR="0" lvl="0" indent="-28575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Desktop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application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  <a:p>
              <a:pPr marL="285750" marR="0" lvl="0" indent="-28575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Easy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and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powerful</a:t>
              </a:r>
            </a:p>
            <a:p>
              <a:pPr marL="285750" marR="0" lvl="0" indent="-285750" algn="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Cloud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tested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1" name="Straight Arrow Connector 15"/>
            <p:cNvCxnSpPr/>
            <p:nvPr/>
          </p:nvCxnSpPr>
          <p:spPr>
            <a:xfrm>
              <a:off x="5940152" y="3136868"/>
              <a:ext cx="0" cy="1008112"/>
            </a:xfrm>
            <a:prstGeom prst="straightConnector1">
              <a:avLst/>
            </a:prstGeom>
            <a:noFill/>
            <a:ln w="762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6219156"/>
                </p:ext>
              </p:extLst>
            </p:nvPr>
          </p:nvGraphicFramePr>
          <p:xfrm>
            <a:off x="179620" y="1340862"/>
            <a:ext cx="8590890" cy="137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Worksheet" r:id="rId3" imgW="9324827" imgH="1485900" progId="Excel.Sheet.12">
                    <p:embed/>
                  </p:oleObj>
                </mc:Choice>
                <mc:Fallback>
                  <p:oleObj name="Worksheet" r:id="rId3" imgW="9324827" imgH="1485900" progId="Excel.Sheet.12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9620" y="1340862"/>
                          <a:ext cx="8590890" cy="13729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>
              <a:off x="5652120" y="3136868"/>
              <a:ext cx="0" cy="1008112"/>
            </a:xfrm>
            <a:prstGeom prst="straightConnector1">
              <a:avLst/>
            </a:prstGeom>
            <a:noFill/>
            <a:ln w="76200" cap="flat" cmpd="sng" algn="ctr">
              <a:solidFill>
                <a:srgbClr val="DDA09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24" name="Group 29"/>
            <p:cNvGrpSpPr/>
            <p:nvPr/>
          </p:nvGrpSpPr>
          <p:grpSpPr>
            <a:xfrm>
              <a:off x="5652120" y="3016926"/>
              <a:ext cx="3096344" cy="1117064"/>
              <a:chOff x="5652120" y="3309058"/>
              <a:chExt cx="3096344" cy="1117064"/>
            </a:xfrm>
          </p:grpSpPr>
          <p:sp>
            <p:nvSpPr>
              <p:cNvPr id="26" name="Right Triangle 27"/>
              <p:cNvSpPr/>
              <p:nvPr/>
            </p:nvSpPr>
            <p:spPr>
              <a:xfrm flipH="1">
                <a:off x="5652120" y="3309058"/>
                <a:ext cx="3096344" cy="1008112"/>
              </a:xfrm>
              <a:prstGeom prst="rtTriangle">
                <a:avLst/>
              </a:prstGeom>
              <a:solidFill>
                <a:srgbClr val="DDA09F"/>
              </a:solidFill>
              <a:ln w="25400" cap="flat" cmpd="sng" algn="ctr">
                <a:solidFill>
                  <a:srgbClr val="DDA0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8"/>
              <p:cNvSpPr/>
              <p:nvPr/>
            </p:nvSpPr>
            <p:spPr>
              <a:xfrm>
                <a:off x="5652120" y="4317170"/>
                <a:ext cx="3096344" cy="108952"/>
              </a:xfrm>
              <a:prstGeom prst="rect">
                <a:avLst/>
              </a:prstGeom>
              <a:solidFill>
                <a:srgbClr val="DDA09F"/>
              </a:solidFill>
              <a:ln w="25400" cap="flat" cmpd="sng" algn="ctr">
                <a:solidFill>
                  <a:srgbClr val="DDA0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7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30"/>
            <p:cNvSpPr txBox="1"/>
            <p:nvPr/>
          </p:nvSpPr>
          <p:spPr>
            <a:xfrm>
              <a:off x="6186179" y="4344842"/>
              <a:ext cx="2705232" cy="1779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CATE-SP</a:t>
              </a:r>
            </a:p>
            <a:p>
              <a:pPr marL="285750" marR="0" lvl="0" indent="-28575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Service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Platform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  <a:p>
              <a:pPr marL="285750" marR="0" lvl="0" indent="-28575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Supporting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full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</a:b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range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of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devices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</a:p>
            <a:p>
              <a:pPr marL="285750" marR="0" lvl="0" indent="-28575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Continuously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growing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b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</a:b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and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updating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8" name="Titel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Potential Evolution in CCI+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3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/>
        </p:nvGrpSpPr>
        <p:grpSpPr>
          <a:xfrm>
            <a:off x="1220947" y="834518"/>
            <a:ext cx="5982469" cy="3732052"/>
            <a:chOff x="358500" y="938426"/>
            <a:chExt cx="8147812" cy="5082862"/>
          </a:xfrm>
        </p:grpSpPr>
        <p:sp>
          <p:nvSpPr>
            <p:cNvPr id="43" name="Rechteck: abgerundete Ecken 42"/>
            <p:cNvSpPr/>
            <p:nvPr/>
          </p:nvSpPr>
          <p:spPr>
            <a:xfrm>
              <a:off x="6655669" y="3883979"/>
              <a:ext cx="1553732" cy="2039155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hteck: abgerundete Ecken 43"/>
            <p:cNvSpPr/>
            <p:nvPr/>
          </p:nvSpPr>
          <p:spPr>
            <a:xfrm>
              <a:off x="6588224" y="3933056"/>
              <a:ext cx="1553732" cy="2039155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hteck: abgerundete Ecken 44"/>
            <p:cNvSpPr/>
            <p:nvPr/>
          </p:nvSpPr>
          <p:spPr>
            <a:xfrm>
              <a:off x="3883429" y="3476637"/>
              <a:ext cx="1553732" cy="2413078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hteck: abgerundete Ecken 45"/>
            <p:cNvSpPr/>
            <p:nvPr/>
          </p:nvSpPr>
          <p:spPr>
            <a:xfrm>
              <a:off x="3810356" y="3536202"/>
              <a:ext cx="1553732" cy="2413078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hteck: abgerundete Ecken 46"/>
            <p:cNvSpPr/>
            <p:nvPr/>
          </p:nvSpPr>
          <p:spPr>
            <a:xfrm>
              <a:off x="6504153" y="975107"/>
              <a:ext cx="1553732" cy="967668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hteck: abgerundete Ecken 47"/>
            <p:cNvSpPr/>
            <p:nvPr/>
          </p:nvSpPr>
          <p:spPr>
            <a:xfrm>
              <a:off x="6512466" y="2478620"/>
              <a:ext cx="1553732" cy="967668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hteck: abgerundete Ecken 48"/>
            <p:cNvSpPr/>
            <p:nvPr/>
          </p:nvSpPr>
          <p:spPr>
            <a:xfrm>
              <a:off x="6520779" y="3982133"/>
              <a:ext cx="1553732" cy="2039155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hteck: abgerundete Ecken 49"/>
            <p:cNvSpPr/>
            <p:nvPr/>
          </p:nvSpPr>
          <p:spPr>
            <a:xfrm>
              <a:off x="3737283" y="940137"/>
              <a:ext cx="1553732" cy="2050323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hteck: abgerundete Ecken 50"/>
            <p:cNvSpPr/>
            <p:nvPr/>
          </p:nvSpPr>
          <p:spPr>
            <a:xfrm>
              <a:off x="962099" y="938426"/>
              <a:ext cx="1553732" cy="5082862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hteck: abgerundete Ecken 51"/>
            <p:cNvSpPr/>
            <p:nvPr/>
          </p:nvSpPr>
          <p:spPr>
            <a:xfrm>
              <a:off x="3737283" y="3595767"/>
              <a:ext cx="1553732" cy="2413078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Gerader Verbinder 52"/>
            <p:cNvCxnSpPr>
              <a:stCxn id="54" idx="2"/>
              <a:endCxn id="57" idx="0"/>
            </p:cNvCxnSpPr>
            <p:nvPr/>
          </p:nvCxnSpPr>
          <p:spPr>
            <a:xfrm flipH="1">
              <a:off x="1751998" y="1822771"/>
              <a:ext cx="3" cy="2283469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alpha val="5098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4" name="Rechteck: abgerundete Ecken 53"/>
            <p:cNvSpPr/>
            <p:nvPr/>
          </p:nvSpPr>
          <p:spPr>
            <a:xfrm>
              <a:off x="1060834" y="1071504"/>
              <a:ext cx="1382333" cy="751267"/>
            </a:xfrm>
            <a:prstGeom prst="roundRect">
              <a:avLst/>
            </a:prstGeom>
            <a:solidFill>
              <a:srgbClr val="8064A2">
                <a:alpha val="50000"/>
              </a:srgb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CATE APP</a:t>
              </a:r>
            </a:p>
          </p:txBody>
        </p:sp>
        <p:sp>
          <p:nvSpPr>
            <p:cNvPr id="55" name="Rechteck: abgerundete Ecken 54"/>
            <p:cNvSpPr/>
            <p:nvPr/>
          </p:nvSpPr>
          <p:spPr>
            <a:xfrm>
              <a:off x="6606485" y="1071501"/>
              <a:ext cx="1382333" cy="751267"/>
            </a:xfrm>
            <a:prstGeom prst="roundRect">
              <a:avLst/>
            </a:prstGeom>
            <a:solidFill>
              <a:srgbClr val="8064A2">
                <a:alpha val="50000"/>
              </a:srgb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Internet Browser</a:t>
              </a:r>
            </a:p>
          </p:txBody>
        </p:sp>
        <p:sp>
          <p:nvSpPr>
            <p:cNvPr id="56" name="Rechteck: abgerundete Ecken 55"/>
            <p:cNvSpPr/>
            <p:nvPr/>
          </p:nvSpPr>
          <p:spPr>
            <a:xfrm>
              <a:off x="6606485" y="2588870"/>
              <a:ext cx="1382333" cy="751267"/>
            </a:xfrm>
            <a:prstGeom prst="roundRect">
              <a:avLst/>
            </a:prstGeom>
            <a:solidFill>
              <a:srgbClr val="C0504D">
                <a:alpha val="50000"/>
              </a:srgbClr>
            </a:solidFill>
            <a:ln>
              <a:noFill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CATE APP</a:t>
              </a:r>
            </a:p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Server</a:t>
              </a:r>
            </a:p>
          </p:txBody>
        </p:sp>
        <p:sp>
          <p:nvSpPr>
            <p:cNvPr id="57" name="Rechteck: abgerundete Ecken 56"/>
            <p:cNvSpPr/>
            <p:nvPr/>
          </p:nvSpPr>
          <p:spPr>
            <a:xfrm>
              <a:off x="1060831" y="4106240"/>
              <a:ext cx="1382333" cy="751267"/>
            </a:xfrm>
            <a:prstGeom prst="roundRect">
              <a:avLst/>
            </a:prstGeom>
            <a:solidFill>
              <a:srgbClr val="4F81BD">
                <a:alpha val="50000"/>
              </a:srgb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Cate Core (Python)</a:t>
              </a:r>
            </a:p>
          </p:txBody>
        </p:sp>
        <p:sp>
          <p:nvSpPr>
            <p:cNvPr id="58" name="Rechteck: abgerundete Ecken 57"/>
            <p:cNvSpPr/>
            <p:nvPr/>
          </p:nvSpPr>
          <p:spPr>
            <a:xfrm>
              <a:off x="3833657" y="4106239"/>
              <a:ext cx="1382333" cy="751267"/>
            </a:xfrm>
            <a:prstGeom prst="roundRect">
              <a:avLst/>
            </a:prstGeom>
            <a:solidFill>
              <a:srgbClr val="4F81BD">
                <a:alpha val="50000"/>
              </a:srgb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Cate Core WPS</a:t>
              </a:r>
            </a:p>
          </p:txBody>
        </p:sp>
        <p:sp>
          <p:nvSpPr>
            <p:cNvPr id="59" name="Rechteck: abgerundete Ecken 58"/>
            <p:cNvSpPr/>
            <p:nvPr/>
          </p:nvSpPr>
          <p:spPr>
            <a:xfrm>
              <a:off x="6606483" y="4106238"/>
              <a:ext cx="1382333" cy="751267"/>
            </a:xfrm>
            <a:prstGeom prst="roundRect">
              <a:avLst/>
            </a:prstGeom>
            <a:solidFill>
              <a:srgbClr val="4F81BD">
                <a:alpha val="50000"/>
              </a:srgb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Cate Core WPS</a:t>
              </a:r>
            </a:p>
          </p:txBody>
        </p:sp>
        <p:sp>
          <p:nvSpPr>
            <p:cNvPr id="60" name="Zylinder 59"/>
            <p:cNvSpPr/>
            <p:nvPr/>
          </p:nvSpPr>
          <p:spPr>
            <a:xfrm>
              <a:off x="1060834" y="5227090"/>
              <a:ext cx="1382330" cy="635358"/>
            </a:xfrm>
            <a:prstGeom prst="can">
              <a:avLst/>
            </a:prstGeom>
            <a:solidFill>
              <a:sysClr val="windowText" lastClr="000000">
                <a:alpha val="50000"/>
              </a:sys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CCI Data</a:t>
              </a:r>
            </a:p>
          </p:txBody>
        </p:sp>
        <p:sp>
          <p:nvSpPr>
            <p:cNvPr id="61" name="Zylinder 60"/>
            <p:cNvSpPr/>
            <p:nvPr/>
          </p:nvSpPr>
          <p:spPr>
            <a:xfrm>
              <a:off x="3833657" y="5227090"/>
              <a:ext cx="1382330" cy="635358"/>
            </a:xfrm>
            <a:prstGeom prst="can">
              <a:avLst/>
            </a:prstGeom>
            <a:solidFill>
              <a:sysClr val="windowText" lastClr="000000">
                <a:alpha val="50000"/>
              </a:sys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CCI Data</a:t>
              </a:r>
            </a:p>
          </p:txBody>
        </p:sp>
        <p:sp>
          <p:nvSpPr>
            <p:cNvPr id="62" name="Zylinder 61"/>
            <p:cNvSpPr/>
            <p:nvPr/>
          </p:nvSpPr>
          <p:spPr>
            <a:xfrm>
              <a:off x="6606480" y="5227090"/>
              <a:ext cx="1382330" cy="635358"/>
            </a:xfrm>
            <a:prstGeom prst="can">
              <a:avLst/>
            </a:prstGeom>
            <a:solidFill>
              <a:sysClr val="windowText" lastClr="000000">
                <a:alpha val="50000"/>
              </a:sys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CCI Data</a:t>
              </a:r>
            </a:p>
          </p:txBody>
        </p:sp>
        <p:sp>
          <p:nvSpPr>
            <p:cNvPr id="63" name="Rechteck: abgerundete Ecken 62"/>
            <p:cNvSpPr/>
            <p:nvPr/>
          </p:nvSpPr>
          <p:spPr>
            <a:xfrm>
              <a:off x="3833654" y="1071500"/>
              <a:ext cx="1382333" cy="751267"/>
            </a:xfrm>
            <a:prstGeom prst="roundRect">
              <a:avLst/>
            </a:prstGeom>
            <a:solidFill>
              <a:srgbClr val="8064A2">
                <a:alpha val="50000"/>
              </a:srgbClr>
            </a:solidFill>
            <a:ln>
              <a:noFill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CATE APP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 rot="5400000">
              <a:off x="987607" y="2486873"/>
              <a:ext cx="3425779" cy="461093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Scenario #1 (current)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 rot="5400000">
              <a:off x="3762791" y="2486873"/>
              <a:ext cx="3425779" cy="461093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Scenario #2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 rot="5400000">
              <a:off x="6562876" y="2481994"/>
              <a:ext cx="3425779" cy="461093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marL="0" marR="0" lvl="0" indent="0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Scenario #3</a:t>
              </a:r>
            </a:p>
          </p:txBody>
        </p:sp>
        <p:cxnSp>
          <p:nvCxnSpPr>
            <p:cNvPr id="67" name="Gerader Verbinder 66"/>
            <p:cNvCxnSpPr>
              <a:stCxn id="57" idx="2"/>
              <a:endCxn id="60" idx="1"/>
            </p:cNvCxnSpPr>
            <p:nvPr/>
          </p:nvCxnSpPr>
          <p:spPr>
            <a:xfrm>
              <a:off x="1751998" y="4857507"/>
              <a:ext cx="1" cy="369583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alpha val="5098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Gerader Verbinder 67"/>
            <p:cNvCxnSpPr>
              <a:stCxn id="58" idx="2"/>
              <a:endCxn id="61" idx="1"/>
            </p:cNvCxnSpPr>
            <p:nvPr/>
          </p:nvCxnSpPr>
          <p:spPr>
            <a:xfrm flipH="1">
              <a:off x="4524822" y="4857506"/>
              <a:ext cx="2" cy="369584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alpha val="5098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Gerader Verbinder 68"/>
            <p:cNvCxnSpPr/>
            <p:nvPr/>
          </p:nvCxnSpPr>
          <p:spPr>
            <a:xfrm flipH="1">
              <a:off x="7297646" y="4857505"/>
              <a:ext cx="2" cy="369584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alpha val="5098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r Verbinder 69"/>
            <p:cNvCxnSpPr>
              <a:stCxn id="56" idx="2"/>
              <a:endCxn id="59" idx="0"/>
            </p:cNvCxnSpPr>
            <p:nvPr/>
          </p:nvCxnSpPr>
          <p:spPr>
            <a:xfrm flipH="1">
              <a:off x="7297650" y="3340137"/>
              <a:ext cx="2" cy="766101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alpha val="5098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71" name="Wolke 70"/>
            <p:cNvSpPr/>
            <p:nvPr/>
          </p:nvSpPr>
          <p:spPr>
            <a:xfrm>
              <a:off x="6937039" y="3506393"/>
              <a:ext cx="721217" cy="433589"/>
            </a:xfrm>
            <a:prstGeom prst="cloud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" name="Gerader Verbinder 71"/>
            <p:cNvCxnSpPr>
              <a:stCxn id="63" idx="2"/>
              <a:endCxn id="58" idx="0"/>
            </p:cNvCxnSpPr>
            <p:nvPr/>
          </p:nvCxnSpPr>
          <p:spPr>
            <a:xfrm>
              <a:off x="4524821" y="1822767"/>
              <a:ext cx="3" cy="2283472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alpha val="5098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73" name="Wolke 72"/>
            <p:cNvSpPr/>
            <p:nvPr/>
          </p:nvSpPr>
          <p:spPr>
            <a:xfrm>
              <a:off x="4176595" y="3060702"/>
              <a:ext cx="721217" cy="433589"/>
            </a:xfrm>
            <a:prstGeom prst="cloud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Gerader Verbinder 73"/>
            <p:cNvCxnSpPr>
              <a:stCxn id="55" idx="2"/>
              <a:endCxn id="56" idx="0"/>
            </p:cNvCxnSpPr>
            <p:nvPr/>
          </p:nvCxnSpPr>
          <p:spPr>
            <a:xfrm>
              <a:off x="7297652" y="1822768"/>
              <a:ext cx="0" cy="766102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alpha val="5098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75" name="Wolke 74"/>
            <p:cNvSpPr/>
            <p:nvPr/>
          </p:nvSpPr>
          <p:spPr>
            <a:xfrm>
              <a:off x="6937040" y="2002880"/>
              <a:ext cx="721217" cy="433589"/>
            </a:xfrm>
            <a:prstGeom prst="cloud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normAutofit lnSpcReduction="10000"/>
            </a:bodyPr>
            <a:lstStyle/>
            <a:p>
              <a:pPr marL="0" marR="0" lvl="0" indent="0" algn="ctr" defTabSz="9142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" name="Grafik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40" y="3595767"/>
              <a:ext cx="537778" cy="554796"/>
            </a:xfrm>
            <a:prstGeom prst="rect">
              <a:avLst/>
            </a:prstGeom>
          </p:spPr>
        </p:pic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9685" y="3982133"/>
              <a:ext cx="537778" cy="554796"/>
            </a:xfrm>
            <a:prstGeom prst="rect">
              <a:avLst/>
            </a:prstGeom>
          </p:spPr>
        </p:pic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9233" y="2478620"/>
              <a:ext cx="478682" cy="469296"/>
            </a:xfrm>
            <a:prstGeom prst="rect">
              <a:avLst/>
            </a:prstGeom>
          </p:spPr>
        </p:pic>
        <p:pic>
          <p:nvPicPr>
            <p:cNvPr id="79" name="Grafik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500" y="938426"/>
              <a:ext cx="469084" cy="503831"/>
            </a:xfrm>
            <a:prstGeom prst="rect">
              <a:avLst/>
            </a:prstGeom>
          </p:spPr>
        </p:pic>
        <p:pic>
          <p:nvPicPr>
            <p:cNvPr id="80" name="Grafik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984" y="955110"/>
              <a:ext cx="469084" cy="503831"/>
            </a:xfrm>
            <a:prstGeom prst="rect">
              <a:avLst/>
            </a:prstGeom>
          </p:spPr>
        </p:pic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1795" y="971794"/>
              <a:ext cx="469084" cy="503831"/>
            </a:xfrm>
            <a:prstGeom prst="rect">
              <a:avLst/>
            </a:prstGeom>
          </p:spPr>
        </p:pic>
      </p:grpSp>
      <p:sp>
        <p:nvSpPr>
          <p:cNvPr id="82" name="Titel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err="1">
                <a:solidFill>
                  <a:schemeClr val="tx1"/>
                </a:solidFill>
              </a:rPr>
              <a:t>Application</a:t>
            </a:r>
            <a:r>
              <a:rPr lang="de-DE" dirty="0">
                <a:solidFill>
                  <a:schemeClr val="tx1"/>
                </a:solidFill>
              </a:rPr>
              <a:t> Scenarios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76181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2760952-b3bb-408f-ace6-eb1e07642b8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389</Words>
  <Application>Microsoft Office PowerPoint</Application>
  <PresentationFormat>Bildschirmpräsentation (16:9)</PresentationFormat>
  <Paragraphs>110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Consolas</vt:lpstr>
      <vt:lpstr>Lucida Console</vt:lpstr>
      <vt:lpstr>Verdana</vt:lpstr>
      <vt:lpstr>NEW ESA Presentation 16-9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Climate Change Data Future</vt:lpstr>
      <vt:lpstr>Potential Evolution in CCI+</vt:lpstr>
      <vt:lpstr>Application Scenarios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carsten</cp:lastModifiedBy>
  <cp:revision>12</cp:revision>
  <cp:lastPrinted>2008-08-26T16:26:23Z</cp:lastPrinted>
  <dcterms:created xsi:type="dcterms:W3CDTF">2016-10-18T10:53:19Z</dcterms:created>
  <dcterms:modified xsi:type="dcterms:W3CDTF">2017-02-14T06:50:37Z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