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8170" r:id="rId2"/>
  </p:sldMasterIdLst>
  <p:notesMasterIdLst>
    <p:notesMasterId r:id="rId37"/>
  </p:notesMasterIdLst>
  <p:handoutMasterIdLst>
    <p:handoutMasterId r:id="rId38"/>
  </p:handoutMasterIdLst>
  <p:sldIdLst>
    <p:sldId id="256" r:id="rId3"/>
    <p:sldId id="316" r:id="rId4"/>
    <p:sldId id="320" r:id="rId5"/>
    <p:sldId id="363" r:id="rId6"/>
    <p:sldId id="362" r:id="rId7"/>
    <p:sldId id="364" r:id="rId8"/>
    <p:sldId id="319" r:id="rId9"/>
    <p:sldId id="332" r:id="rId10"/>
    <p:sldId id="334" r:id="rId11"/>
    <p:sldId id="333" r:id="rId12"/>
    <p:sldId id="335" r:id="rId13"/>
    <p:sldId id="365" r:id="rId14"/>
    <p:sldId id="370" r:id="rId15"/>
    <p:sldId id="341" r:id="rId16"/>
    <p:sldId id="359" r:id="rId17"/>
    <p:sldId id="342" r:id="rId18"/>
    <p:sldId id="343" r:id="rId19"/>
    <p:sldId id="360" r:id="rId20"/>
    <p:sldId id="372" r:id="rId21"/>
    <p:sldId id="336" r:id="rId22"/>
    <p:sldId id="369" r:id="rId23"/>
    <p:sldId id="371" r:id="rId24"/>
    <p:sldId id="373" r:id="rId25"/>
    <p:sldId id="298" r:id="rId26"/>
    <p:sldId id="318" r:id="rId27"/>
    <p:sldId id="299" r:id="rId28"/>
    <p:sldId id="303" r:id="rId29"/>
    <p:sldId id="297" r:id="rId30"/>
    <p:sldId id="306" r:id="rId31"/>
    <p:sldId id="304" r:id="rId32"/>
    <p:sldId id="307" r:id="rId33"/>
    <p:sldId id="308" r:id="rId34"/>
    <p:sldId id="317" r:id="rId35"/>
    <p:sldId id="374" r:id="rId36"/>
  </p:sldIdLst>
  <p:sldSz cx="9906000" cy="6858000" type="A4"/>
  <p:notesSz cx="68199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orient="horz" pos="697">
          <p15:clr>
            <a:srgbClr val="A4A3A4"/>
          </p15:clr>
        </p15:guide>
        <p15:guide id="3" pos="419">
          <p15:clr>
            <a:srgbClr val="A4A3A4"/>
          </p15:clr>
        </p15:guide>
        <p15:guide id="4" pos="59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E3CAC"/>
    <a:srgbClr val="2C3592"/>
    <a:srgbClr val="0B6192"/>
    <a:srgbClr val="941333"/>
    <a:srgbClr val="FDFCE1"/>
    <a:srgbClr val="231F89"/>
    <a:srgbClr val="000000"/>
    <a:srgbClr val="FAA73F"/>
    <a:srgbClr val="578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86446" autoAdjust="0"/>
  </p:normalViewPr>
  <p:slideViewPr>
    <p:cSldViewPr snapToGrid="0" snapToObjects="1">
      <p:cViewPr>
        <p:scale>
          <a:sx n="100" d="100"/>
          <a:sy n="100" d="100"/>
        </p:scale>
        <p:origin x="1120" y="128"/>
      </p:cViewPr>
      <p:guideLst>
        <p:guide orient="horz" pos="4021"/>
        <p:guide orient="horz" pos="697"/>
        <p:guide pos="419"/>
        <p:guide pos="5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-4952"/>
    </p:cViewPr>
  </p:sorterViewPr>
  <p:notesViewPr>
    <p:cSldViewPr snapToGrid="0" snapToObjects="1">
      <p:cViewPr varScale="1">
        <p:scale>
          <a:sx n="101" d="100"/>
          <a:sy n="101" d="100"/>
        </p:scale>
        <p:origin x="-3979" y="-101"/>
      </p:cViewPr>
      <p:guideLst>
        <p:guide orient="horz" pos="3129"/>
        <p:guide pos="21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solidFill>
                  <a:schemeClr val="tx1"/>
                </a:solidFill>
              </a:defRPr>
            </a:lvl1pPr>
          </a:lstStyle>
          <a:p>
            <a:fld id="{0BCFBCD2-708A-964B-83B4-B911893241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9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46125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57825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solidFill>
                  <a:schemeClr val="tx1"/>
                </a:solidFill>
              </a:defRPr>
            </a:lvl1pPr>
          </a:lstStyle>
          <a:p>
            <a:fld id="{4F6FA519-E1D3-DF4C-AC9D-69E34CE75A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74464D-A9CE-D049-97BC-A6A7BFEA10D4}" type="slidenum">
              <a:rPr lang="en-GB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9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7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67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88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8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14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0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05BEA-EF15-465A-95DD-3E7FC61C0E6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184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9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9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82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6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2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31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7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9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3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6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7150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41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175" y="1409700"/>
            <a:ext cx="5888566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175" y="3390900"/>
            <a:ext cx="5888566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" y="1220755"/>
            <a:ext cx="3284802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16946" y="6618818"/>
            <a:ext cx="180579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40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80792" y="6376244"/>
            <a:ext cx="3822425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ICR4 – Data Assimilation for Reanalysis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25366" y="2060574"/>
            <a:ext cx="3743825" cy="22325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0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081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87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205038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38" y="2205038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76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3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8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9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541963"/>
            <a:ext cx="4429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4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541963"/>
            <a:ext cx="4429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7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830263"/>
            <a:ext cx="7026275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30263"/>
            <a:ext cx="5156200" cy="6027737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7150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19063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17838"/>
            <a:ext cx="409892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4" name="Picture 3" descr="C3Siconwhite copy.eps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1885448" y="4452773"/>
            <a:ext cx="1472537" cy="1576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205038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5125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081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4" cstate="print"/>
          <a:srcRect t="-1" b="-1938"/>
          <a:stretch/>
        </p:blipFill>
        <p:spPr bwMode="auto">
          <a:xfrm>
            <a:off x="434741" y="6571360"/>
            <a:ext cx="1202148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878374" y="102308"/>
            <a:ext cx="598932" cy="641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07" r:id="rId1"/>
    <p:sldLayoutId id="2147488208" r:id="rId2"/>
    <p:sldLayoutId id="2147488209" r:id="rId3"/>
    <p:sldLayoutId id="2147488210" r:id="rId4"/>
    <p:sldLayoutId id="2147488211" r:id="rId5"/>
    <p:sldLayoutId id="2147488212" r:id="rId6"/>
    <p:sldLayoutId id="2147488213" r:id="rId7"/>
    <p:sldLayoutId id="2147488214" r:id="rId8"/>
    <p:sldLayoutId id="2147488219" r:id="rId9"/>
    <p:sldLayoutId id="214748822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40.png"/><Relationship Id="rId5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gi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986" y="1515291"/>
            <a:ext cx="5858826" cy="2850561"/>
          </a:xfrm>
        </p:spPr>
        <p:txBody>
          <a:bodyPr/>
          <a:lstStyle/>
          <a:p>
            <a:r>
              <a:rPr lang="en-US" sz="2800" dirty="0" smtClean="0"/>
              <a:t>Use of CCI data in reanalysis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u="sng" dirty="0" smtClean="0"/>
              <a:t>R. Dragani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H. Hersbach</a:t>
            </a:r>
            <a:r>
              <a:rPr lang="en-US" sz="2400" baseline="30000" dirty="0"/>
              <a:t>1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S. Hirahara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A. Simmons</a:t>
            </a:r>
            <a:r>
              <a:rPr lang="en-US" sz="2400" baseline="30000" dirty="0"/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aseline="30000" dirty="0"/>
              <a:t>1</a:t>
            </a:r>
            <a:r>
              <a:rPr lang="en-US" sz="2400" dirty="0" smtClean="0"/>
              <a:t>ECMWF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aseline="30000" dirty="0" smtClean="0"/>
              <a:t>2</a:t>
            </a:r>
            <a:r>
              <a:rPr lang="en-US" sz="2400" dirty="0" smtClean="0"/>
              <a:t>JMA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26048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200" i="1" kern="0" dirty="0">
                <a:solidFill>
                  <a:schemeClr val="bg1"/>
                </a:solidFill>
              </a:rPr>
              <a:t>Used O</a:t>
            </a:r>
            <a:r>
              <a:rPr lang="en-US" sz="2200" i="1" kern="0" baseline="-25000" dirty="0">
                <a:solidFill>
                  <a:schemeClr val="bg1"/>
                </a:solidFill>
              </a:rPr>
              <a:t>3</a:t>
            </a:r>
            <a:r>
              <a:rPr lang="en-US" sz="2200" i="1" kern="0" dirty="0">
                <a:solidFill>
                  <a:schemeClr val="bg1"/>
                </a:solidFill>
              </a:rPr>
              <a:t> data: </a:t>
            </a:r>
          </a:p>
          <a:p>
            <a:r>
              <a:rPr lang="en-US" sz="2200" i="1" kern="0" dirty="0">
                <a:solidFill>
                  <a:schemeClr val="bg1"/>
                </a:solidFill>
              </a:rPr>
              <a:t>ERA5 vs ERA-Interim</a:t>
            </a: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0" y="1370593"/>
            <a:ext cx="4612976" cy="16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 rot="-5400000">
            <a:off x="-19650" y="1904445"/>
            <a:ext cx="1636713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Level 1b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8"/>
          <a:stretch>
            <a:fillRect/>
          </a:stretch>
        </p:blipFill>
        <p:spPr bwMode="auto">
          <a:xfrm>
            <a:off x="1025540" y="3138414"/>
            <a:ext cx="4615500" cy="26922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 rot="-5400000">
            <a:off x="83358" y="4384119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Level 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45477" y="2701946"/>
            <a:ext cx="2232025" cy="1700213"/>
            <a:chOff x="6934200" y="2667000"/>
            <a:chExt cx="2232025" cy="1700213"/>
          </a:xfrm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6934200" y="2797175"/>
              <a:ext cx="304800" cy="1587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7245568" y="2667000"/>
              <a:ext cx="1914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99"/>
                  </a:solidFill>
                </a:rPr>
                <a:t>Used / same version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934200" y="3265488"/>
              <a:ext cx="304800" cy="160337"/>
            </a:xfrm>
            <a:prstGeom prst="rect">
              <a:avLst/>
            </a:prstGeom>
            <a:solidFill>
              <a:srgbClr val="FF0000"/>
            </a:solidFill>
            <a:ln w="44450" algn="ctr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6942138" y="3714750"/>
              <a:ext cx="303212" cy="160338"/>
            </a:xfrm>
            <a:prstGeom prst="rect">
              <a:avLst/>
            </a:prstGeom>
            <a:solidFill>
              <a:srgbClr val="0000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7245350" y="3160713"/>
              <a:ext cx="18208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99"/>
                  </a:solidFill>
                </a:rPr>
                <a:t>Used / new version</a:t>
              </a: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7273925" y="3614738"/>
              <a:ext cx="11557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smtClean="0">
                  <a:solidFill>
                    <a:srgbClr val="000099"/>
                  </a:solidFill>
                </a:rPr>
                <a:t>Never used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6950075" y="4130675"/>
              <a:ext cx="304800" cy="158750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7254875" y="4029075"/>
              <a:ext cx="19113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99"/>
                  </a:solidFill>
                </a:rPr>
                <a:t>Available from CCI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64328" y="6048235"/>
            <a:ext cx="422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+ </a:t>
            </a:r>
            <a:r>
              <a:rPr lang="en-GB" sz="2200" b="1" dirty="0" smtClean="0"/>
              <a:t>Ozone variational bias correction</a:t>
            </a:r>
            <a:endParaRPr lang="en-GB" sz="2200" b="1" dirty="0"/>
          </a:p>
        </p:txBody>
      </p:sp>
      <p:sp>
        <p:nvSpPr>
          <p:cNvPr id="18" name="Oval 17"/>
          <p:cNvSpPr/>
          <p:nvPr/>
        </p:nvSpPr>
        <p:spPr>
          <a:xfrm>
            <a:off x="3088809" y="4810474"/>
            <a:ext cx="2953928" cy="97304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03004" y="4484555"/>
            <a:ext cx="1160048" cy="60701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51482" y="223799"/>
            <a:ext cx="4061777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Preliminary assessment: TCO</a:t>
            </a:r>
            <a:r>
              <a:rPr lang="en-US" sz="2000" i="1" kern="0" baseline="-25000" dirty="0" smtClean="0">
                <a:solidFill>
                  <a:schemeClr val="bg1"/>
                </a:solidFill>
              </a:rPr>
              <a:t>3</a:t>
            </a:r>
            <a:endParaRPr lang="en-US" sz="2000" i="1" kern="0" baseline="-2500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9" t="2" r="-266" b="80263"/>
          <a:stretch/>
        </p:blipFill>
        <p:spPr>
          <a:xfrm>
            <a:off x="6912000" y="1126060"/>
            <a:ext cx="2016000" cy="122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-503"/>
          <a:stretch/>
        </p:blipFill>
        <p:spPr>
          <a:xfrm>
            <a:off x="216000" y="1152000"/>
            <a:ext cx="6516000" cy="5591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1630" y="2874137"/>
            <a:ext cx="1944000" cy="3000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rIns="72000" rtlCol="0">
            <a:spAutoFit/>
          </a:bodyPr>
          <a:lstStyle/>
          <a:p>
            <a:pPr algn="l"/>
            <a:r>
              <a:rPr lang="en-GB" dirty="0"/>
              <a:t>In many years, ERA-Interim builds up too-high values of ozone near the South Pole in </a:t>
            </a:r>
            <a:r>
              <a:rPr lang="en-GB" dirty="0" smtClean="0"/>
              <a:t>mid  </a:t>
            </a:r>
            <a:r>
              <a:rPr lang="en-GB" dirty="0"/>
              <a:t>to late winter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589" y="852966"/>
            <a:ext cx="15937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South Pole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1483" y="296348"/>
            <a:ext cx="4061777" cy="2500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Preliminary assessment of ERA5 O</a:t>
            </a:r>
            <a:r>
              <a:rPr lang="en-US" sz="2000" i="1" kern="0" baseline="-25000" dirty="0" smtClean="0">
                <a:solidFill>
                  <a:schemeClr val="bg1"/>
                </a:solidFill>
              </a:rPr>
              <a:t>3 </a:t>
            </a:r>
            <a:r>
              <a:rPr lang="en-US" sz="2000" i="1" kern="0" dirty="0" smtClean="0">
                <a:solidFill>
                  <a:schemeClr val="bg1"/>
                </a:solidFill>
              </a:rPr>
              <a:t>distribution </a:t>
            </a:r>
            <a:endParaRPr lang="en-US" sz="2000" i="1" kern="0" baseline="-25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2" y="1009937"/>
            <a:ext cx="7382349" cy="542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970158" y="1009937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43403" y="3710512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1409" y="3467106"/>
            <a:ext cx="1887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Jan-Mar 2009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05863" y="878041"/>
            <a:ext cx="255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30S-30N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8142" y="3593071"/>
            <a:ext cx="2076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406" y="876941"/>
            <a:ext cx="1593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247" y="3594497"/>
            <a:ext cx="2154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60-90S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0319" y="5744460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25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795" y="5744466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27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1303" y="3026879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129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4409" y="3016515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22</a:t>
            </a:r>
            <a:endParaRPr lang="en-US" sz="1800" dirty="0">
              <a:solidFill>
                <a:srgbClr val="2C3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90" y="977728"/>
            <a:ext cx="7327101" cy="551242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1482" y="223799"/>
            <a:ext cx="4061777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ERA5 O</a:t>
            </a:r>
            <a:r>
              <a:rPr lang="en-US" sz="2000" i="1" kern="0" baseline="-25000" dirty="0" smtClean="0">
                <a:solidFill>
                  <a:schemeClr val="bg1"/>
                </a:solidFill>
              </a:rPr>
              <a:t>3 </a:t>
            </a:r>
            <a:r>
              <a:rPr lang="en-US" sz="2000" i="1" kern="0" dirty="0" smtClean="0">
                <a:solidFill>
                  <a:schemeClr val="bg1"/>
                </a:solidFill>
              </a:rPr>
              <a:t>distribution </a:t>
            </a:r>
            <a:endParaRPr lang="en-US" sz="2000" i="1" kern="0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0158" y="1009937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43403" y="3710512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9117" y="3467106"/>
            <a:ext cx="1829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Jul-Sep 2009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05863" y="878041"/>
            <a:ext cx="255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30S-30N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8142" y="3593071"/>
            <a:ext cx="2076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406" y="876941"/>
            <a:ext cx="1593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247" y="3594497"/>
            <a:ext cx="2154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60-90S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0319" y="5744460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42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795" y="5744466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22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1303" y="3026879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60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4409" y="3016515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24</a:t>
            </a:r>
            <a:endParaRPr lang="en-US" sz="1800" dirty="0">
              <a:solidFill>
                <a:srgbClr val="2C3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18202" y="3034937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800" i="1" kern="0" dirty="0" smtClean="0">
                <a:solidFill>
                  <a:schemeClr val="tx1"/>
                </a:solidFill>
              </a:rPr>
              <a:t>Study on the SST</a:t>
            </a:r>
            <a:endParaRPr lang="en-US" sz="2800" i="1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i="1" kern="0" dirty="0" smtClean="0">
                <a:solidFill>
                  <a:schemeClr val="bg1"/>
                </a:solidFill>
              </a:rPr>
              <a:t>Study on the SST</a:t>
            </a:r>
            <a:endParaRPr lang="en-US" sz="24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53" y="969429"/>
            <a:ext cx="9137124" cy="1866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>
                <a:solidFill>
                  <a:schemeClr val="tx1"/>
                </a:solidFill>
              </a:rPr>
              <a:t>In atmospheric reanalysis, Sea Surface Temperature (SST) </a:t>
            </a:r>
            <a:r>
              <a:rPr lang="en-GB" sz="2200" b="0" smtClean="0">
                <a:solidFill>
                  <a:schemeClr val="tx1"/>
                </a:solidFill>
              </a:rPr>
              <a:t>is used </a:t>
            </a:r>
            <a:r>
              <a:rPr lang="en-GB" sz="2200" b="0" dirty="0" smtClean="0">
                <a:solidFill>
                  <a:schemeClr val="tx1"/>
                </a:solidFill>
              </a:rPr>
              <a:t>as boundary condition.</a:t>
            </a:r>
            <a:endParaRPr lang="en-GB" sz="22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>
                <a:solidFill>
                  <a:schemeClr val="tx1"/>
                </a:solidFill>
              </a:rPr>
              <a:t>In preparation for ERA5, an assessment of the available SST datasets was performed.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44" y="3073873"/>
            <a:ext cx="6496971" cy="330481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10800000">
            <a:off x="1525921" y="4340308"/>
            <a:ext cx="451314" cy="252232"/>
          </a:xfrm>
          <a:prstGeom prst="leftArrow">
            <a:avLst/>
          </a:prstGeom>
          <a:solidFill>
            <a:srgbClr val="0432FF"/>
          </a:solidFill>
          <a:ln w="9525" cap="rnd">
            <a:solidFill>
              <a:srgbClr val="0432FF"/>
            </a:solidFill>
            <a:beve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97092"/>
            <a:ext cx="1617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10-member</a:t>
            </a:r>
          </a:p>
          <a:p>
            <a:pPr algn="ctr"/>
            <a:r>
              <a:rPr lang="en-US" dirty="0" smtClean="0">
                <a:solidFill>
                  <a:srgbClr val="0432FF"/>
                </a:solidFill>
              </a:rPr>
              <a:t>ensemble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84724" y="5416664"/>
            <a:ext cx="6386582" cy="265679"/>
          </a:xfrm>
          <a:prstGeom prst="rect">
            <a:avLst/>
          </a:prstGeom>
          <a:noFill/>
          <a:ln w="25400">
            <a:solidFill>
              <a:srgbClr val="0432FF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6924" y="4310889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0" dirty="0">
                <a:solidFill>
                  <a:schemeClr val="tx1"/>
                </a:solidFill>
              </a:rPr>
              <a:t>Kennedy et al. 2016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8066924" y="463293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0" dirty="0" err="1">
                <a:solidFill>
                  <a:schemeClr val="tx1"/>
                </a:solidFill>
              </a:rPr>
              <a:t>Donlon</a:t>
            </a:r>
            <a:r>
              <a:rPr lang="nb-NO" sz="1400" b="0" dirty="0">
                <a:solidFill>
                  <a:schemeClr val="tx1"/>
                </a:solidFill>
              </a:rPr>
              <a:t> et al., </a:t>
            </a:r>
            <a:r>
              <a:rPr lang="nb-NO" sz="1400" b="0" dirty="0" smtClean="0">
                <a:solidFill>
                  <a:schemeClr val="tx1"/>
                </a:solidFill>
              </a:rPr>
              <a:t>2012</a:t>
            </a:r>
            <a:endParaRPr lang="nb-NO" sz="14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6924" y="5134998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0" dirty="0" err="1">
                <a:solidFill>
                  <a:schemeClr val="tx1"/>
                </a:solidFill>
              </a:rPr>
              <a:t>Hirahara</a:t>
            </a:r>
            <a:r>
              <a:rPr lang="tr-TR" sz="1400" b="0" dirty="0">
                <a:solidFill>
                  <a:schemeClr val="tx1"/>
                </a:solidFill>
              </a:rPr>
              <a:t> et al., 2013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6924" y="4895767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Merchant et al. 2014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83280" y="4097092"/>
            <a:ext cx="1463040" cy="1319572"/>
          </a:xfrm>
          <a:prstGeom prst="rect">
            <a:avLst/>
          </a:prstGeom>
          <a:noFill/>
          <a:ln w="34925">
            <a:solidFill>
              <a:srgbClr val="0432FF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Assessment of CCI-SST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7" y="1191497"/>
            <a:ext cx="9137124" cy="720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>
                <a:solidFill>
                  <a:schemeClr val="tx1"/>
                </a:solidFill>
              </a:rPr>
              <a:t>None of the studied SST datasets provides a long enough record to meet the reanalysis requirements (1979-onwards – with the possibility of going backward).</a:t>
            </a:r>
            <a:endParaRPr lang="en-GB" sz="22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 smtClean="0">
                <a:solidFill>
                  <a:schemeClr val="tx1"/>
                </a:solidFill>
              </a:rPr>
              <a:t>Different combination options were investigated: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900" b="0" dirty="0">
                <a:solidFill>
                  <a:srgbClr val="2C3592"/>
                </a:solidFill>
              </a:rPr>
              <a:t>HadISST2 &gt; OSTIA &gt; CCI SST &gt; NRT OSTIA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900" b="0" dirty="0">
                <a:solidFill>
                  <a:srgbClr val="2C3592"/>
                </a:solidFill>
              </a:rPr>
              <a:t>HadISST2 &gt; CCI SST &gt; NRT OSTIA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900" b="0" dirty="0">
                <a:solidFill>
                  <a:srgbClr val="2C3592"/>
                </a:solidFill>
              </a:rPr>
              <a:t>HadISST2 &gt; OSTIA RAN &gt; NRT OSTIA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900" b="0" dirty="0">
                <a:solidFill>
                  <a:srgbClr val="2C3592"/>
                </a:solidFill>
              </a:rPr>
              <a:t>HadISST2 &gt; NRT OSTIA</a:t>
            </a: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dirty="0">
                <a:solidFill>
                  <a:schemeClr val="tx1"/>
                </a:solidFill>
              </a:rPr>
              <a:t>Different breaking points were considered.</a:t>
            </a: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095" y="214736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i="1" kern="0" dirty="0" smtClean="0">
                <a:solidFill>
                  <a:schemeClr val="bg1"/>
                </a:solidFill>
              </a:rPr>
              <a:t>Long-term consistency</a:t>
            </a:r>
            <a:endParaRPr lang="en-US" sz="24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4" y="1062974"/>
            <a:ext cx="5491299" cy="462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1688" y="1425793"/>
            <a:ext cx="3884945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Short period of availability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US" dirty="0" smtClean="0"/>
              <a:t>Bias compared to OSTIA (NRT) and HadlSST2 ensemble (especially from 1998 onwards).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26442" y="5856346"/>
            <a:ext cx="2502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i="1" dirty="0" smtClean="0">
                <a:solidFill>
                  <a:srgbClr val="002060"/>
                </a:solidFill>
              </a:rPr>
              <a:t>S. </a:t>
            </a:r>
            <a:r>
              <a:rPr lang="en-US" sz="1400" b="0" i="1" dirty="0" err="1">
                <a:solidFill>
                  <a:srgbClr val="002060"/>
                </a:solidFill>
              </a:rPr>
              <a:t>Hirahara</a:t>
            </a:r>
            <a:r>
              <a:rPr lang="en-US" sz="1400" b="0" i="1" dirty="0">
                <a:solidFill>
                  <a:srgbClr val="002060"/>
                </a:solidFill>
              </a:rPr>
              <a:t>, </a:t>
            </a:r>
            <a:r>
              <a:rPr lang="en-US" sz="1400" b="0" i="1" dirty="0" smtClean="0">
                <a:solidFill>
                  <a:srgbClr val="002060"/>
                </a:solidFill>
              </a:rPr>
              <a:t>et al (2016), ERA Technical Memorandum 26, ECMWF.</a:t>
            </a:r>
            <a:endParaRPr lang="en-US" sz="1400" b="0" i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60238" y="2322088"/>
            <a:ext cx="770018" cy="1094873"/>
          </a:xfrm>
          <a:prstGeom prst="ellipse">
            <a:avLst/>
          </a:prstGeom>
          <a:noFill/>
          <a:ln w="47625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90537" y="3609467"/>
            <a:ext cx="657156" cy="441390"/>
          </a:xfrm>
          <a:prstGeom prst="ellipse">
            <a:avLst/>
          </a:prstGeom>
          <a:noFill/>
          <a:ln w="41275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963048" y="4066901"/>
            <a:ext cx="671868" cy="1483740"/>
          </a:xfrm>
          <a:prstGeom prst="straightConnector1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97154" y="5520219"/>
            <a:ext cx="3422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Good consistency at the </a:t>
            </a: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Beginning with HadlSST2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152470" y="3373229"/>
            <a:ext cx="1187119" cy="1078448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851688" y="4499026"/>
            <a:ext cx="3297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Poor consistency at the 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end with (NRT) OSTIA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106" y="3707155"/>
            <a:ext cx="1518364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HadlSST2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ERA-Interim</a:t>
            </a:r>
          </a:p>
          <a:p>
            <a:pPr algn="l"/>
            <a:r>
              <a:rPr lang="en-US" sz="1800" dirty="0" smtClean="0">
                <a:solidFill>
                  <a:srgbClr val="0432FF"/>
                </a:solidFill>
              </a:rPr>
              <a:t>COBESST2</a:t>
            </a:r>
          </a:p>
          <a:p>
            <a:pPr algn="l"/>
            <a:r>
              <a:rPr lang="en-US" sz="1800" dirty="0" smtClean="0">
                <a:solidFill>
                  <a:srgbClr val="9E3CAC"/>
                </a:solidFill>
              </a:rPr>
              <a:t>ESA-CCI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OSTIA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600" i="1" kern="0" dirty="0" smtClean="0">
                <a:solidFill>
                  <a:schemeClr val="bg1"/>
                </a:solidFill>
              </a:rPr>
              <a:t>Summary</a:t>
            </a:r>
            <a:endParaRPr lang="en-US" sz="2600" i="1" kern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7" y="1060869"/>
            <a:ext cx="9137124" cy="663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The ERA-Interim replacement (ERA5) is in progress</a:t>
            </a:r>
          </a:p>
          <a:p>
            <a:pPr marL="914400" lvl="1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0" dirty="0" smtClean="0">
                <a:solidFill>
                  <a:srgbClr val="2C3592"/>
                </a:solidFill>
              </a:rPr>
              <a:t>ERA-Interim will be stopped by summer 2018 (based on current plans).</a:t>
            </a:r>
            <a:endParaRPr lang="en-GB" sz="1800" b="0" dirty="0">
              <a:solidFill>
                <a:srgbClr val="2C3592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The only CCI dataset used in ERA5 is O</a:t>
            </a:r>
            <a:r>
              <a:rPr lang="en-GB" sz="2000" baseline="-25000" dirty="0">
                <a:solidFill>
                  <a:schemeClr val="tx1"/>
                </a:solidFill>
              </a:rPr>
              <a:t>3</a:t>
            </a:r>
            <a:r>
              <a:rPr lang="en-GB" sz="2000" dirty="0">
                <a:solidFill>
                  <a:schemeClr val="tx1"/>
                </a:solidFill>
              </a:rPr>
              <a:t> (from 4 different instruments)</a:t>
            </a:r>
          </a:p>
          <a:p>
            <a:pPr marL="914400" lvl="1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0" dirty="0">
                <a:solidFill>
                  <a:srgbClr val="2C3592"/>
                </a:solidFill>
              </a:rPr>
              <a:t>The involvement of CMUG was </a:t>
            </a:r>
            <a:r>
              <a:rPr lang="en-GB" sz="1800" b="0" dirty="0" smtClean="0">
                <a:solidFill>
                  <a:srgbClr val="2C3592"/>
                </a:solidFill>
              </a:rPr>
              <a:t>instrumental; </a:t>
            </a:r>
          </a:p>
          <a:p>
            <a:pPr marL="914400" lvl="1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0" dirty="0" smtClean="0">
                <a:solidFill>
                  <a:srgbClr val="2C3592"/>
                </a:solidFill>
              </a:rPr>
              <a:t>Thanks to the many improvements (</a:t>
            </a:r>
            <a:r>
              <a:rPr lang="en-GB" sz="1800" b="0" u="sng" dirty="0" smtClean="0">
                <a:solidFill>
                  <a:srgbClr val="2C3592"/>
                </a:solidFill>
              </a:rPr>
              <a:t>including the use of CCI O</a:t>
            </a:r>
            <a:r>
              <a:rPr lang="en-GB" sz="1800" b="0" u="sng" baseline="-25000" dirty="0">
                <a:solidFill>
                  <a:srgbClr val="2C3592"/>
                </a:solidFill>
              </a:rPr>
              <a:t>3</a:t>
            </a:r>
            <a:r>
              <a:rPr lang="en-GB" sz="1800" b="0" u="sng" dirty="0" smtClean="0">
                <a:solidFill>
                  <a:srgbClr val="2C3592"/>
                </a:solidFill>
              </a:rPr>
              <a:t> data</a:t>
            </a:r>
            <a:r>
              <a:rPr lang="en-GB" sz="1800" b="0" dirty="0" smtClean="0">
                <a:solidFill>
                  <a:srgbClr val="2C3592"/>
                </a:solidFill>
              </a:rPr>
              <a:t>), the preliminary assessment </a:t>
            </a:r>
            <a:r>
              <a:rPr lang="en-GB" sz="1800" b="0" dirty="0">
                <a:solidFill>
                  <a:srgbClr val="2C3592"/>
                </a:solidFill>
              </a:rPr>
              <a:t>shows </a:t>
            </a:r>
            <a:r>
              <a:rPr lang="en-GB" sz="1800" b="0" dirty="0" smtClean="0">
                <a:solidFill>
                  <a:srgbClr val="2C3592"/>
                </a:solidFill>
              </a:rPr>
              <a:t>that ERA5 O</a:t>
            </a:r>
            <a:r>
              <a:rPr lang="en-GB" sz="1800" b="0" baseline="-25000" dirty="0" smtClean="0">
                <a:solidFill>
                  <a:srgbClr val="2C3592"/>
                </a:solidFill>
              </a:rPr>
              <a:t>3</a:t>
            </a:r>
            <a:r>
              <a:rPr lang="en-GB" sz="1800" b="0" dirty="0" smtClean="0">
                <a:solidFill>
                  <a:srgbClr val="2C3592"/>
                </a:solidFill>
              </a:rPr>
              <a:t> is generally in better agreement with in-situ </a:t>
            </a:r>
            <a:r>
              <a:rPr lang="en-GB" sz="1800" b="0" dirty="0">
                <a:solidFill>
                  <a:srgbClr val="2C3592"/>
                </a:solidFill>
              </a:rPr>
              <a:t>data </a:t>
            </a:r>
            <a:r>
              <a:rPr lang="en-GB" sz="1800" b="0" dirty="0" smtClean="0">
                <a:solidFill>
                  <a:srgbClr val="2C3592"/>
                </a:solidFill>
              </a:rPr>
              <a:t>than the ERA-Interim O</a:t>
            </a:r>
            <a:r>
              <a:rPr lang="en-GB" sz="1800" b="0" baseline="-25000" dirty="0">
                <a:solidFill>
                  <a:srgbClr val="2C3592"/>
                </a:solidFill>
              </a:rPr>
              <a:t>3</a:t>
            </a:r>
            <a:r>
              <a:rPr lang="en-GB" sz="1800" b="0" dirty="0" smtClean="0">
                <a:solidFill>
                  <a:srgbClr val="2C3592"/>
                </a:solidFill>
              </a:rPr>
              <a:t> </a:t>
            </a:r>
            <a:r>
              <a:rPr lang="en-GB" sz="1800" b="0" smtClean="0">
                <a:solidFill>
                  <a:srgbClr val="2C3592"/>
                </a:solidFill>
              </a:rPr>
              <a:t>reanalyses were.</a:t>
            </a:r>
            <a:endParaRPr lang="en-GB" sz="1800" b="0" dirty="0" smtClean="0">
              <a:solidFill>
                <a:srgbClr val="2C3592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A study to possibly use the CCI SST product was also </a:t>
            </a:r>
            <a:r>
              <a:rPr lang="en-GB" sz="2000" dirty="0" smtClean="0">
                <a:solidFill>
                  <a:schemeClr val="tx1"/>
                </a:solidFill>
              </a:rPr>
              <a:t>performed, but in the end not </a:t>
            </a:r>
            <a:r>
              <a:rPr lang="en-GB" sz="2000" dirty="0">
                <a:solidFill>
                  <a:schemeClr val="tx1"/>
                </a:solidFill>
              </a:rPr>
              <a:t>considered because:</a:t>
            </a:r>
          </a:p>
          <a:p>
            <a:pPr marL="914400" lvl="1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0" dirty="0">
                <a:solidFill>
                  <a:srgbClr val="2C3592"/>
                </a:solidFill>
              </a:rPr>
              <a:t>The time span was not long very </a:t>
            </a:r>
            <a:r>
              <a:rPr lang="en-GB" sz="1800" b="0" dirty="0" smtClean="0">
                <a:solidFill>
                  <a:srgbClr val="2C3592"/>
                </a:solidFill>
              </a:rPr>
              <a:t>long; </a:t>
            </a:r>
            <a:endParaRPr lang="en-GB" sz="1800" b="0" dirty="0">
              <a:solidFill>
                <a:srgbClr val="2C3592"/>
              </a:solidFill>
              <a:sym typeface="Wingdings" panose="05000000000000000000" pitchFamily="2" charset="2"/>
            </a:endParaRPr>
          </a:p>
          <a:p>
            <a:pPr marL="914400" lvl="1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0" dirty="0">
                <a:solidFill>
                  <a:srgbClr val="2C3592"/>
                </a:solidFill>
                <a:sym typeface="Wingdings" panose="05000000000000000000" pitchFamily="2" charset="2"/>
              </a:rPr>
              <a:t>Not enough consistency in time with the ~NRT product (OSTIA</a:t>
            </a:r>
            <a:r>
              <a:rPr lang="en-GB" sz="1800" b="0" dirty="0" smtClean="0">
                <a:solidFill>
                  <a:srgbClr val="2C3592"/>
                </a:solidFill>
                <a:sym typeface="Wingdings" panose="05000000000000000000" pitchFamily="2" charset="2"/>
              </a:rPr>
              <a:t>). </a:t>
            </a:r>
            <a:endParaRPr lang="en-GB" sz="1800" b="0" dirty="0">
              <a:solidFill>
                <a:srgbClr val="2C3592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3044825"/>
            <a:ext cx="8420100" cy="1362075"/>
          </a:xfrm>
        </p:spPr>
        <p:txBody>
          <a:bodyPr/>
          <a:lstStyle/>
          <a:p>
            <a:pPr algn="ctr"/>
            <a:r>
              <a:rPr lang="en-GB" dirty="0" smtClean="0"/>
              <a:t>Extra slides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15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58877" y="1333799"/>
            <a:ext cx="9361713" cy="4777749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342900" indent="-342900">
              <a:spcBef>
                <a:spcPts val="2400"/>
              </a:spcBef>
              <a:spcAft>
                <a:spcPts val="24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Introduction on ERA5 </a:t>
            </a:r>
          </a:p>
          <a:p>
            <a:pPr marL="342900" indent="-342900">
              <a:spcBef>
                <a:spcPts val="2400"/>
              </a:spcBef>
              <a:spcAft>
                <a:spcPts val="24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A successful story: how the CMUG O</a:t>
            </a:r>
            <a:r>
              <a:rPr lang="en-US" sz="2400" b="0" kern="0" baseline="-2500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3</a:t>
            </a:r>
            <a:r>
              <a:rPr lang="en-US" sz="24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assessment (WP3.2) fed into the ERA5 production</a:t>
            </a:r>
          </a:p>
          <a:p>
            <a:pPr marL="342900" indent="-342900">
              <a:spcBef>
                <a:spcPts val="2400"/>
              </a:spcBef>
              <a:spcAft>
                <a:spcPts val="24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4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T</a:t>
            </a:r>
            <a:r>
              <a:rPr lang="en-US" sz="24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he reasons behind </a:t>
            </a:r>
            <a:r>
              <a:rPr lang="en-US" sz="24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a </a:t>
            </a:r>
            <a:r>
              <a:rPr lang="en-US" sz="24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“less-successful” study: the (reanalysis) user perspective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US" sz="24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800" i="1" kern="0" dirty="0" smtClean="0">
                <a:solidFill>
                  <a:schemeClr val="bg1"/>
                </a:solidFill>
              </a:rPr>
              <a:t>Content</a:t>
            </a:r>
            <a:endParaRPr lang="en-US" sz="28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03732" y="291737"/>
            <a:ext cx="4061777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smtClean="0">
                <a:solidFill>
                  <a:schemeClr val="bg1"/>
                </a:solidFill>
              </a:rPr>
              <a:t>Some results: GOME2 TCO3 RR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3"/>
          <a:stretch/>
        </p:blipFill>
        <p:spPr>
          <a:xfrm>
            <a:off x="294299" y="1010496"/>
            <a:ext cx="7967083" cy="2557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81233" y="4498009"/>
                <a:ext cx="4378734" cy="8099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charset="0"/>
                      </a:rPr>
                      <m:t>𝑴𝑪𝑨𝑭</m:t>
                    </m:r>
                    <m:r>
                      <a:rPr lang="en-GB" b="1" i="1" smtClean="0">
                        <a:latin typeface="Cambria Math" charset="0"/>
                      </a:rPr>
                      <m:t>=&lt;</m:t>
                    </m:r>
                    <m:f>
                      <m:fPr>
                        <m:ctrlPr>
                          <a:rPr lang="bg-BG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is-I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GB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  <m:sup/>
                          <m:e>
                            <m:r>
                              <a:rPr lang="en-GB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𝒎𝒊𝒏</m:t>
                            </m:r>
                            <m:d>
                              <m:dPr>
                                <m:ctrlPr>
                                  <a:rPr lang="is-I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GB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𝒐𝒃𝒔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is-IS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  <m:r>
                                      <a:rPr lang="en-GB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b="1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𝒂𝒏𝒂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is-I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GB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𝒅𝒑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ctrlPr>
                              <a:rPr lang="is-I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GB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sub>
                          <m:sup/>
                          <m:e>
                            <m:r>
                              <a:rPr lang="en-GB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𝒎</m:t>
                            </m:r>
                            <m:r>
                              <a:rPr lang="en-GB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𝒂𝒙</m:t>
                            </m:r>
                            <m:d>
                              <m:dPr>
                                <m:ctrlPr>
                                  <a:rPr lang="is-I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𝒐𝒃𝒔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is-I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  <m:r>
                                      <a:rPr lang="en-GB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𝒂𝒏𝒂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is-I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GB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𝒅𝒑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&gt;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33" y="4498009"/>
                <a:ext cx="4378734" cy="809965"/>
              </a:xfrm>
              <a:prstGeom prst="rect">
                <a:avLst/>
              </a:prstGeom>
              <a:blipFill rotWithShape="0">
                <a:blip r:embed="rId4"/>
                <a:stretch>
                  <a:fillRect r="-3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50000" r="17150"/>
          <a:stretch/>
        </p:blipFill>
        <p:spPr>
          <a:xfrm>
            <a:off x="193973" y="3727061"/>
            <a:ext cx="5288353" cy="2570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956" y="3954724"/>
            <a:ext cx="39145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Mean Common Area Fraction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47332" y="5584057"/>
                <a:ext cx="3731150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hr-HR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GB" b="1" i="1" smtClean="0">
                        <a:latin typeface="Cambria Math" charset="0"/>
                      </a:rPr>
                      <m:t>𝑴𝑪𝑨𝑭</m:t>
                    </m:r>
                    <m:r>
                      <a:rPr lang="en-GB" b="0" i="1" smtClean="0">
                        <a:latin typeface="Cambria Math" charset="0"/>
                      </a:rPr>
                      <m:t>&lt;1</m:t>
                    </m:r>
                  </m:oMath>
                </a14:m>
                <a:r>
                  <a:rPr lang="en-US" b="0" dirty="0" smtClean="0"/>
                  <a:t> (</a:t>
                </a:r>
                <a:r>
                  <a:rPr lang="en-US" b="0" u="sng" dirty="0" smtClean="0"/>
                  <a:t>Perfect match</a:t>
                </a:r>
                <a:r>
                  <a:rPr lang="en-US" b="0" dirty="0" smtClean="0"/>
                  <a:t>)</a:t>
                </a:r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332" y="5584057"/>
                <a:ext cx="3731150" cy="323165"/>
              </a:xfrm>
              <a:prstGeom prst="rect">
                <a:avLst/>
              </a:prstGeom>
              <a:blipFill rotWithShape="0">
                <a:blip r:embed="rId5"/>
                <a:stretch>
                  <a:fillRect l="-490" t="-26415" r="-4412" b="-5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88274" y="854999"/>
            <a:ext cx="168920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60-90N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892" y="841936"/>
            <a:ext cx="255135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30S-30N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56" y="3552289"/>
            <a:ext cx="20761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30-60S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035" y="842269"/>
            <a:ext cx="159366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30-60N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8134" y="3545438"/>
            <a:ext cx="21545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60-90S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20" y="60130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Aug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1468" y="602891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Sep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8095" y="6046963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Oct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57182" y="1270496"/>
            <a:ext cx="5529663" cy="1285087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358661" y="1747663"/>
            <a:ext cx="1471230" cy="1074186"/>
            <a:chOff x="8409186" y="1290463"/>
            <a:chExt cx="1471230" cy="107418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8420989" y="1428066"/>
              <a:ext cx="140400" cy="140292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riangle 21"/>
            <p:cNvSpPr/>
            <p:nvPr/>
          </p:nvSpPr>
          <p:spPr bwMode="auto">
            <a:xfrm>
              <a:off x="8409186" y="1776545"/>
              <a:ext cx="173109" cy="130629"/>
            </a:xfrm>
            <a:prstGeom prst="triangle">
              <a:avLst/>
            </a:prstGeom>
            <a:noFill/>
            <a:ln w="25400">
              <a:solidFill>
                <a:srgbClr val="0432FF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ln>
                  <a:noFill/>
                </a:ln>
                <a:solidFill>
                  <a:srgbClr val="0432FF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5-Point Star 22"/>
            <p:cNvSpPr/>
            <p:nvPr/>
          </p:nvSpPr>
          <p:spPr bwMode="auto">
            <a:xfrm>
              <a:off x="8437290" y="2121987"/>
              <a:ext cx="117568" cy="122539"/>
            </a:xfrm>
            <a:prstGeom prst="star5">
              <a:avLst/>
            </a:prstGeom>
            <a:noFill/>
            <a:ln w="41275">
              <a:solidFill>
                <a:srgbClr val="FF0000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23589" y="129046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CTRL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2275" y="1643380"/>
              <a:ext cx="1095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432FF"/>
                  </a:solidFill>
                </a:rPr>
                <a:t>G2T-CCI</a:t>
              </a:r>
              <a:endParaRPr lang="en-US" sz="1800" dirty="0">
                <a:solidFill>
                  <a:srgbClr val="0432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0996" y="1995317"/>
              <a:ext cx="1159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G2T-SAF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96" y="1013939"/>
            <a:ext cx="7369191" cy="543578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1482" y="223799"/>
            <a:ext cx="4061777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ERA5 O</a:t>
            </a:r>
            <a:r>
              <a:rPr lang="en-US" sz="2000" i="1" kern="0" baseline="-25000" dirty="0" smtClean="0">
                <a:solidFill>
                  <a:schemeClr val="bg1"/>
                </a:solidFill>
              </a:rPr>
              <a:t>3 </a:t>
            </a:r>
            <a:r>
              <a:rPr lang="en-US" sz="2000" i="1" kern="0" dirty="0" smtClean="0">
                <a:solidFill>
                  <a:schemeClr val="bg1"/>
                </a:solidFill>
              </a:rPr>
              <a:t>distribution </a:t>
            </a:r>
            <a:endParaRPr lang="en-US" sz="2000" i="1" kern="0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0158" y="1009937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43403" y="3710512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9806" y="3467106"/>
            <a:ext cx="18886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Apr-Jun 2009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05863" y="878041"/>
            <a:ext cx="255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30S-30N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8142" y="3593071"/>
            <a:ext cx="2076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406" y="876941"/>
            <a:ext cx="1593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247" y="3594497"/>
            <a:ext cx="2154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60-90S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0319" y="5744460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26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795" y="5744466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21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1303" y="3026879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98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4409" y="3016515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16</a:t>
            </a:r>
            <a:endParaRPr lang="en-US" sz="1800" dirty="0">
              <a:solidFill>
                <a:srgbClr val="2C3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02" y="904858"/>
            <a:ext cx="7382349" cy="555864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51482" y="223799"/>
            <a:ext cx="4061777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ERA5 O</a:t>
            </a:r>
            <a:r>
              <a:rPr lang="en-US" sz="2000" i="1" kern="0" baseline="-25000" dirty="0" smtClean="0">
                <a:solidFill>
                  <a:schemeClr val="bg1"/>
                </a:solidFill>
              </a:rPr>
              <a:t>3 </a:t>
            </a:r>
            <a:r>
              <a:rPr lang="en-US" sz="2000" i="1" kern="0" dirty="0" smtClean="0">
                <a:solidFill>
                  <a:schemeClr val="bg1"/>
                </a:solidFill>
              </a:rPr>
              <a:t>distribution </a:t>
            </a:r>
            <a:endParaRPr lang="en-US" sz="2000" i="1" kern="0" baseline="-25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0158" y="1009937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43403" y="3710512"/>
            <a:ext cx="7716644" cy="17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1409" y="3467106"/>
            <a:ext cx="1887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Oct-Dec 2009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05863" y="878041"/>
            <a:ext cx="2551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30S-30N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8142" y="3593071"/>
            <a:ext cx="2076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406" y="876941"/>
            <a:ext cx="15936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30-60N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247" y="3594497"/>
            <a:ext cx="2154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C3592"/>
                </a:solidFill>
              </a:rPr>
              <a:t>60-90S</a:t>
            </a:r>
            <a:endParaRPr lang="en-US" dirty="0">
              <a:solidFill>
                <a:srgbClr val="2C35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0319" y="5744460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27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795" y="5744466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24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1303" y="3026879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56</a:t>
            </a:r>
            <a:endParaRPr lang="en-US" sz="1800" dirty="0">
              <a:solidFill>
                <a:srgbClr val="2C35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4409" y="3016515"/>
            <a:ext cx="63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C3592"/>
                </a:solidFill>
              </a:rPr>
              <a:t>20</a:t>
            </a:r>
            <a:endParaRPr lang="en-US" sz="1800" dirty="0">
              <a:solidFill>
                <a:srgbClr val="2C3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9484" y="215553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GB" sz="2400" i="1" dirty="0">
                <a:solidFill>
                  <a:schemeClr val="bg1"/>
                </a:solidFill>
              </a:rPr>
              <a:t>Lessons learnt </a:t>
            </a:r>
            <a:r>
              <a:rPr lang="en-GB" sz="2400" i="1">
                <a:solidFill>
                  <a:schemeClr val="bg1"/>
                </a:solidFill>
              </a:rPr>
              <a:t>from </a:t>
            </a:r>
            <a:r>
              <a:rPr lang="en-GB" sz="2400" i="1" smtClean="0">
                <a:solidFill>
                  <a:schemeClr val="bg1"/>
                </a:solidFill>
              </a:rPr>
              <a:t>ERA-Interim</a:t>
            </a:r>
            <a:endParaRPr lang="en-US" sz="22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0" y="1082402"/>
            <a:ext cx="7884000" cy="4891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6440" y="946952"/>
            <a:ext cx="1332000" cy="421072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 due to CO</a:t>
            </a:r>
            <a:r>
              <a:rPr lang="en-GB" sz="1250" b="1" baseline="-25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 in PMR cell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4435" y="1514391"/>
            <a:ext cx="1602486" cy="228712"/>
          </a:xfrm>
          <a:prstGeom prst="rect">
            <a:avLst/>
          </a:prstGeom>
          <a:solidFill>
            <a:srgbClr val="0B6192"/>
          </a:solidFill>
        </p:spPr>
        <p:txBody>
          <a:bodyPr wrap="non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 due to H</a:t>
            </a:r>
            <a:r>
              <a:rPr lang="en-GB" sz="1250" b="1" baseline="-25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loss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731" y="2144391"/>
            <a:ext cx="2232000" cy="472368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 due to increase in unadjusted radiosonde data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040" y="2999878"/>
            <a:ext cx="1512000" cy="613433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Underestimation by model of Pinatubo warming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7040" y="3188391"/>
            <a:ext cx="1260000" cy="421072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 of GPS RO data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040" y="5438391"/>
            <a:ext cx="1728000" cy="421072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heating change due to orbital drift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125" y="4682430"/>
            <a:ext cx="1332000" cy="421072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 due to fixed CO</a:t>
            </a:r>
            <a:r>
              <a:rPr lang="en-GB" sz="1250" b="1" baseline="-25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RTTOV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5040" y="4478124"/>
            <a:ext cx="1584000" cy="421072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HIRS spectral response functions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040" y="4749257"/>
            <a:ext cx="770400" cy="421072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TIROS-N data poor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5513" y="6407472"/>
            <a:ext cx="4765427" cy="30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32248" y="5552746"/>
            <a:ext cx="2628000" cy="613433"/>
          </a:xfrm>
          <a:prstGeom prst="rect">
            <a:avLst/>
          </a:prstGeom>
          <a:solidFill>
            <a:srgbClr val="0B619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GB" sz="125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 in data from MSU and early AMSU-A instruments due to frequency shifts of local oscillator</a:t>
            </a:r>
            <a:endParaRPr lang="en-GB" sz="125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84" y="6308707"/>
            <a:ext cx="6218784" cy="52322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 and Uppala (2009), Kobayashi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(2009), Lu and Bell (2014),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Nash and Saunders (2013), Saunders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(2013), Simmons </a:t>
            </a: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(2014)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7" y="304800"/>
            <a:ext cx="3684494" cy="358588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Rationale behind reanalysis:</a:t>
            </a:r>
            <a:br>
              <a:rPr lang="en-US" sz="2000" i="1" dirty="0" smtClean="0">
                <a:solidFill>
                  <a:schemeClr val="bg1"/>
                </a:solidFill>
              </a:rPr>
            </a:br>
            <a:r>
              <a:rPr lang="en-US" sz="2000" i="1" dirty="0" smtClean="0">
                <a:solidFill>
                  <a:schemeClr val="bg1"/>
                </a:solidFill>
              </a:rPr>
              <a:t>Consistency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7390122" y="3244877"/>
            <a:ext cx="181822" cy="41767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GB" dirty="0"/>
          </a:p>
        </p:txBody>
      </p:sp>
      <p:pic>
        <p:nvPicPr>
          <p:cNvPr id="12" name="Picture 11" descr="scores.png"/>
          <p:cNvPicPr>
            <a:picLocks noChangeAspect="1"/>
          </p:cNvPicPr>
          <p:nvPr/>
        </p:nvPicPr>
        <p:blipFill>
          <a:blip r:embed="rId3" cstate="print"/>
          <a:srcRect t="15350" b="5901"/>
          <a:stretch>
            <a:fillRect/>
          </a:stretch>
        </p:blipFill>
        <p:spPr>
          <a:xfrm>
            <a:off x="4707876" y="1075314"/>
            <a:ext cx="4637612" cy="516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159" y="1741443"/>
            <a:ext cx="4371472" cy="36317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rgbClr val="C00000"/>
                </a:solidFill>
              </a:rPr>
              <a:t>Consistent reconstruction of the </a:t>
            </a:r>
            <a:r>
              <a:rPr lang="en-GB" sz="1800" dirty="0" smtClean="0">
                <a:solidFill>
                  <a:srgbClr val="C00000"/>
                </a:solidFill>
              </a:rPr>
              <a:t>atmosphere, waves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(and ocean)</a:t>
            </a:r>
            <a:r>
              <a:rPr lang="en-GB" sz="1800" dirty="0">
                <a:solidFill>
                  <a:srgbClr val="C20000"/>
                </a:solidFill>
              </a:rPr>
              <a:t>:</a:t>
            </a:r>
          </a:p>
          <a:p>
            <a:pPr algn="l"/>
            <a:r>
              <a:rPr lang="en-GB" sz="1800" dirty="0">
                <a:solidFill>
                  <a:srgbClr val="0F3692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merge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observations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into </a:t>
            </a:r>
            <a:r>
              <a:rPr lang="en-GB" sz="1600" i="1" dirty="0">
                <a:solidFill>
                  <a:srgbClr val="C00000"/>
                </a:solidFill>
              </a:rPr>
              <a:t>global fields,</a:t>
            </a:r>
          </a:p>
          <a:p>
            <a:pPr algn="l"/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using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1600" i="1" dirty="0">
                <a:solidFill>
                  <a:srgbClr val="C00000"/>
                </a:solidFill>
              </a:rPr>
              <a:t>laws of </a:t>
            </a:r>
            <a:r>
              <a:rPr lang="en-GB" sz="1600" i="1" dirty="0" smtClean="0">
                <a:solidFill>
                  <a:srgbClr val="C00000"/>
                </a:solidFill>
              </a:rPr>
              <a:t>physics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appropriate </a:t>
            </a:r>
            <a:r>
              <a:rPr lang="en-GB" sz="1600" i="1" dirty="0">
                <a:solidFill>
                  <a:srgbClr val="C00000"/>
                </a:solidFill>
              </a:rPr>
              <a:t>bias </a:t>
            </a:r>
            <a:r>
              <a:rPr lang="en-GB" sz="1600" i="1" dirty="0" smtClean="0">
                <a:solidFill>
                  <a:srgbClr val="C00000"/>
                </a:solidFill>
              </a:rPr>
              <a:t>correction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scheme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 maintain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1600" i="1" dirty="0">
                <a:solidFill>
                  <a:srgbClr val="C00000"/>
                </a:solidFill>
              </a:rPr>
              <a:t>same system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over the entire </a:t>
            </a:r>
          </a:p>
          <a:p>
            <a:pPr algn="l"/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reanalysis period.</a:t>
            </a:r>
          </a:p>
          <a:p>
            <a:pPr algn="l"/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Clr>
                <a:srgbClr val="0F3692"/>
              </a:buClr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At lower resolution to </a:t>
            </a:r>
            <a:r>
              <a:rPr lang="en-GB" sz="1600" i="1" dirty="0">
                <a:solidFill>
                  <a:srgbClr val="C00000"/>
                </a:solidFill>
              </a:rPr>
              <a:t>keep affordable</a:t>
            </a:r>
          </a:p>
          <a:p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Status and </a:t>
            </a:r>
            <a:r>
              <a:rPr lang="en-US" sz="2000" i="1" kern="0" dirty="0">
                <a:solidFill>
                  <a:schemeClr val="bg1"/>
                </a:solidFill>
              </a:rPr>
              <a:t>R</a:t>
            </a:r>
            <a:r>
              <a:rPr lang="en-US" sz="2000" i="1" kern="0" dirty="0" smtClean="0">
                <a:solidFill>
                  <a:schemeClr val="bg1"/>
                </a:solidFill>
              </a:rPr>
              <a:t>oad </a:t>
            </a:r>
            <a:r>
              <a:rPr lang="en-US" sz="2000" i="1" kern="0" dirty="0">
                <a:solidFill>
                  <a:schemeClr val="bg1"/>
                </a:solidFill>
              </a:rPr>
              <a:t>M</a:t>
            </a:r>
            <a:r>
              <a:rPr lang="en-US" sz="2000" i="1" kern="0" dirty="0" smtClean="0">
                <a:solidFill>
                  <a:schemeClr val="bg1"/>
                </a:solidFill>
              </a:rPr>
              <a:t>ap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Most of the preparations have been completed</a:t>
            </a:r>
            <a:endParaRPr lang="en-US" sz="20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Building the system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Scanning the 40-year period, and address issues in the observing system 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Monitoring tools, quality checks, checks that all data are ingested</a:t>
            </a:r>
          </a:p>
          <a:p>
            <a:pPr marL="454025" lvl="1" indent="0">
              <a:buClr>
                <a:schemeClr val="tx1"/>
              </a:buClr>
              <a:buNone/>
            </a:pPr>
            <a:endParaRPr lang="en-US" sz="18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The first two production streams are in production, 3</a:t>
            </a:r>
            <a:r>
              <a:rPr 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rd</a:t>
            </a: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+4</a:t>
            </a:r>
            <a:r>
              <a:rPr 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</a:t>
            </a: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 prepared</a:t>
            </a: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454025" lvl="1" indent="0">
              <a:buClr>
                <a:schemeClr val="tx1"/>
              </a:buClr>
              <a:buNone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2010-NRT stream to be released near the end of 2016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1979-2009 released end 2017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Continuation in NRT</a:t>
            </a:r>
          </a:p>
        </p:txBody>
      </p:sp>
    </p:spTree>
    <p:extLst>
      <p:ext uri="{BB962C8B-B14F-4D97-AF65-F5344CB8AC3E}">
        <p14:creationId xmlns:p14="http://schemas.microsoft.com/office/powerpoint/2010/main" val="8507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ERA5: the ERA-Interim replacement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78915"/>
              </p:ext>
            </p:extLst>
          </p:nvPr>
        </p:nvGraphicFramePr>
        <p:xfrm>
          <a:off x="484578" y="830672"/>
          <a:ext cx="8641492" cy="601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93"/>
                <a:gridCol w="2258916"/>
                <a:gridCol w="4229783"/>
              </a:tblGrid>
              <a:tr h="438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ERA-Interim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ERA5</a:t>
                      </a:r>
                      <a:endParaRPr lang="en-US" dirty="0"/>
                    </a:p>
                  </a:txBody>
                  <a:tcPr/>
                </a:tc>
              </a:tr>
              <a:tr h="4388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Period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1979 -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1979 - present</a:t>
                      </a:r>
                    </a:p>
                  </a:txBody>
                  <a:tcPr/>
                </a:tc>
              </a:tr>
              <a:tr h="4388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Start of production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August 2006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Jan 2016, 1979-NRT end 2017 </a:t>
                      </a:r>
                    </a:p>
                  </a:txBody>
                  <a:tcPr/>
                </a:tc>
              </a:tr>
              <a:tr h="4388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Assimilation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system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2006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baseline="0" dirty="0" smtClean="0">
                          <a:solidFill>
                            <a:schemeClr val="dk1"/>
                          </a:solidFill>
                        </a:rPr>
                        <a:t>Current state of the art</a:t>
                      </a:r>
                      <a:endParaRPr lang="en-US" sz="1400" b="1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65612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Model input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(radiation and surface)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As in operations, </a:t>
                      </a:r>
                    </a:p>
                    <a:p>
                      <a:r>
                        <a:rPr lang="en-US" sz="1400" i="1" dirty="0" smtClean="0">
                          <a:solidFill>
                            <a:srgbClr val="215968"/>
                          </a:solidFill>
                        </a:rPr>
                        <a:t>(inconsistent</a:t>
                      </a:r>
                      <a:r>
                        <a:rPr lang="en-US" sz="1400" i="1" baseline="0" dirty="0" smtClean="0">
                          <a:solidFill>
                            <a:srgbClr val="215968"/>
                          </a:solidFill>
                        </a:rPr>
                        <a:t> sea surface temperature)</a:t>
                      </a:r>
                      <a:endParaRPr lang="en-US" sz="1400" i="1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Appropriate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for c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limate</a:t>
                      </a:r>
                      <a:r>
                        <a:rPr lang="en-US" sz="1400" dirty="0" smtClean="0"/>
                        <a:t>, e.g.,</a:t>
                      </a:r>
                    </a:p>
                    <a:p>
                      <a:r>
                        <a:rPr lang="en-US" sz="1400" baseline="0" dirty="0" smtClean="0"/>
                        <a:t>evolution greenhouse gases, volcanic eruptions, sea surface temperature and sea ice</a:t>
                      </a:r>
                    </a:p>
                  </a:txBody>
                  <a:tcPr/>
                </a:tc>
              </a:tr>
              <a:tr h="613142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Spatial resolution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79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 km globally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60 levels to 10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32 km globally</a:t>
                      </a:r>
                    </a:p>
                    <a:p>
                      <a:r>
                        <a:rPr lang="en-US" sz="1400" dirty="0" smtClean="0"/>
                        <a:t>137 </a:t>
                      </a:r>
                      <a:r>
                        <a:rPr lang="en-US" sz="1400" baseline="0" dirty="0" smtClean="0"/>
                        <a:t>levels to</a:t>
                      </a:r>
                      <a:r>
                        <a:rPr lang="en-US" sz="1400" dirty="0" smtClean="0"/>
                        <a:t> 1 Pa</a:t>
                      </a:r>
                      <a:endParaRPr lang="en-US" sz="1400" baseline="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43881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Uncertainty estimate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Based on a 10-member 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ensemble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at 64 km</a:t>
                      </a:r>
                    </a:p>
                  </a:txBody>
                  <a:tcPr/>
                </a:tc>
              </a:tr>
              <a:tr h="43881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Land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Component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79km</a:t>
                      </a:r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&lt;32km, TBC</a:t>
                      </a:r>
                    </a:p>
                  </a:txBody>
                  <a:tcPr/>
                </a:tc>
              </a:tr>
              <a:tr h="613142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Output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frequency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6-hourly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 Analysis fields</a:t>
                      </a:r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Hourly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(three-hourly for the ensemble),</a:t>
                      </a:r>
                    </a:p>
                    <a:p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Extended list of parameters  </a:t>
                      </a:r>
                    </a:p>
                    <a:p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~ 5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</a:rPr>
                        <a:t>Peta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Byte</a:t>
                      </a:r>
                    </a:p>
                  </a:txBody>
                  <a:tcPr/>
                </a:tc>
              </a:tr>
              <a:tr h="43881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Extra Observations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Mostly ERA-40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GTS</a:t>
                      </a:r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reprocessed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CDRs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latest instruments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1314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Variational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Bias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corrections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Satellite radiances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rgbClr val="215968"/>
                          </a:solidFill>
                        </a:rPr>
                        <a:t>Radiosondes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: 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Also </a:t>
                      </a:r>
                      <a:r>
                        <a:rPr lang="en-US" sz="1400" baseline="0" dirty="0" smtClean="0"/>
                        <a:t>ozone, aircraft, surface pressure,</a:t>
                      </a:r>
                    </a:p>
                    <a:p>
                      <a:r>
                        <a:rPr lang="en-US" sz="1400" baseline="0" dirty="0" err="1" smtClean="0"/>
                        <a:t>Radiosondes</a:t>
                      </a:r>
                      <a:r>
                        <a:rPr lang="en-US" sz="1400" baseline="0" dirty="0" smtClean="0"/>
                        <a:t>: RICH + Solar-Elevation (RISE)</a:t>
                      </a:r>
                    </a:p>
                    <a:p>
                      <a:r>
                        <a:rPr lang="en-US" sz="1400" baseline="0" dirty="0" smtClean="0"/>
                        <a:t>                       operational bias control from 2015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What is new in ERA5?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-1767"/>
          <a:stretch/>
        </p:blipFill>
        <p:spPr>
          <a:xfrm>
            <a:off x="3604169" y="971776"/>
            <a:ext cx="6155848" cy="55060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4414" y="972155"/>
            <a:ext cx="3686550" cy="2561295"/>
            <a:chOff x="181414" y="1010655"/>
            <a:chExt cx="3686550" cy="2561295"/>
          </a:xfrm>
        </p:grpSpPr>
        <p:sp>
          <p:nvSpPr>
            <p:cNvPr id="11" name="Rectangle 10"/>
            <p:cNvSpPr/>
            <p:nvPr/>
          </p:nvSpPr>
          <p:spPr>
            <a:xfrm>
              <a:off x="438253" y="1325181"/>
              <a:ext cx="342971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Radiances: SSM/I brightness temp from CM-SAF</a:t>
              </a:r>
              <a:endParaRPr lang="en-GB" sz="10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METEOSAT from EUMETSAT</a:t>
              </a:r>
            </a:p>
            <a:p>
              <a:pPr algn="l"/>
              <a:endParaRPr lang="en-GB" sz="1000" dirty="0" smtClean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Atmospheric motion vector winds: METEOSAT, GMS/GOES-9/MTSAT, GOES-8 to 15, AVHRR METOP and NOAA</a:t>
              </a:r>
            </a:p>
            <a:p>
              <a:pPr algn="l"/>
              <a:endParaRPr lang="en-GB" sz="10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en-GB" sz="10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Scatterometers</a:t>
              </a:r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: ASCAT-A, ERS 1/2 soil moisture</a:t>
              </a:r>
            </a:p>
            <a:p>
              <a:pPr algn="l"/>
              <a:endParaRPr lang="en-GB" sz="1000" dirty="0" smtClean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Radio Occultation: METOP GRAS, COSMIC, CHAMP, GRACE, SAC-C, TERRASAR-x</a:t>
              </a:r>
            </a:p>
            <a:p>
              <a:pPr algn="l"/>
              <a:endParaRPr lang="en-GB" sz="10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Ozone: NIMBUS-7, EP TOMS, ERS-2 GOME, ENVISAT SCIAMACHY, Aura MLS, OMI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414" y="1010655"/>
              <a:ext cx="3399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800" dirty="0" smtClean="0"/>
                <a:t>Newly reprocessed data sets</a:t>
              </a:r>
              <a:endParaRPr lang="en-GB" sz="1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9856" y="3675250"/>
            <a:ext cx="3441968" cy="1407148"/>
            <a:chOff x="226856" y="4820653"/>
            <a:chExt cx="3441968" cy="1407148"/>
          </a:xfrm>
        </p:grpSpPr>
        <p:sp>
          <p:nvSpPr>
            <p:cNvPr id="13" name="TextBox 12"/>
            <p:cNvSpPr txBox="1"/>
            <p:nvPr/>
          </p:nvSpPr>
          <p:spPr>
            <a:xfrm>
              <a:off x="226856" y="4820653"/>
              <a:ext cx="34419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800" dirty="0" smtClean="0"/>
                <a:t>Data not used by ERA-Interim</a:t>
              </a:r>
            </a:p>
            <a:p>
              <a:pPr algn="l"/>
              <a:r>
                <a:rPr lang="en-GB" sz="1400" dirty="0" smtClean="0"/>
                <a:t>(due to lack of infrastructure)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503" y="5429525"/>
              <a:ext cx="25362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IASI, ASCAT, ATMS, </a:t>
              </a:r>
              <a:r>
                <a:rPr lang="en-GB" sz="10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Cris</a:t>
              </a:r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en-GB" sz="10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Himawari</a:t>
              </a:r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…</a:t>
              </a:r>
              <a:endParaRPr lang="en-GB" sz="10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127" y="5704581"/>
              <a:ext cx="29592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i="1" dirty="0" smtClean="0"/>
                <a:t>Typically the latest instruments: </a:t>
              </a:r>
            </a:p>
            <a:p>
              <a:pPr algn="l"/>
              <a:r>
                <a:rPr lang="en-GB" sz="1400" i="1" dirty="0" smtClean="0">
                  <a:solidFill>
                    <a:srgbClr val="C00000"/>
                  </a:solidFill>
                </a:rPr>
                <a:t>ERA5 is more </a:t>
              </a:r>
              <a:r>
                <a:rPr lang="en-GB" sz="1400" i="1" smtClean="0">
                  <a:solidFill>
                    <a:srgbClr val="C00000"/>
                  </a:solidFill>
                </a:rPr>
                <a:t>future proof!</a:t>
              </a:r>
              <a:endParaRPr lang="en-GB" sz="1400" i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647" y="28555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The evolving observing system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0127" y="5282686"/>
            <a:ext cx="2492990" cy="939866"/>
            <a:chOff x="210127" y="5282686"/>
            <a:chExt cx="2492990" cy="939866"/>
          </a:xfrm>
        </p:grpSpPr>
        <p:sp>
          <p:nvSpPr>
            <p:cNvPr id="19" name="TextBox 18"/>
            <p:cNvSpPr txBox="1"/>
            <p:nvPr/>
          </p:nvSpPr>
          <p:spPr>
            <a:xfrm>
              <a:off x="210127" y="528268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800" dirty="0" smtClean="0"/>
                <a:t>Improved data usage</a:t>
              </a:r>
              <a:endParaRPr lang="en-GB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896" y="5668554"/>
              <a:ext cx="216758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</a:t>
              </a:r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ll-sky vs clear-sky assimilation,</a:t>
              </a:r>
            </a:p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latest radiative transfer function,</a:t>
              </a:r>
            </a:p>
            <a:p>
              <a:pPr algn="l"/>
              <a:r>
                <a:rPr lang="en-GB" sz="1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…</a:t>
              </a:r>
              <a:endParaRPr lang="en-GB" sz="10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6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30" y="215900"/>
            <a:ext cx="368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The ERA5 archive in the make</a:t>
            </a:r>
            <a:endParaRPr lang="en-US" sz="180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10" y="103961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Hourly reanalysis fields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6948" r="2369" b="4394"/>
          <a:stretch/>
        </p:blipFill>
        <p:spPr>
          <a:xfrm>
            <a:off x="212968" y="1466985"/>
            <a:ext cx="4840293" cy="257985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 bwMode="auto">
          <a:xfrm>
            <a:off x="3667227" y="2164176"/>
            <a:ext cx="558265" cy="33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346957" y="2191451"/>
            <a:ext cx="558265" cy="307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8122" y="3405823"/>
            <a:ext cx="9555875" cy="3090504"/>
            <a:chOff x="218122" y="3405823"/>
            <a:chExt cx="9555875" cy="3090504"/>
          </a:xfrm>
        </p:grpSpPr>
        <p:grpSp>
          <p:nvGrpSpPr>
            <p:cNvPr id="30" name="Group 29"/>
            <p:cNvGrpSpPr/>
            <p:nvPr/>
          </p:nvGrpSpPr>
          <p:grpSpPr>
            <a:xfrm>
              <a:off x="218122" y="3405823"/>
              <a:ext cx="9555875" cy="3090504"/>
              <a:chOff x="218122" y="3405823"/>
              <a:chExt cx="9555875" cy="309050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8" t="27822" r="3347" b="4187"/>
              <a:stretch/>
            </p:blipFill>
            <p:spPr>
              <a:xfrm>
                <a:off x="5344604" y="3829802"/>
                <a:ext cx="4338334" cy="2543161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942499" y="3405823"/>
                <a:ext cx="3831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Observation feedback archive</a:t>
                </a: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8" t="34679" r="3008" b="6549"/>
              <a:stretch/>
            </p:blipFill>
            <p:spPr>
              <a:xfrm>
                <a:off x="218122" y="4368430"/>
                <a:ext cx="4844766" cy="2127897"/>
              </a:xfrm>
              <a:prstGeom prst="rect">
                <a:avLst/>
              </a:prstGeom>
            </p:spPr>
          </p:pic>
          <p:cxnSp>
            <p:nvCxnSpPr>
              <p:cNvPr id="20" name="Straight Arrow Connector 19"/>
              <p:cNvCxnSpPr/>
              <p:nvPr/>
            </p:nvCxnSpPr>
            <p:spPr bwMode="auto">
              <a:xfrm flipH="1">
                <a:off x="4033816" y="5250056"/>
                <a:ext cx="4023359" cy="87681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" name="Oval 18"/>
            <p:cNvSpPr/>
            <p:nvPr/>
          </p:nvSpPr>
          <p:spPr bwMode="auto">
            <a:xfrm>
              <a:off x="8430142" y="4482260"/>
              <a:ext cx="887113" cy="35420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1" i="0" u="none" strike="noStrike" cap="none" normalizeH="0" baseline="0" smtClean="0">
                <a:ln>
                  <a:noFill/>
                </a:ln>
                <a:solidFill>
                  <a:srgbClr val="00468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52094" y="1365649"/>
            <a:ext cx="5671950" cy="1727449"/>
            <a:chOff x="3488144" y="1412784"/>
            <a:chExt cx="5671950" cy="1727449"/>
          </a:xfrm>
        </p:grpSpPr>
        <p:sp>
          <p:nvSpPr>
            <p:cNvPr id="22" name="TextBox 21"/>
            <p:cNvSpPr txBox="1"/>
            <p:nvPr/>
          </p:nvSpPr>
          <p:spPr>
            <a:xfrm>
              <a:off x="5208601" y="1412784"/>
              <a:ext cx="39180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i="1" dirty="0">
                  <a:solidFill>
                    <a:srgbClr val="0900C0"/>
                  </a:solidFill>
                </a:rPr>
                <a:t>ERA5</a:t>
              </a:r>
              <a:r>
                <a:rPr lang="en-GB" sz="1100" i="1" dirty="0"/>
                <a:t> 2-metre temperature compared </a:t>
              </a:r>
              <a:r>
                <a:rPr lang="en-GB" sz="1100" b="1" i="1" dirty="0"/>
                <a:t>to independent data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488144" y="1690468"/>
              <a:ext cx="5671950" cy="1449765"/>
              <a:chOff x="3488144" y="1690468"/>
              <a:chExt cx="5671950" cy="1449765"/>
            </a:xfrm>
          </p:grpSpPr>
          <p:cxnSp>
            <p:nvCxnSpPr>
              <p:cNvPr id="24" name="Straight Arrow Connector 23"/>
              <p:cNvCxnSpPr>
                <a:endCxn id="25" idx="1"/>
              </p:cNvCxnSpPr>
              <p:nvPr/>
            </p:nvCxnSpPr>
            <p:spPr bwMode="auto">
              <a:xfrm flipV="1">
                <a:off x="3488144" y="2415351"/>
                <a:ext cx="1529766" cy="238446"/>
              </a:xfrm>
              <a:prstGeom prst="straightConnector1">
                <a:avLst/>
              </a:prstGeom>
              <a:noFill/>
              <a:ln w="412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7910" y="1690468"/>
                <a:ext cx="4142184" cy="14497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6484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4713" y="1302225"/>
            <a:ext cx="508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376092"/>
                </a:solidFill>
                <a:cs typeface="Times New Roman" pitchFamily="18" charset="0"/>
              </a:rPr>
              <a:t>Spread in Surface Pressure (</a:t>
            </a:r>
            <a:r>
              <a:rPr lang="en-GB" sz="2400" dirty="0" err="1" smtClean="0">
                <a:solidFill>
                  <a:srgbClr val="376092"/>
                </a:solidFill>
                <a:cs typeface="Times New Roman" pitchFamily="18" charset="0"/>
              </a:rPr>
              <a:t>hPa</a:t>
            </a:r>
            <a:r>
              <a:rPr lang="en-GB" sz="2400" dirty="0" smtClean="0">
                <a:solidFill>
                  <a:srgbClr val="376092"/>
                </a:solidFill>
                <a:cs typeface="Times New Roman" pitchFamily="18" charset="0"/>
              </a:rPr>
              <a:t>)</a:t>
            </a:r>
            <a:endParaRPr lang="en-GB" sz="2400" dirty="0">
              <a:solidFill>
                <a:srgbClr val="376092"/>
              </a:solidFill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New: Uncertainty </a:t>
            </a:r>
            <a:r>
              <a:rPr lang="en-US" sz="2000" i="1" kern="0" dirty="0">
                <a:solidFill>
                  <a:schemeClr val="bg1"/>
                </a:solidFill>
              </a:rPr>
              <a:t>E</a:t>
            </a:r>
            <a:r>
              <a:rPr lang="en-US" sz="2000" i="1" kern="0" dirty="0" smtClean="0">
                <a:solidFill>
                  <a:schemeClr val="bg1"/>
                </a:solidFill>
              </a:rPr>
              <a:t>stimate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28477" r="6822" b="4082"/>
          <a:stretch/>
        </p:blipFill>
        <p:spPr>
          <a:xfrm>
            <a:off x="48582" y="2932142"/>
            <a:ext cx="4894201" cy="2701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27807" r="6342" b="2740"/>
          <a:stretch/>
        </p:blipFill>
        <p:spPr>
          <a:xfrm>
            <a:off x="4952408" y="2912892"/>
            <a:ext cx="4920303" cy="2766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2712" y="2417153"/>
            <a:ext cx="2215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rgbClr val="C00000"/>
                </a:solidFill>
                <a:cs typeface="Times New Roman" pitchFamily="18" charset="0"/>
              </a:rPr>
              <a:t>January 1979</a:t>
            </a:r>
            <a:endParaRPr lang="en-GB" sz="2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9505" y="2415553"/>
            <a:ext cx="1344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solidFill>
                  <a:srgbClr val="C00000"/>
                </a:solidFill>
                <a:cs typeface="Times New Roman" pitchFamily="18" charset="0"/>
              </a:rPr>
              <a:t>July 2014</a:t>
            </a:r>
            <a:endParaRPr lang="en-GB" sz="2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887" y="1476103"/>
            <a:ext cx="9137124" cy="403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>
                <a:solidFill>
                  <a:schemeClr val="tx1"/>
                </a:solidFill>
              </a:rPr>
              <a:t>ERA5 is a global, atmospheric reanalysis covering the satellite era that will replace ERA-Interim.</a:t>
            </a: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>
                <a:solidFill>
                  <a:schemeClr val="tx1"/>
                </a:solidFill>
              </a:rPr>
              <a:t>It is produced by ECMWF on behalf of the EU and as part of the Copernicus Climate Change Service (C3S</a:t>
            </a:r>
            <a:r>
              <a:rPr lang="en-GB" sz="2400" b="0" dirty="0" smtClean="0">
                <a:solidFill>
                  <a:schemeClr val="tx1"/>
                </a:solidFill>
              </a:rPr>
              <a:t>).</a:t>
            </a:r>
          </a:p>
          <a:p>
            <a:pPr marL="457200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tx1"/>
                </a:solidFill>
              </a:rPr>
              <a:t>The ERA5 temporal coverage will extend over: </a:t>
            </a:r>
            <a:endParaRPr lang="en-GB" sz="2400" b="0" dirty="0">
              <a:solidFill>
                <a:schemeClr val="tx1"/>
              </a:solidFill>
            </a:endParaRPr>
          </a:p>
          <a:p>
            <a:pPr marL="628650" lvl="1" indent="-185738" algn="just">
              <a:lnSpc>
                <a:spcPct val="114000"/>
              </a:lnSpc>
              <a:spcBef>
                <a:spcPts val="300"/>
              </a:spcBef>
              <a:buFont typeface="Arial Unicode MS" pitchFamily="34" charset="-128"/>
              <a:buChar char="̶"/>
              <a:tabLst>
                <a:tab pos="1328738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the </a:t>
            </a:r>
            <a:r>
              <a:rPr lang="en-GB" sz="2000" dirty="0" smtClean="0">
                <a:solidFill>
                  <a:schemeClr val="tx1"/>
                </a:solidFill>
              </a:rPr>
              <a:t>satellite era (i.e. period </a:t>
            </a:r>
            <a:r>
              <a:rPr lang="en-GB" sz="2000" dirty="0">
                <a:solidFill>
                  <a:schemeClr val="tx1"/>
                </a:solidFill>
              </a:rPr>
              <a:t>from 1979 </a:t>
            </a:r>
            <a:r>
              <a:rPr lang="en-GB" sz="2000" dirty="0" smtClean="0">
                <a:solidFill>
                  <a:schemeClr val="tx1"/>
                </a:solidFill>
              </a:rPr>
              <a:t>onwards) with a prompt </a:t>
            </a:r>
            <a:r>
              <a:rPr lang="en-GB" sz="2000" dirty="0">
                <a:solidFill>
                  <a:schemeClr val="tx1"/>
                </a:solidFill>
              </a:rPr>
              <a:t>operational extension forward in </a:t>
            </a:r>
            <a:r>
              <a:rPr lang="en-GB" sz="2000" dirty="0" smtClean="0">
                <a:solidFill>
                  <a:schemeClr val="tx1"/>
                </a:solidFill>
              </a:rPr>
              <a:t>time</a:t>
            </a:r>
          </a:p>
          <a:p>
            <a:pPr marL="628650" lvl="1" indent="-185738" algn="just">
              <a:lnSpc>
                <a:spcPct val="110000"/>
              </a:lnSpc>
              <a:spcBef>
                <a:spcPts val="300"/>
              </a:spcBef>
              <a:buFont typeface="Arial Unicode MS" pitchFamily="34" charset="-128"/>
              <a:buChar char="̶"/>
              <a:tabLst>
                <a:tab pos="1328738" algn="l"/>
              </a:tabLst>
            </a:pPr>
            <a:endParaRPr lang="en-GB" sz="1000" dirty="0">
              <a:solidFill>
                <a:schemeClr val="tx1"/>
              </a:solidFill>
            </a:endParaRPr>
          </a:p>
          <a:p>
            <a:pPr marL="628650" lvl="1" indent="-185738" algn="just">
              <a:spcBef>
                <a:spcPts val="300"/>
              </a:spcBef>
              <a:buFont typeface="Arial Unicode MS" pitchFamily="34" charset="-128"/>
              <a:buChar char="̶"/>
              <a:tabLst>
                <a:tab pos="1328738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Likely extension </a:t>
            </a:r>
            <a:r>
              <a:rPr lang="en-GB" sz="2000" dirty="0">
                <a:solidFill>
                  <a:schemeClr val="tx1"/>
                </a:solidFill>
              </a:rPr>
              <a:t>backwards in </a:t>
            </a:r>
            <a:r>
              <a:rPr lang="en-GB" sz="2000" dirty="0" smtClean="0">
                <a:solidFill>
                  <a:schemeClr val="tx1"/>
                </a:solidFill>
              </a:rPr>
              <a:t>time (1950-1978)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i="1" kern="0" dirty="0" smtClean="0">
                <a:solidFill>
                  <a:schemeClr val="bg1"/>
                </a:solidFill>
              </a:rPr>
              <a:t>ERA5</a:t>
            </a:r>
            <a:endParaRPr lang="en-US" sz="24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Status and </a:t>
            </a:r>
            <a:r>
              <a:rPr lang="en-US" sz="2000" i="1" kern="0" dirty="0">
                <a:solidFill>
                  <a:schemeClr val="bg1"/>
                </a:solidFill>
              </a:rPr>
              <a:t>R</a:t>
            </a:r>
            <a:r>
              <a:rPr lang="en-US" sz="2000" i="1" kern="0" dirty="0" smtClean="0">
                <a:solidFill>
                  <a:schemeClr val="bg1"/>
                </a:solidFill>
              </a:rPr>
              <a:t>oad </a:t>
            </a:r>
            <a:r>
              <a:rPr lang="en-US" sz="2000" i="1" kern="0" dirty="0">
                <a:solidFill>
                  <a:schemeClr val="bg1"/>
                </a:solidFill>
              </a:rPr>
              <a:t>M</a:t>
            </a:r>
            <a:r>
              <a:rPr lang="en-US" sz="2000" i="1" kern="0" dirty="0" smtClean="0">
                <a:solidFill>
                  <a:schemeClr val="bg1"/>
                </a:solidFill>
              </a:rPr>
              <a:t>ap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248979" y="969429"/>
            <a:ext cx="8280031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Most of the preparations have been completed</a:t>
            </a:r>
            <a:endParaRPr lang="en-US" sz="20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Building the system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Scanning the 40-year period, and address issues in the observing system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Monitoring tools, quality checks, checks that all data are ingested</a:t>
            </a:r>
          </a:p>
          <a:p>
            <a:pPr marL="454025" lvl="1" indent="0">
              <a:buClr>
                <a:schemeClr val="tx1"/>
              </a:buClr>
              <a:buNone/>
            </a:pPr>
            <a:endParaRPr lang="en-US" sz="18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The first two production streams are in production, 3</a:t>
            </a:r>
            <a:r>
              <a:rPr 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rd</a:t>
            </a: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+4</a:t>
            </a:r>
            <a:r>
              <a:rPr 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</a:t>
            </a: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 prepared</a:t>
            </a: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454025" lvl="1" indent="0">
              <a:buClr>
                <a:schemeClr val="tx1"/>
              </a:buClr>
              <a:buNone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2010-NRT stream to be released near the end of 2016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1979-2009 released end 2017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Continuation in NRT</a:t>
            </a:r>
          </a:p>
        </p:txBody>
      </p:sp>
    </p:spTree>
    <p:extLst>
      <p:ext uri="{BB962C8B-B14F-4D97-AF65-F5344CB8AC3E}">
        <p14:creationId xmlns:p14="http://schemas.microsoft.com/office/powerpoint/2010/main" val="2261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3974" r="1807" b="5125"/>
          <a:stretch/>
        </p:blipFill>
        <p:spPr>
          <a:xfrm>
            <a:off x="4957459" y="3485836"/>
            <a:ext cx="4680000" cy="288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3640" y="960473"/>
            <a:ext cx="773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376092"/>
                </a:solidFill>
                <a:cs typeface="Times New Roman" pitchFamily="18" charset="0"/>
              </a:rPr>
              <a:t>Some initial verification of the 2014-NRT stream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Forecast skill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2768" y="1674433"/>
            <a:ext cx="4584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Scores not far from ECMWF operational</a:t>
            </a:r>
          </a:p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Much better than for ERA-Interim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7514" y="2415805"/>
            <a:ext cx="3931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376092"/>
                </a:solidFill>
                <a:cs typeface="Times New Roman" pitchFamily="18" charset="0"/>
              </a:rPr>
              <a:t>F</a:t>
            </a: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or Hurricane Arthur you miss the</a:t>
            </a:r>
          </a:p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376092"/>
                </a:solidFill>
                <a:cs typeface="Times New Roman" pitchFamily="18" charset="0"/>
              </a:rPr>
              <a:t>o</a:t>
            </a: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perational resolution, </a:t>
            </a:r>
          </a:p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but better than ERA-Interim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13493" r="2501" b="5467"/>
          <a:stretch/>
        </p:blipFill>
        <p:spPr>
          <a:xfrm>
            <a:off x="103770" y="1478740"/>
            <a:ext cx="4608000" cy="28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628" y="3771570"/>
            <a:ext cx="3556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500 </a:t>
            </a:r>
            <a:r>
              <a:rPr lang="en-GB" sz="1800" dirty="0" err="1" smtClean="0">
                <a:solidFill>
                  <a:srgbClr val="376092"/>
                </a:solidFill>
                <a:cs typeface="Times New Roman" pitchFamily="18" charset="0"/>
              </a:rPr>
              <a:t>hPa</a:t>
            </a: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rgbClr val="376092"/>
                </a:solidFill>
                <a:cs typeface="Times New Roman" pitchFamily="18" charset="0"/>
              </a:rPr>
              <a:t>Geopotential</a:t>
            </a: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, </a:t>
            </a:r>
            <a:r>
              <a:rPr lang="en-GB" sz="1800" dirty="0" err="1" smtClean="0">
                <a:solidFill>
                  <a:srgbClr val="376092"/>
                </a:solidFill>
                <a:cs typeface="Times New Roman" pitchFamily="18" charset="0"/>
              </a:rPr>
              <a:t>SHem</a:t>
            </a:r>
            <a:endParaRPr lang="en-GB" sz="1800" dirty="0" smtClean="0">
              <a:solidFill>
                <a:srgbClr val="376092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2425" y="5768471"/>
            <a:ext cx="3556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500 </a:t>
            </a:r>
            <a:r>
              <a:rPr lang="en-GB" sz="1800" dirty="0" err="1" smtClean="0">
                <a:solidFill>
                  <a:srgbClr val="376092"/>
                </a:solidFill>
                <a:cs typeface="Times New Roman" pitchFamily="18" charset="0"/>
              </a:rPr>
              <a:t>hPa</a:t>
            </a: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rgbClr val="376092"/>
                </a:solidFill>
                <a:cs typeface="Times New Roman" pitchFamily="18" charset="0"/>
              </a:rPr>
              <a:t>Geopotential</a:t>
            </a:r>
            <a:r>
              <a:rPr lang="en-GB" sz="1800" dirty="0" smtClean="0">
                <a:solidFill>
                  <a:srgbClr val="376092"/>
                </a:solidFill>
                <a:cs typeface="Times New Roman" pitchFamily="18" charset="0"/>
              </a:rPr>
              <a:t>, Europe</a:t>
            </a:r>
          </a:p>
        </p:txBody>
      </p:sp>
    </p:spTree>
    <p:extLst>
      <p:ext uri="{BB962C8B-B14F-4D97-AF65-F5344CB8AC3E}">
        <p14:creationId xmlns:p14="http://schemas.microsoft.com/office/powerpoint/2010/main" val="38497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5009" y="100711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Acknowledgements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52" y="1531243"/>
            <a:ext cx="961032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Dick Dee, Adrian Simmons, Paul </a:t>
            </a:r>
            <a:r>
              <a:rPr lang="en-GB" sz="1800" dirty="0" err="1" smtClean="0"/>
              <a:t>Poli</a:t>
            </a:r>
            <a:r>
              <a:rPr lang="en-GB" sz="1800" dirty="0" smtClean="0"/>
              <a:t>,</a:t>
            </a:r>
          </a:p>
          <a:p>
            <a:pPr algn="ctr"/>
            <a:r>
              <a:rPr lang="en-GB" sz="1800" dirty="0" smtClean="0"/>
              <a:t>Carole </a:t>
            </a:r>
            <a:r>
              <a:rPr lang="en-GB" sz="1800" dirty="0" err="1" smtClean="0"/>
              <a:t>Peubey</a:t>
            </a:r>
            <a:r>
              <a:rPr lang="en-GB" sz="1800" dirty="0" smtClean="0"/>
              <a:t>, Cornel </a:t>
            </a:r>
            <a:r>
              <a:rPr lang="en-GB" sz="1800" dirty="0" err="1" smtClean="0"/>
              <a:t>Soci</a:t>
            </a:r>
            <a:r>
              <a:rPr lang="en-GB" sz="1800" dirty="0" smtClean="0"/>
              <a:t>, Paul </a:t>
            </a:r>
            <a:r>
              <a:rPr lang="en-GB" sz="1800" dirty="0" err="1" smtClean="0"/>
              <a:t>Berrisford</a:t>
            </a:r>
            <a:r>
              <a:rPr lang="en-GB" sz="1800" dirty="0" smtClean="0"/>
              <a:t>, </a:t>
            </a:r>
            <a:r>
              <a:rPr lang="en-GB" sz="1800" dirty="0" err="1" smtClean="0"/>
              <a:t>Iryna</a:t>
            </a:r>
            <a:r>
              <a:rPr lang="en-GB" sz="1800" dirty="0" smtClean="0"/>
              <a:t> </a:t>
            </a:r>
            <a:r>
              <a:rPr lang="en-GB" sz="1800" dirty="0" err="1" smtClean="0"/>
              <a:t>Rozum</a:t>
            </a:r>
            <a:r>
              <a:rPr lang="en-GB" sz="1800" dirty="0" smtClean="0"/>
              <a:t>, </a:t>
            </a:r>
            <a:r>
              <a:rPr lang="en-GB" sz="1800" dirty="0" err="1" smtClean="0"/>
              <a:t>Andras</a:t>
            </a:r>
            <a:r>
              <a:rPr lang="en-GB" sz="1800" dirty="0" smtClean="0"/>
              <a:t> </a:t>
            </a:r>
            <a:r>
              <a:rPr lang="en-GB" sz="1800" dirty="0" err="1" smtClean="0"/>
              <a:t>Horanyi</a:t>
            </a:r>
            <a:r>
              <a:rPr lang="en-GB" sz="1800" dirty="0" smtClean="0"/>
              <a:t>, </a:t>
            </a:r>
          </a:p>
          <a:p>
            <a:pPr algn="ctr"/>
            <a:r>
              <a:rPr lang="en-GB" sz="1800" dirty="0"/>
              <a:t>J</a:t>
            </a:r>
            <a:r>
              <a:rPr lang="en-GB" sz="1800" dirty="0" smtClean="0"/>
              <a:t>oaquin </a:t>
            </a:r>
            <a:r>
              <a:rPr lang="en-GB" sz="1800" dirty="0" err="1" smtClean="0"/>
              <a:t>Sabater</a:t>
            </a:r>
            <a:r>
              <a:rPr lang="en-GB" sz="1800" dirty="0" smtClean="0"/>
              <a:t>, </a:t>
            </a:r>
            <a:r>
              <a:rPr lang="en-GB" sz="1800" dirty="0" err="1" smtClean="0"/>
              <a:t>Gionata</a:t>
            </a:r>
            <a:r>
              <a:rPr lang="en-GB" sz="1800" dirty="0" smtClean="0"/>
              <a:t> </a:t>
            </a:r>
            <a:r>
              <a:rPr lang="en-GB" sz="1800" dirty="0" err="1" smtClean="0"/>
              <a:t>Biavati</a:t>
            </a:r>
            <a:r>
              <a:rPr lang="en-GB" sz="1800" dirty="0" smtClean="0"/>
              <a:t>, </a:t>
            </a:r>
            <a:r>
              <a:rPr lang="en-GB" sz="1800" dirty="0" err="1" smtClean="0"/>
              <a:t>Raluca</a:t>
            </a:r>
            <a:r>
              <a:rPr lang="en-GB" sz="1800" dirty="0" smtClean="0"/>
              <a:t> </a:t>
            </a:r>
            <a:r>
              <a:rPr lang="en-GB" sz="1800" dirty="0" err="1" smtClean="0"/>
              <a:t>Radu</a:t>
            </a:r>
            <a:r>
              <a:rPr lang="en-GB" sz="1800" dirty="0" smtClean="0"/>
              <a:t>, Eduardo </a:t>
            </a:r>
            <a:r>
              <a:rPr lang="en-GB" sz="1800" dirty="0" err="1" smtClean="0"/>
              <a:t>Damasio</a:t>
            </a:r>
            <a:r>
              <a:rPr lang="en-GB" sz="1800" dirty="0" smtClean="0"/>
              <a:t>-Da-Costa,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 smtClean="0"/>
              <a:t>Shoji </a:t>
            </a:r>
            <a:r>
              <a:rPr lang="en-GB" sz="1800" dirty="0" err="1"/>
              <a:t>Hirahara</a:t>
            </a:r>
            <a:r>
              <a:rPr lang="en-GB" sz="1800" dirty="0"/>
              <a:t>, Rossana Dragani, </a:t>
            </a:r>
          </a:p>
          <a:p>
            <a:pPr algn="ctr"/>
            <a:r>
              <a:rPr lang="en-GB" sz="1800" dirty="0" smtClean="0"/>
              <a:t>Patrick </a:t>
            </a:r>
            <a:r>
              <a:rPr lang="en-GB" sz="1800" dirty="0" err="1"/>
              <a:t>Laloyaux</a:t>
            </a:r>
            <a:r>
              <a:rPr lang="en-GB" sz="1800" dirty="0"/>
              <a:t>, Sami Saarinen, </a:t>
            </a:r>
            <a:r>
              <a:rPr lang="en-GB" sz="1800" dirty="0" err="1"/>
              <a:t>Dinand</a:t>
            </a:r>
            <a:r>
              <a:rPr lang="en-GB" sz="1800" dirty="0"/>
              <a:t> </a:t>
            </a:r>
            <a:r>
              <a:rPr lang="en-GB" sz="1800" dirty="0" err="1"/>
              <a:t>Schepers</a:t>
            </a:r>
            <a:r>
              <a:rPr lang="en-GB" sz="1800" dirty="0"/>
              <a:t>, Per Dahlgren,</a:t>
            </a:r>
          </a:p>
          <a:p>
            <a:pPr algn="ctr"/>
            <a:r>
              <a:rPr lang="en-GB" sz="1800" dirty="0"/>
              <a:t>Marco Milan, Leo </a:t>
            </a:r>
            <a:r>
              <a:rPr lang="en-GB" sz="1800" dirty="0" err="1"/>
              <a:t>Haimberger</a:t>
            </a:r>
            <a:r>
              <a:rPr lang="en-GB" sz="1800" dirty="0"/>
              <a:t> (</a:t>
            </a:r>
            <a:r>
              <a:rPr lang="en-GB" sz="1800" dirty="0" err="1"/>
              <a:t>Uni</a:t>
            </a:r>
            <a:r>
              <a:rPr lang="en-GB" sz="1800" dirty="0"/>
              <a:t> Vienna)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Elias Holm, Mats </a:t>
            </a:r>
            <a:r>
              <a:rPr lang="en-GB" sz="1800" dirty="0" err="1"/>
              <a:t>Hamrud</a:t>
            </a:r>
            <a:r>
              <a:rPr lang="en-GB" sz="1800" dirty="0"/>
              <a:t>, Massimo </a:t>
            </a:r>
            <a:r>
              <a:rPr lang="en-GB" sz="1800" dirty="0" err="1"/>
              <a:t>Bonavita</a:t>
            </a:r>
            <a:r>
              <a:rPr lang="en-GB" sz="1800" dirty="0"/>
              <a:t>, Jan </a:t>
            </a:r>
            <a:r>
              <a:rPr lang="en-GB" sz="1800" dirty="0" err="1"/>
              <a:t>Haseler</a:t>
            </a:r>
            <a:r>
              <a:rPr lang="en-GB" sz="1800" dirty="0"/>
              <a:t>, Tomas </a:t>
            </a:r>
            <a:r>
              <a:rPr lang="en-GB" sz="1800" dirty="0" err="1"/>
              <a:t>Kral</a:t>
            </a:r>
            <a:r>
              <a:rPr lang="en-GB" sz="1800" dirty="0"/>
              <a:t>, </a:t>
            </a:r>
          </a:p>
          <a:p>
            <a:pPr algn="ctr"/>
            <a:r>
              <a:rPr lang="en-GB" sz="1800" dirty="0" smtClean="0"/>
              <a:t>Katie Lean, Peter </a:t>
            </a:r>
            <a:r>
              <a:rPr lang="en-GB" sz="1800" dirty="0"/>
              <a:t>Lean, Gabor </a:t>
            </a:r>
            <a:r>
              <a:rPr lang="en-GB" sz="1800" dirty="0" err="1"/>
              <a:t>Radnoti</a:t>
            </a:r>
            <a:r>
              <a:rPr lang="en-GB" sz="1800" dirty="0"/>
              <a:t>, Deborah </a:t>
            </a:r>
            <a:r>
              <a:rPr lang="en-GB" sz="1800" dirty="0" err="1"/>
              <a:t>Salmond</a:t>
            </a:r>
            <a:r>
              <a:rPr lang="en-GB" sz="1800" dirty="0" smtClean="0"/>
              <a:t>, Heather Lawrence,</a:t>
            </a:r>
            <a:endParaRPr lang="en-GB" sz="1800" dirty="0"/>
          </a:p>
          <a:p>
            <a:pPr algn="ctr"/>
            <a:r>
              <a:rPr lang="en-GB" sz="1800" dirty="0"/>
              <a:t>Patricia de </a:t>
            </a:r>
            <a:r>
              <a:rPr lang="en-GB" sz="1800" dirty="0" err="1"/>
              <a:t>Rosnay</a:t>
            </a:r>
            <a:r>
              <a:rPr lang="en-GB" sz="1800" dirty="0"/>
              <a:t>, Clement </a:t>
            </a:r>
            <a:r>
              <a:rPr lang="en-GB" sz="1800" dirty="0" err="1"/>
              <a:t>Albergel</a:t>
            </a:r>
            <a:r>
              <a:rPr lang="en-GB" sz="1800" dirty="0"/>
              <a:t>, Jean </a:t>
            </a:r>
            <a:r>
              <a:rPr lang="en-GB" sz="1800" dirty="0" err="1"/>
              <a:t>Bidlot</a:t>
            </a:r>
            <a:r>
              <a:rPr lang="en-GB" sz="1800" dirty="0"/>
              <a:t>, Saleh </a:t>
            </a:r>
            <a:r>
              <a:rPr lang="en-GB" sz="1800" dirty="0" err="1"/>
              <a:t>Abdalla</a:t>
            </a:r>
            <a:r>
              <a:rPr lang="en-GB" sz="1800" dirty="0"/>
              <a:t>, </a:t>
            </a:r>
            <a:r>
              <a:rPr lang="en-GB" sz="1800" dirty="0" err="1"/>
              <a:t>Giovana</a:t>
            </a:r>
            <a:r>
              <a:rPr lang="en-GB" sz="1800" dirty="0"/>
              <a:t> De Chiara,</a:t>
            </a:r>
          </a:p>
          <a:p>
            <a:pPr algn="ctr"/>
            <a:r>
              <a:rPr lang="en-GB" sz="1800" dirty="0"/>
              <a:t>Sean Healy, Cristina </a:t>
            </a:r>
            <a:r>
              <a:rPr lang="en-GB" sz="1800" dirty="0" err="1"/>
              <a:t>Lupu</a:t>
            </a:r>
            <a:r>
              <a:rPr lang="en-GB" sz="1800" dirty="0"/>
              <a:t>, Alan Geer, </a:t>
            </a:r>
            <a:r>
              <a:rPr lang="en-GB" sz="1800" dirty="0" err="1"/>
              <a:t>Kirsti</a:t>
            </a:r>
            <a:r>
              <a:rPr lang="en-GB" sz="1800" dirty="0"/>
              <a:t> </a:t>
            </a:r>
            <a:r>
              <a:rPr lang="en-GB" sz="1800" dirty="0" err="1"/>
              <a:t>Salonen</a:t>
            </a:r>
            <a:r>
              <a:rPr lang="en-GB" sz="1800" dirty="0"/>
              <a:t>, </a:t>
            </a:r>
            <a:r>
              <a:rPr lang="en-GB" sz="1800" dirty="0" err="1"/>
              <a:t>Niels</a:t>
            </a:r>
            <a:r>
              <a:rPr lang="en-GB" sz="1800" dirty="0"/>
              <a:t> Bormann,</a:t>
            </a:r>
          </a:p>
          <a:p>
            <a:pPr algn="ctr"/>
            <a:r>
              <a:rPr lang="en-GB" sz="1800" dirty="0" err="1"/>
              <a:t>Gianpaolo</a:t>
            </a:r>
            <a:r>
              <a:rPr lang="en-GB" sz="1800" dirty="0"/>
              <a:t> Balsamo, Peter </a:t>
            </a:r>
            <a:r>
              <a:rPr lang="en-GB" sz="1800" dirty="0" err="1"/>
              <a:t>Bechtold</a:t>
            </a:r>
            <a:r>
              <a:rPr lang="en-GB" sz="1800" dirty="0"/>
              <a:t>, Linus Magnusson, Sylvie </a:t>
            </a:r>
            <a:r>
              <a:rPr lang="en-GB" sz="1800" dirty="0" err="1"/>
              <a:t>Maraldel</a:t>
            </a:r>
            <a:r>
              <a:rPr lang="en-GB" sz="1800" dirty="0"/>
              <a:t>, Robin Hogan,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 smtClean="0"/>
              <a:t>John </a:t>
            </a:r>
            <a:r>
              <a:rPr lang="en-GB" sz="1800" dirty="0" err="1"/>
              <a:t>Hodkinson</a:t>
            </a:r>
            <a:r>
              <a:rPr lang="en-GB" sz="1800" dirty="0"/>
              <a:t>, Axel </a:t>
            </a:r>
            <a:r>
              <a:rPr lang="en-GB" sz="1800" dirty="0" err="1"/>
              <a:t>Bonet</a:t>
            </a:r>
            <a:r>
              <a:rPr lang="en-GB" sz="1800" dirty="0"/>
              <a:t>,  Mohamed </a:t>
            </a:r>
            <a:r>
              <a:rPr lang="en-GB" sz="1800" dirty="0" err="1" smtClean="0"/>
              <a:t>Dahoui</a:t>
            </a:r>
            <a:r>
              <a:rPr lang="en-GB" sz="1800" dirty="0" smtClean="0"/>
              <a:t>, </a:t>
            </a:r>
          </a:p>
          <a:p>
            <a:pPr algn="ctr"/>
            <a:r>
              <a:rPr lang="en-GB" sz="1800" dirty="0" err="1" smtClean="0"/>
              <a:t>Ioannis</a:t>
            </a:r>
            <a:r>
              <a:rPr lang="en-GB" sz="1800" dirty="0" smtClean="0"/>
              <a:t> </a:t>
            </a:r>
            <a:r>
              <a:rPr lang="en-GB" sz="1800" dirty="0" err="1"/>
              <a:t>Mallas</a:t>
            </a:r>
            <a:r>
              <a:rPr lang="en-GB" sz="1800" dirty="0" smtClean="0"/>
              <a:t>, </a:t>
            </a:r>
            <a:r>
              <a:rPr lang="en-GB" sz="1800" dirty="0"/>
              <a:t>Kevin Marsh, Manuel Fuentes,</a:t>
            </a:r>
          </a:p>
          <a:p>
            <a:pPr algn="ctr"/>
            <a:endParaRPr lang="en-GB" sz="1800" dirty="0"/>
          </a:p>
          <a:p>
            <a:pPr algn="ctr"/>
            <a:r>
              <a:rPr lang="en-GB" sz="1800" dirty="0"/>
              <a:t>and many others ….</a:t>
            </a:r>
          </a:p>
        </p:txBody>
      </p:sp>
    </p:spTree>
    <p:extLst>
      <p:ext uri="{BB962C8B-B14F-4D97-AF65-F5344CB8AC3E}">
        <p14:creationId xmlns:p14="http://schemas.microsoft.com/office/powerpoint/2010/main" val="23248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i="1" kern="0" dirty="0" smtClean="0">
                <a:solidFill>
                  <a:schemeClr val="bg1"/>
                </a:solidFill>
              </a:rPr>
              <a:t>Status and </a:t>
            </a:r>
            <a:r>
              <a:rPr lang="en-US" sz="2000" i="1" kern="0" dirty="0">
                <a:solidFill>
                  <a:schemeClr val="bg1"/>
                </a:solidFill>
              </a:rPr>
              <a:t>R</a:t>
            </a:r>
            <a:r>
              <a:rPr lang="en-US" sz="2000" i="1" kern="0" dirty="0" smtClean="0">
                <a:solidFill>
                  <a:schemeClr val="bg1"/>
                </a:solidFill>
              </a:rPr>
              <a:t>oad </a:t>
            </a:r>
            <a:r>
              <a:rPr lang="en-US" sz="2000" i="1" kern="0" dirty="0">
                <a:solidFill>
                  <a:schemeClr val="bg1"/>
                </a:solidFill>
              </a:rPr>
              <a:t>M</a:t>
            </a:r>
            <a:r>
              <a:rPr lang="en-US" sz="2000" i="1" kern="0" dirty="0" smtClean="0">
                <a:solidFill>
                  <a:schemeClr val="bg1"/>
                </a:solidFill>
              </a:rPr>
              <a:t>ap</a:t>
            </a:r>
            <a:endParaRPr lang="en-US" sz="20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Most of the preparations have been completed</a:t>
            </a:r>
            <a:endParaRPr lang="en-US" sz="20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Building the system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Scanning the 40-year period, and address issues in the observing system 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Monitoring tools, quality checks, checks that all data are ingested</a:t>
            </a:r>
          </a:p>
          <a:p>
            <a:pPr marL="454025" lvl="1" indent="0">
              <a:buClr>
                <a:schemeClr val="tx1"/>
              </a:buClr>
              <a:buNone/>
            </a:pPr>
            <a:endParaRPr lang="en-US" sz="18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The first two production streams are in production, 3</a:t>
            </a:r>
            <a:r>
              <a:rPr 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rd</a:t>
            </a: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+4</a:t>
            </a:r>
            <a:r>
              <a:rPr 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</a:t>
            </a: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 prepared</a:t>
            </a: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454025" lvl="1" indent="0">
              <a:buClr>
                <a:schemeClr val="tx1"/>
              </a:buClr>
              <a:buNone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2010-NRT stream to be released near the end of 2016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1979-2009 released end 2017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Continuation in NRT</a:t>
            </a:r>
          </a:p>
        </p:txBody>
      </p:sp>
    </p:spTree>
    <p:extLst>
      <p:ext uri="{BB962C8B-B14F-4D97-AF65-F5344CB8AC3E}">
        <p14:creationId xmlns:p14="http://schemas.microsoft.com/office/powerpoint/2010/main" val="12151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200" i="1" kern="0" dirty="0" smtClean="0">
                <a:solidFill>
                  <a:schemeClr val="bg1"/>
                </a:solidFill>
              </a:rPr>
              <a:t>Some results: MIPAS RR</a:t>
            </a:r>
            <a:endParaRPr lang="en-US" sz="22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429"/>
            <a:ext cx="3842632" cy="546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78" y="1345475"/>
            <a:ext cx="6258322" cy="451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4645" y="5860526"/>
            <a:ext cx="29819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RMS(</a:t>
            </a:r>
            <a:r>
              <a:rPr lang="en-US" dirty="0" err="1" smtClean="0"/>
              <a:t>Sonde</a:t>
            </a:r>
            <a:r>
              <a:rPr lang="en-US" dirty="0" smtClean="0"/>
              <a:t>-Analysis)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12824" y="4323806"/>
            <a:ext cx="13068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Exp</a:t>
            </a:r>
            <a:r>
              <a:rPr lang="en-US" dirty="0" smtClean="0"/>
              <a:t>/Ctrl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MIP-ESA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MIP-CCI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ERA5: the ERA-Interim replacement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85776"/>
              </p:ext>
            </p:extLst>
          </p:nvPr>
        </p:nvGraphicFramePr>
        <p:xfrm>
          <a:off x="367132" y="1031846"/>
          <a:ext cx="9154373" cy="511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563"/>
                <a:gridCol w="2392985"/>
                <a:gridCol w="4480825"/>
              </a:tblGrid>
              <a:tr h="340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ERA-Interim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ERA5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4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Period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1979 -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Initially 1979 – present, later addition 1950-1978</a:t>
                      </a:r>
                    </a:p>
                  </a:txBody>
                  <a:tcPr/>
                </a:tc>
              </a:tr>
              <a:tr h="3954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Start of production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August 2006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2016</a:t>
                      </a:r>
                    </a:p>
                  </a:txBody>
                  <a:tcPr/>
                </a:tc>
              </a:tr>
              <a:tr h="3954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Assimilation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system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2006,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 4D-Var</a:t>
                      </a:r>
                      <a:endParaRPr lang="en-US" sz="1400" dirty="0" smtClean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baseline="0" dirty="0" smtClean="0">
                          <a:solidFill>
                            <a:schemeClr val="dk1"/>
                          </a:solidFill>
                        </a:rPr>
                        <a:t>2016 ECMWF model cycle, 4D-Var</a:t>
                      </a:r>
                      <a:endParaRPr lang="en-US" sz="1400" b="1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80152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Model input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(radiation and surface)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As in operations, </a:t>
                      </a:r>
                    </a:p>
                    <a:p>
                      <a:r>
                        <a:rPr lang="en-US" sz="1400" i="1" dirty="0" smtClean="0">
                          <a:solidFill>
                            <a:srgbClr val="215968"/>
                          </a:solidFill>
                        </a:rPr>
                        <a:t>(inconsistent</a:t>
                      </a:r>
                      <a:r>
                        <a:rPr lang="en-US" sz="1400" i="1" baseline="0" dirty="0" smtClean="0">
                          <a:solidFill>
                            <a:srgbClr val="215968"/>
                          </a:solidFill>
                        </a:rPr>
                        <a:t> sea surface temperature)</a:t>
                      </a:r>
                      <a:endParaRPr lang="en-US" sz="1400" i="1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Appropriate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for c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limate</a:t>
                      </a:r>
                      <a:r>
                        <a:rPr lang="en-US" sz="1400" dirty="0" smtClean="0"/>
                        <a:t>, e.g.,</a:t>
                      </a:r>
                    </a:p>
                    <a:p>
                      <a:r>
                        <a:rPr lang="en-US" sz="1400" baseline="0" dirty="0" smtClean="0"/>
                        <a:t>evolution greenhouse gases, volcanic eruptions, sea surface temperature and sea ice</a:t>
                      </a:r>
                    </a:p>
                  </a:txBody>
                  <a:tcPr/>
                </a:tc>
              </a:tr>
              <a:tr h="552608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Spatial resolution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79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 km globally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60 levels to 10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31 km globally</a:t>
                      </a:r>
                    </a:p>
                    <a:p>
                      <a:r>
                        <a:rPr lang="en-US" sz="1400" dirty="0" smtClean="0"/>
                        <a:t>137 </a:t>
                      </a:r>
                      <a:r>
                        <a:rPr lang="en-US" sz="1400" baseline="0" dirty="0" smtClean="0"/>
                        <a:t>levels to</a:t>
                      </a:r>
                      <a:r>
                        <a:rPr lang="en-US" sz="1400" dirty="0" smtClean="0"/>
                        <a:t> 1 Pa</a:t>
                      </a:r>
                      <a:endParaRPr lang="en-US" sz="1400" baseline="0" dirty="0" smtClean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467003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Uncertainty estimate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Based on a 10-member </a:t>
                      </a:r>
                      <a:r>
                        <a:rPr lang="en-US" sz="14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4D-Var 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ensemble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at 62 km</a:t>
                      </a:r>
                    </a:p>
                  </a:txBody>
                  <a:tcPr/>
                </a:tc>
              </a:tr>
              <a:tr h="395493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Land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Component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79km</a:t>
                      </a:r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9km</a:t>
                      </a:r>
                    </a:p>
                  </a:txBody>
                  <a:tcPr/>
                </a:tc>
              </a:tr>
              <a:tr h="539279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Output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frequency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6-hourly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 Analysis fields</a:t>
                      </a:r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Hourly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(three-hourly for the ensemble),</a:t>
                      </a:r>
                    </a:p>
                    <a:p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Extended list of parameters   ~ 5 Peta Byte</a:t>
                      </a:r>
                    </a:p>
                  </a:txBody>
                  <a:tcPr/>
                </a:tc>
              </a:tr>
              <a:tr h="378211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Extra Observations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Mostly ERA-40</a:t>
                      </a:r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215968"/>
                          </a:solidFill>
                        </a:rPr>
                        <a:t>GTS</a:t>
                      </a:r>
                      <a:endParaRPr lang="en-US" sz="1400" dirty="0">
                        <a:solidFill>
                          <a:srgbClr val="21596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Various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reprocessed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CDRs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</a:rPr>
                        <a:t>latest instruments</a:t>
                      </a:r>
                      <a:endParaRPr lang="en-US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3005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Variational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Bias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correction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215968"/>
                          </a:solidFill>
                        </a:rPr>
                        <a:t>Satellite radiances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Also </a:t>
                      </a:r>
                      <a:r>
                        <a:rPr lang="en-US" sz="1400" baseline="0" dirty="0" smtClean="0"/>
                        <a:t>ozone, aircraft, surface pressure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i="1" kern="0" dirty="0" smtClean="0">
                <a:solidFill>
                  <a:schemeClr val="bg1"/>
                </a:solidFill>
              </a:rPr>
              <a:t>What is new in ERA5?</a:t>
            </a:r>
            <a:endParaRPr lang="en-US" sz="2400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0669" y="239486"/>
            <a:ext cx="4022589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i="1" kern="0" dirty="0" smtClean="0">
                <a:solidFill>
                  <a:schemeClr val="bg1"/>
                </a:solidFill>
              </a:rPr>
              <a:t>ERA5 Public Release Plan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29738" y="1118427"/>
            <a:ext cx="8666662" cy="384096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Recently a two-months </a:t>
            </a:r>
            <a:r>
              <a:rPr lang="en-US" sz="2000" i="1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test data set </a:t>
            </a: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was made available 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Full resolution, 31km, hourly and 62km-ensemble 3-hourly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Jan-Feb 2016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i="1" u="sng" kern="0" dirty="0">
                <a:solidFill>
                  <a:srgbClr val="231F89"/>
                </a:solidFill>
                <a:latin typeface="PF Square Sans Pro" charset="0"/>
                <a:ea typeface="PF Square Sans Pro" charset="0"/>
                <a:cs typeface="PF Square Sans Pro" charset="0"/>
              </a:rPr>
              <a:t>https://</a:t>
            </a:r>
            <a:r>
              <a:rPr lang="en-US" sz="1800" b="0" i="1" u="sng" kern="0" dirty="0" err="1" smtClean="0">
                <a:solidFill>
                  <a:srgbClr val="231F89"/>
                </a:solidFill>
                <a:latin typeface="PF Square Sans Pro" charset="0"/>
                <a:ea typeface="PF Square Sans Pro" charset="0"/>
                <a:cs typeface="PF Square Sans Pro" charset="0"/>
              </a:rPr>
              <a:t>climate.copernicus.eu</a:t>
            </a:r>
            <a:r>
              <a:rPr lang="en-US" sz="1800" b="0" i="1" u="sng" kern="0" dirty="0" smtClean="0">
                <a:solidFill>
                  <a:srgbClr val="231F89"/>
                </a:solidFill>
                <a:latin typeface="PF Square Sans Pro" charset="0"/>
                <a:ea typeface="PF Square Sans Pro" charset="0"/>
                <a:cs typeface="PF Square Sans Pro" charset="0"/>
              </a:rPr>
              <a:t>/climate-reanalysis</a:t>
            </a:r>
            <a:endParaRPr lang="en-US" sz="16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>
              <a:spcBef>
                <a:spcPts val="168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Q2 2017: public </a:t>
            </a:r>
            <a:r>
              <a:rPr lang="en-US" sz="20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release of the </a:t>
            </a: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2010 – </a:t>
            </a:r>
            <a:r>
              <a:rPr lang="en-US" sz="20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2016 period</a:t>
            </a:r>
            <a:endParaRPr lang="en-US" sz="2000" kern="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Includes observation </a:t>
            </a:r>
            <a:r>
              <a:rPr lang="en-US" sz="18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feedback</a:t>
            </a:r>
            <a:endParaRPr lang="en-US" sz="16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>
              <a:spcBef>
                <a:spcPts val="168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Q3 2017: 2017 – timely updates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ERA5:   Updates with about 2-months delay (final product)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ERA5T: Updates with short delay (&lt;1 week, preliminary product</a:t>
            </a:r>
            <a:r>
              <a:rPr lang="en-US" sz="18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)</a:t>
            </a:r>
            <a:endParaRPr lang="en-US" sz="16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>
              <a:spcBef>
                <a:spcPts val="168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2018</a:t>
            </a: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: Release </a:t>
            </a: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of the 1979 </a:t>
            </a: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– </a:t>
            </a:r>
            <a:r>
              <a:rPr lang="en-US" sz="20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2009 period:</a:t>
            </a:r>
            <a:endParaRPr lang="en-US" sz="2000" kern="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</a:t>
            </a:r>
            <a:r>
              <a:rPr lang="en-US" sz="18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ontinue ERA5 timely updates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Integration of ERA5 back-extension to </a:t>
            </a:r>
            <a:r>
              <a:rPr lang="en-US" sz="18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1950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800" kern="0" dirty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End of ERA-Interim production (beginning of summer at the latest).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endParaRPr lang="en-US" sz="1600" kern="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6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6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22530" y="3047642"/>
            <a:ext cx="6233409" cy="921834"/>
            <a:chOff x="1806498" y="3282176"/>
            <a:chExt cx="6233409" cy="921834"/>
          </a:xfrm>
        </p:grpSpPr>
        <p:sp>
          <p:nvSpPr>
            <p:cNvPr id="2" name="Oval 1"/>
            <p:cNvSpPr/>
            <p:nvPr/>
          </p:nvSpPr>
          <p:spPr bwMode="auto">
            <a:xfrm>
              <a:off x="1806498" y="3282176"/>
              <a:ext cx="1516565" cy="914400"/>
            </a:xfrm>
            <a:prstGeom prst="ellipse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100" b="1" i="0" u="none" strike="noStrike" cap="none" normalizeH="0" baseline="0" dirty="0" smtClean="0">
                  <a:ln>
                    <a:noFill/>
                  </a:ln>
                  <a:solidFill>
                    <a:srgbClr val="2C3592"/>
                  </a:solidFill>
                  <a:effectLst/>
                  <a:latin typeface="Arial" charset="0"/>
                </a:rPr>
                <a:t>O</a:t>
              </a:r>
              <a:r>
                <a:rPr kumimoji="0" lang="en-GB" sz="2100" b="1" i="0" u="none" strike="noStrike" cap="none" normalizeH="0" baseline="-25000" dirty="0" smtClean="0">
                  <a:ln>
                    <a:noFill/>
                  </a:ln>
                  <a:solidFill>
                    <a:srgbClr val="2C3592"/>
                  </a:solidFill>
                  <a:effectLst/>
                  <a:latin typeface="Arial" charset="0"/>
                </a:rPr>
                <a:t>3</a:t>
              </a:r>
              <a:r>
                <a:rPr kumimoji="0" lang="en-GB" sz="2100" b="1" i="0" u="none" strike="noStrike" cap="none" normalizeH="0" baseline="0" dirty="0" smtClean="0">
                  <a:ln>
                    <a:noFill/>
                  </a:ln>
                  <a:solidFill>
                    <a:srgbClr val="2C3592"/>
                  </a:solidFill>
                  <a:effectLst/>
                  <a:latin typeface="Arial" charset="0"/>
                </a:rPr>
                <a:t> CCI </a:t>
              </a:r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3527482" y="3541442"/>
              <a:ext cx="434897" cy="39586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166798" y="3285893"/>
              <a:ext cx="1516565" cy="914400"/>
            </a:xfrm>
            <a:prstGeom prst="ellipse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1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CMUG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523342" y="3289610"/>
              <a:ext cx="1516565" cy="914400"/>
            </a:xfrm>
            <a:prstGeom prst="ellipse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100" b="1" i="0" u="none" strike="noStrike" cap="none" normalizeH="0" baseline="0" dirty="0" smtClean="0">
                  <a:ln>
                    <a:noFill/>
                  </a:ln>
                  <a:solidFill>
                    <a:srgbClr val="2C3592"/>
                  </a:solidFill>
                  <a:effectLst/>
                  <a:latin typeface="Arial" charset="0"/>
                </a:rPr>
                <a:t>C3S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5885904" y="3573966"/>
              <a:ext cx="434897" cy="39586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normalizeH="0" baseline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Content Placeholder 6"/>
          <p:cNvSpPr txBox="1">
            <a:spLocks/>
          </p:cNvSpPr>
          <p:nvPr/>
        </p:nvSpPr>
        <p:spPr>
          <a:xfrm>
            <a:off x="453060" y="969016"/>
            <a:ext cx="9131967" cy="5314220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Of all CCI ECVs, </a:t>
            </a:r>
            <a:r>
              <a:rPr lang="en-US" sz="22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only O</a:t>
            </a:r>
            <a:r>
              <a:rPr lang="en-US" sz="2200" kern="0" baseline="-2500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3</a:t>
            </a:r>
            <a:r>
              <a:rPr lang="en-US" sz="22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CCI products are used </a:t>
            </a:r>
            <a:r>
              <a:rPr lang="en-US" sz="22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(assimilated) in ERA5.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The </a:t>
            </a:r>
            <a:r>
              <a:rPr lang="en-US" sz="22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work </a:t>
            </a:r>
            <a:r>
              <a:rPr lang="en-US" sz="22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performed </a:t>
            </a:r>
            <a:r>
              <a:rPr lang="en-US" sz="22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within CMUG </a:t>
            </a:r>
            <a:r>
              <a:rPr lang="en-US" sz="22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(WP3.2) was instrumental because the work</a:t>
            </a:r>
            <a:r>
              <a:rPr lang="en-US" sz="220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en-US" sz="1900" b="0" dirty="0" smtClean="0">
                <a:solidFill>
                  <a:schemeClr val="tx1"/>
                </a:solidFill>
                <a:latin typeface="Arial" charset="0"/>
              </a:rPr>
              <a:t>was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designed with the same good practice and protocols used in reanalysis/DA </a:t>
            </a:r>
            <a:r>
              <a:rPr lang="en-US" sz="1900" dirty="0" smtClean="0">
                <a:solidFill>
                  <a:schemeClr val="tx1"/>
                </a:solidFill>
                <a:latin typeface="Arial" charset="0"/>
              </a:rPr>
              <a:t>assessments</a:t>
            </a:r>
            <a:r>
              <a:rPr lang="en-US" b="0" dirty="0" smtClean="0">
                <a:solidFill>
                  <a:srgbClr val="2C3592"/>
                </a:solidFill>
                <a:latin typeface="Arial" charset="0"/>
              </a:rPr>
              <a:t>.</a:t>
            </a:r>
            <a:endParaRPr lang="en-US" sz="1900" b="0" dirty="0" smtClean="0">
              <a:solidFill>
                <a:srgbClr val="2C3592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2C3592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2C3592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>
              <a:solidFill>
                <a:srgbClr val="2C3592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rgbClr val="2C3592"/>
              </a:solidFill>
              <a:latin typeface="Arial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For many of the European sensors measuring O</a:t>
            </a:r>
            <a:r>
              <a:rPr lang="en-US" sz="2200" b="0" kern="0" baseline="-2500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3</a:t>
            </a:r>
            <a:r>
              <a:rPr lang="en-US" sz="22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, multiple algorithms </a:t>
            </a:r>
            <a:r>
              <a:rPr lang="en-US" sz="22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have been </a:t>
            </a:r>
            <a:r>
              <a:rPr lang="en-US" sz="2200" b="0" kern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developed over the years, each providing a valid candidate for the assimilation.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1900" b="0" dirty="0" smtClean="0">
                <a:solidFill>
                  <a:srgbClr val="2C3592"/>
                </a:solidFill>
                <a:latin typeface="Arial" charset="0"/>
              </a:rPr>
              <a:t>The assessment was </a:t>
            </a:r>
            <a:r>
              <a:rPr lang="en-US" sz="1900" b="0" dirty="0">
                <a:solidFill>
                  <a:srgbClr val="2C3592"/>
                </a:solidFill>
                <a:latin typeface="Arial" charset="0"/>
              </a:rPr>
              <a:t>based as Round-Robin </a:t>
            </a:r>
            <a:r>
              <a:rPr lang="en-US" sz="1900" b="0" dirty="0" smtClean="0">
                <a:solidFill>
                  <a:srgbClr val="2C3592"/>
                </a:solidFill>
                <a:latin typeface="Arial" charset="0"/>
              </a:rPr>
              <a:t>Assimilation Experiments</a:t>
            </a:r>
            <a:r>
              <a:rPr lang="en-US" sz="1900" b="0" dirty="0">
                <a:solidFill>
                  <a:srgbClr val="2C3592"/>
                </a:solidFill>
                <a:latin typeface="Arial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6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800" i="1" kern="0" dirty="0" smtClean="0">
                <a:solidFill>
                  <a:schemeClr val="bg1"/>
                </a:solidFill>
              </a:rPr>
              <a:t>CCI data in ERA5</a:t>
            </a:r>
          </a:p>
        </p:txBody>
      </p:sp>
    </p:spTree>
    <p:extLst>
      <p:ext uri="{BB962C8B-B14F-4D97-AF65-F5344CB8AC3E}">
        <p14:creationId xmlns:p14="http://schemas.microsoft.com/office/powerpoint/2010/main" val="4134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200" i="1" kern="0" dirty="0">
                <a:solidFill>
                  <a:schemeClr val="bg1"/>
                </a:solidFill>
              </a:rPr>
              <a:t>O3 RR experiment set-up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58877" y="969429"/>
            <a:ext cx="9361713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GB" alt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Five Round-Robin O</a:t>
            </a:r>
            <a:r>
              <a:rPr lang="en-GB" altLang="en-US" sz="2000" b="0" kern="0" baseline="-25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3</a:t>
            </a:r>
            <a:r>
              <a:rPr lang="en-GB" alt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 Assimilation experiments for five instruments (SCIAMACHY, OMI, GOME, GOME-2, MIPAS) were run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 smtClean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§"/>
              <a:defRPr/>
            </a:pPr>
            <a:endParaRPr lang="en-GB" altLang="en-US" sz="2000" b="0" kern="0" dirty="0">
              <a:solidFill>
                <a:srgbClr val="C0000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>
              <a:spcBef>
                <a:spcPts val="108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GB" alt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Four </a:t>
            </a:r>
            <a:r>
              <a:rPr lang="en-GB" altLang="en-US" sz="2000" b="0" kern="0" dirty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month assimilation experiments </a:t>
            </a:r>
            <a:r>
              <a:rPr lang="en-GB" alt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(1</a:t>
            </a:r>
            <a:r>
              <a:rPr lang="en-GB" altLang="en-US" sz="2000" b="0" kern="0" baseline="3000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st</a:t>
            </a:r>
            <a:r>
              <a:rPr lang="en-GB" alt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 month discarded)</a:t>
            </a:r>
          </a:p>
          <a:p>
            <a:pPr marL="342900" indent="-342900">
              <a:spcBef>
                <a:spcPts val="108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000" b="0" kern="0" dirty="0" smtClean="0">
                <a:solidFill>
                  <a:srgbClr val="C00000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Thorough assessment:</a:t>
            </a: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Comparison </a:t>
            </a:r>
            <a:r>
              <a:rPr lang="en-US" sz="1600" b="0" kern="0" dirty="0" err="1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Obs</a:t>
            </a: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&amp; associated uncertainties vs model equivalents (prior assimilation)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Changes in the analysis quality due to the assimilation 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Changes in the system internal consistency (e.g. data usage)</a:t>
            </a:r>
          </a:p>
          <a:p>
            <a:pPr lvl="1">
              <a:buClr>
                <a:schemeClr val="tx1"/>
              </a:buClr>
              <a:buFont typeface="Wingdings" charset="2"/>
              <a:buChar char="v"/>
            </a:pPr>
            <a:r>
              <a:rPr lang="en-US" sz="1600" b="0" kern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Consistency with other datasets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30397"/>
              </p:ext>
            </p:extLst>
          </p:nvPr>
        </p:nvGraphicFramePr>
        <p:xfrm>
          <a:off x="868333" y="1777853"/>
          <a:ext cx="8184232" cy="2278677"/>
        </p:xfrm>
        <a:graphic>
          <a:graphicData uri="http://schemas.openxmlformats.org/drawingml/2006/table">
            <a:tbl>
              <a:tblPr/>
              <a:tblGrid>
                <a:gridCol w="2071044"/>
                <a:gridCol w="6113188"/>
              </a:tblGrid>
              <a:tr h="480229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+mn-ea"/>
                          <a:cs typeface="+mn-cs"/>
                        </a:rPr>
                        <a:t>Experiment</a:t>
                      </a:r>
                      <a:endParaRPr kumimoji="0" lang="en-GB" altLang="x-none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+mn-ea"/>
                        <a:cs typeface="+mn-cs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619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</a:rPr>
                        <a:t>Description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6192"/>
                    </a:solidFill>
                  </a:tcPr>
                </a:tc>
              </a:tr>
              <a:tr h="91438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Control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87325" indent="-28575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187325" marR="0" lvl="0" indent="-2857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L2 O3: </a:t>
                      </a:r>
                      <a:r>
                        <a:rPr kumimoji="0" lang="en-GB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1 TCO3 (OMI or SCIA), SBUV 6-layer PCO3 </a:t>
                      </a:r>
                    </a:p>
                    <a:p>
                      <a:pPr marL="187325" marR="0" lvl="0" indent="-2857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IR/O3: </a:t>
                      </a:r>
                      <a:r>
                        <a:rPr kumimoji="0" lang="en-GB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HIRS [, IASI, AIRS]</a:t>
                      </a:r>
                    </a:p>
                    <a:p>
                      <a:pPr marL="187325" marR="0" lvl="0" indent="-2857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</a:pPr>
                      <a:r>
                        <a:rPr kumimoji="0" lang="en-GB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All other non-ozone sensitive observations 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7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Perturbation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CTRL + </a:t>
                      </a:r>
                      <a:r>
                        <a:rPr kumimoji="0" lang="en-GB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CCI dataset to assess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E1"/>
                    </a:solidFill>
                  </a:tcPr>
                </a:tc>
              </a:tr>
              <a:tr h="145419">
                <a:tc gridSpan="2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7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Perturbation 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000066"/>
                        </a:buClr>
                        <a:defRPr sz="2400" b="1">
                          <a:solidFill>
                            <a:srgbClr val="00338D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Font typeface="NotesSoft-Bold" charset="0"/>
                        <a:defRPr sz="2400">
                          <a:solidFill>
                            <a:srgbClr val="00338D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CTRL + </a:t>
                      </a:r>
                      <a:r>
                        <a:rPr kumimoji="0" lang="en-GB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Alternative option of </a:t>
                      </a:r>
                      <a:r>
                        <a:rPr kumimoji="0" lang="en-GB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CCI dataset to assess</a:t>
                      </a:r>
                      <a:endParaRPr kumimoji="0" lang="en-GB" altLang="x-none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97" y="304800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200" i="1" kern="0" dirty="0" smtClean="0">
                <a:solidFill>
                  <a:schemeClr val="bg1"/>
                </a:solidFill>
              </a:rPr>
              <a:t>Some results: MIPAS RR</a:t>
            </a:r>
            <a:endParaRPr lang="en-US" sz="22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5881" y="6391853"/>
            <a:ext cx="298190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RMS(</a:t>
            </a:r>
            <a:r>
              <a:rPr lang="en-US" dirty="0" err="1" smtClean="0"/>
              <a:t>Sonde</a:t>
            </a:r>
            <a:r>
              <a:rPr lang="en-US" dirty="0" smtClean="0"/>
              <a:t>-Analysis)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7" y="1029158"/>
            <a:ext cx="8064137" cy="5363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209" y="4271552"/>
            <a:ext cx="130676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Exp</a:t>
            </a:r>
            <a:r>
              <a:rPr lang="en-US" dirty="0" smtClean="0"/>
              <a:t>/Ctrl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MIP-ESA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MIP-CCI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81497" y="1371600"/>
            <a:ext cx="934384" cy="496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73215" y="4023358"/>
            <a:ext cx="934384" cy="496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18328" y="1269575"/>
            <a:ext cx="934384" cy="496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65019" y="1269575"/>
            <a:ext cx="934384" cy="496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35296" y="4023359"/>
            <a:ext cx="934384" cy="496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0640" y="5655367"/>
            <a:ext cx="4828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83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34514" y="3004596"/>
            <a:ext cx="631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53339" y="2934216"/>
            <a:ext cx="4828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3132" y="2943163"/>
            <a:ext cx="631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86855" y="5690015"/>
            <a:ext cx="4828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37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9778" y="882858"/>
            <a:ext cx="24261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60</a:t>
            </a:r>
            <a:r>
              <a:rPr lang="en-US" sz="1400" baseline="30000" dirty="0"/>
              <a:t>o</a:t>
            </a:r>
            <a:r>
              <a:rPr lang="en-US" sz="1400" dirty="0"/>
              <a:t>-90</a:t>
            </a:r>
            <a:r>
              <a:rPr lang="en-US" sz="1400" baseline="30000" dirty="0"/>
              <a:t>o</a:t>
            </a:r>
            <a:r>
              <a:rPr lang="en-US" sz="1400" dirty="0"/>
              <a:t>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2089" y="867589"/>
            <a:ext cx="24261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30</a:t>
            </a:r>
            <a:r>
              <a:rPr lang="en-US" sz="1400" baseline="30000" smtClean="0"/>
              <a:t>o</a:t>
            </a:r>
            <a:r>
              <a:rPr lang="en-US" sz="1400" smtClean="0"/>
              <a:t>-60</a:t>
            </a:r>
            <a:r>
              <a:rPr lang="en-US" sz="1400" baseline="30000" smtClean="0"/>
              <a:t>o</a:t>
            </a:r>
            <a:r>
              <a:rPr lang="en-US" sz="1400" smtClean="0"/>
              <a:t> </a:t>
            </a:r>
            <a:r>
              <a:rPr lang="en-US" sz="1400" dirty="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7961" y="843796"/>
            <a:ext cx="24261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30</a:t>
            </a:r>
            <a:r>
              <a:rPr lang="en-US" sz="1400" baseline="30000" smtClean="0"/>
              <a:t>o</a:t>
            </a:r>
            <a:r>
              <a:rPr lang="en-US" sz="1400"/>
              <a:t> </a:t>
            </a:r>
            <a:r>
              <a:rPr lang="en-US" sz="1400" smtClean="0"/>
              <a:t>S - 30</a:t>
            </a:r>
            <a:r>
              <a:rPr lang="en-US" sz="1400" baseline="30000" smtClean="0"/>
              <a:t>o</a:t>
            </a:r>
            <a:r>
              <a:rPr lang="en-US" sz="1400" smtClean="0"/>
              <a:t> </a:t>
            </a:r>
            <a:r>
              <a:rPr lang="en-US" sz="1400" dirty="0"/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1857" y="3564768"/>
            <a:ext cx="24261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30</a:t>
            </a:r>
            <a:r>
              <a:rPr lang="en-US" sz="1400" baseline="30000" smtClean="0"/>
              <a:t>o</a:t>
            </a:r>
            <a:r>
              <a:rPr lang="en-US" sz="1400" smtClean="0"/>
              <a:t>-60</a:t>
            </a:r>
            <a:r>
              <a:rPr lang="en-US" sz="1400" baseline="30000" smtClean="0"/>
              <a:t>o</a:t>
            </a:r>
            <a:r>
              <a:rPr lang="en-US" sz="1400" smtClean="0"/>
              <a:t> 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75951" y="3548868"/>
            <a:ext cx="20269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60</a:t>
            </a:r>
            <a:r>
              <a:rPr lang="en-US" sz="1400" baseline="30000" dirty="0"/>
              <a:t>o</a:t>
            </a:r>
            <a:r>
              <a:rPr lang="en-US" sz="1400" dirty="0"/>
              <a:t>-90</a:t>
            </a:r>
            <a:r>
              <a:rPr lang="en-US" sz="1400" baseline="30000" dirty="0"/>
              <a:t>o</a:t>
            </a:r>
            <a:r>
              <a:rPr lang="en-US" sz="1400" dirty="0"/>
              <a:t> </a:t>
            </a:r>
            <a:r>
              <a:rPr lang="en-US" sz="1400" dirty="0" smtClean="0"/>
              <a:t>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6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00297"/>
            <a:ext cx="3684494" cy="3585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200" i="1" kern="0" dirty="0" smtClean="0">
                <a:solidFill>
                  <a:schemeClr val="bg1"/>
                </a:solidFill>
              </a:rPr>
              <a:t>Some results: GOME-2</a:t>
            </a:r>
            <a:endParaRPr lang="en-US" sz="2200" i="1" kern="0" dirty="0">
              <a:solidFill>
                <a:schemeClr val="bg1"/>
              </a:solidFill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391887" y="969429"/>
            <a:ext cx="9137124" cy="550649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§"/>
            </a:pPr>
            <a:endParaRPr lang="en-US" sz="1600" b="0" kern="0" dirty="0" smtClean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0" y="1078842"/>
            <a:ext cx="5010193" cy="267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38" y="1078842"/>
            <a:ext cx="4973123" cy="2655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0" y="3734134"/>
            <a:ext cx="5103341" cy="2724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48" y="3755072"/>
            <a:ext cx="4959695" cy="264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6202" y="92632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MLS-Ctrl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421" y="361681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MLS-G2CCI (TCO3)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3447" y="361328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MLS-G2CCI (NPO3)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052" y="93868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MLS-G2SAF (TCO3)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54517</TotalTime>
  <Words>2080</Words>
  <Application>Microsoft Macintosh PowerPoint</Application>
  <PresentationFormat>A4 Paper (210x297 mm)</PresentationFormat>
  <Paragraphs>420</Paragraphs>
  <Slides>34</Slides>
  <Notes>21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 Hebrew</vt:lpstr>
      <vt:lpstr>Arial Unicode MS</vt:lpstr>
      <vt:lpstr>Cambria Math</vt:lpstr>
      <vt:lpstr>ＭＳ Ｐゴシック</vt:lpstr>
      <vt:lpstr>PF Square Sans Pro</vt:lpstr>
      <vt:lpstr>TIMES</vt:lpstr>
      <vt:lpstr>Times New Roman</vt:lpstr>
      <vt:lpstr>Verdana</vt:lpstr>
      <vt:lpstr>Wingdings</vt:lpstr>
      <vt:lpstr>Arial</vt:lpstr>
      <vt:lpstr>New Powerpoint Template</vt:lpstr>
      <vt:lpstr>1_New Powerpoint Template</vt:lpstr>
      <vt:lpstr>Use of CCI data in reanalysis   R. Dragani1, H. Hersbach1,  S. Hirahara2 and A. Simmons1   1ECMWF  2JMA</vt:lpstr>
      <vt:lpstr>PowerPoint Presentation</vt:lpstr>
      <vt:lpstr>PowerPoint Presentation</vt:lpstr>
      <vt:lpstr>ERA5: the ERA-Interim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 </vt:lpstr>
      <vt:lpstr>PowerPoint Presentation</vt:lpstr>
      <vt:lpstr>PowerPoint Presentation</vt:lpstr>
      <vt:lpstr>PowerPoint Presentation</vt:lpstr>
      <vt:lpstr>PowerPoint Presentation</vt:lpstr>
      <vt:lpstr>Rationale behind reanalysis: Consistency</vt:lpstr>
      <vt:lpstr>PowerPoint Presentation</vt:lpstr>
      <vt:lpstr>ERA5: the ERA-Interim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Programme</dc:title>
  <dc:creator>FRANCRI</dc:creator>
  <cp:lastModifiedBy>Rossana Dragani</cp:lastModifiedBy>
  <cp:revision>1781</cp:revision>
  <cp:lastPrinted>2013-10-15T14:19:34Z</cp:lastPrinted>
  <dcterms:created xsi:type="dcterms:W3CDTF">2009-08-19T14:59:48Z</dcterms:created>
  <dcterms:modified xsi:type="dcterms:W3CDTF">2017-02-14T10:11:31Z</dcterms:modified>
</cp:coreProperties>
</file>