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90" r:id="rId6"/>
    <p:sldId id="291" r:id="rId7"/>
    <p:sldId id="268" r:id="rId8"/>
    <p:sldId id="269" r:id="rId9"/>
    <p:sldId id="270" r:id="rId10"/>
    <p:sldId id="271" r:id="rId11"/>
    <p:sldId id="272" r:id="rId12"/>
    <p:sldId id="295" r:id="rId13"/>
    <p:sldId id="296" r:id="rId14"/>
    <p:sldId id="297" r:id="rId15"/>
    <p:sldId id="298" r:id="rId16"/>
    <p:sldId id="299" r:id="rId17"/>
    <p:sldId id="300" r:id="rId18"/>
    <p:sldId id="292" r:id="rId19"/>
    <p:sldId id="293" r:id="rId20"/>
    <p:sldId id="294" r:id="rId21"/>
    <p:sldId id="276" r:id="rId22"/>
    <p:sldId id="282" r:id="rId23"/>
    <p:sldId id="301" r:id="rId24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DB"/>
    <a:srgbClr val="00549F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6" d="100"/>
          <a:sy n="156" d="100"/>
        </p:scale>
        <p:origin x="-192" y="6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>
                <a:latin typeface="Arial" panose="020B0604020202020204" pitchFamily="34" charset="0"/>
              </a:defRPr>
            </a:lvl1pPr>
          </a:lstStyle>
          <a:p>
            <a:fld id="{65B87E98-0639-4231-B255-0610A8A0BCEF}" type="slidenum">
              <a:rPr lang="it-IT" altLang="en-US"/>
              <a:pPr/>
              <a:t>‹N°›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400240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fld id="{B5A8051E-9B47-4207-A40E-F5B5FDD08BB7}" type="datetimeFigureOut">
              <a:rPr lang="en-GB" altLang="en-US"/>
              <a:pPr/>
              <a:t>29/10/2018</a:t>
            </a:fld>
            <a:endParaRPr lang="en-GB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fld id="{6DF48260-AB77-4914-9783-09E61CC0E647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84336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partitioning of combined SW surface radiation and evaporation data with respect to 4 soil-moisture</a:t>
            </a:r>
            <a:r>
              <a:rPr lang="en-US" baseline="0" dirty="0" smtClean="0"/>
              <a:t> q</a:t>
            </a:r>
            <a:r>
              <a:rPr lang="en-US" dirty="0" smtClean="0"/>
              <a:t>uartiles at regional scale and on a monthly basis Example for the bi-</a:t>
            </a:r>
            <a:r>
              <a:rPr lang="en-US" dirty="0" err="1" smtClean="0"/>
              <a:t>dimentional</a:t>
            </a:r>
            <a:r>
              <a:rPr lang="en-US" dirty="0" smtClean="0"/>
              <a:t> histograms of the </a:t>
            </a:r>
            <a:r>
              <a:rPr lang="en-US" dirty="0" err="1" smtClean="0"/>
              <a:t>occurence</a:t>
            </a:r>
            <a:r>
              <a:rPr lang="en-US" dirty="0" smtClean="0"/>
              <a:t> of pairs of (Evaporation, </a:t>
            </a:r>
            <a:r>
              <a:rPr lang="en-US" dirty="0" err="1" smtClean="0"/>
              <a:t>SWnet</a:t>
            </a:r>
            <a:r>
              <a:rPr lang="en-US" dirty="0" smtClean="0"/>
              <a:t> </a:t>
            </a:r>
            <a:r>
              <a:rPr lang="en-US" dirty="0" err="1" smtClean="0"/>
              <a:t>radia</a:t>
            </a:r>
            <a:r>
              <a:rPr lang="en-US" dirty="0" smtClean="0"/>
              <a:t>-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tion</a:t>
            </a:r>
            <a:r>
              <a:rPr lang="en-US" dirty="0" smtClean="0"/>
              <a:t>) values binned into 20 intervals and for each quartiles of the Soil moisture distribution The </a:t>
            </a:r>
            <a:r>
              <a:rPr lang="en-US" dirty="0" err="1" smtClean="0"/>
              <a:t>colorscale</a:t>
            </a:r>
            <a:r>
              <a:rPr lang="en-US" dirty="0" smtClean="0"/>
              <a:t> indicates the percentage of the total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population with particular (</a:t>
            </a:r>
            <a:r>
              <a:rPr lang="en-US" dirty="0" err="1" smtClean="0"/>
              <a:t>SWnet,Evaporation</a:t>
            </a:r>
            <a:r>
              <a:rPr lang="en-US" dirty="0" smtClean="0"/>
              <a:t>) binned values.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48260-AB77-4914-9783-09E61CC0E647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8791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dry regions </a:t>
            </a:r>
            <a:r>
              <a:rPr lang="en-US" baseline="0" dirty="0" smtClean="0"/>
              <a:t> </a:t>
            </a:r>
            <a:r>
              <a:rPr lang="en-US" dirty="0" smtClean="0"/>
              <a:t>and during the dry season radiation has hard time to trigger the evaporation. When it is triggered, it is a yes-or-no process and the evaporation rates can vary over a large range</a:t>
            </a:r>
          </a:p>
          <a:p>
            <a:r>
              <a:rPr lang="en-US" dirty="0" smtClean="0"/>
              <a:t>166 of values. The highest values of the evaporation rates occur for the intermediate values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48260-AB77-4914-9783-09E61CC0E647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6065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partitioning of combined SW surface radiation and evaporation data with respect to 4 soil-moisture</a:t>
            </a:r>
            <a:r>
              <a:rPr lang="en-US" baseline="0" dirty="0" smtClean="0"/>
              <a:t> q</a:t>
            </a:r>
            <a:r>
              <a:rPr lang="en-US" dirty="0" smtClean="0"/>
              <a:t>uartiles at regional scale and on a monthly basis Example for the </a:t>
            </a:r>
            <a:r>
              <a:rPr lang="en-US" dirty="0" err="1" smtClean="0"/>
              <a:t>Mediteranean</a:t>
            </a:r>
            <a:r>
              <a:rPr lang="en-US" baseline="0" dirty="0" smtClean="0"/>
              <a:t> area. </a:t>
            </a:r>
          </a:p>
          <a:p>
            <a:r>
              <a:rPr lang="en-US" baseline="0" dirty="0" smtClean="0"/>
              <a:t>At high SW radiation, high values of the evaporation are much less frequent in the model.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48260-AB77-4914-9783-09E61CC0E647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059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4.1 and 12 (lower 2 panels) show the histogra216 </a:t>
            </a:r>
            <a:r>
              <a:rPr lang="en-US" dirty="0" err="1" smtClean="0"/>
              <a:t>ms</a:t>
            </a:r>
            <a:r>
              <a:rPr lang="en-US" dirty="0" smtClean="0"/>
              <a:t> of the evaporation and the</a:t>
            </a:r>
          </a:p>
          <a:p>
            <a:r>
              <a:rPr lang="en-US" dirty="0" smtClean="0"/>
              <a:t>217 SW radiation for each soil moisture quartile and for the reference numerical experiment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48260-AB77-4914-9783-09E61CC0E647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2417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7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8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 descr="CCI_ppt_edits_cmu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631825" y="482282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800" smtClean="0"/>
          </a:p>
        </p:txBody>
      </p:sp>
      <p:pic>
        <p:nvPicPr>
          <p:cNvPr id="6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7788275" y="155575"/>
            <a:ext cx="12096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8"/>
          <p:cNvSpPr txBox="1">
            <a:spLocks noChangeArrowheads="1"/>
          </p:cNvSpPr>
          <p:nvPr/>
        </p:nvSpPr>
        <p:spPr bwMode="auto">
          <a:xfrm>
            <a:off x="163513" y="4572000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smtClean="0">
                <a:solidFill>
                  <a:srgbClr val="D9D9D9"/>
                </a:solidFill>
              </a:rPr>
              <a:t>ESA UNCLASSIFIED - For Official Use</a:t>
            </a:r>
          </a:p>
        </p:txBody>
      </p:sp>
      <p:pic>
        <p:nvPicPr>
          <p:cNvPr id="8" name="Picture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7789863" y="4899025"/>
            <a:ext cx="119538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166688" y="4789488"/>
            <a:ext cx="8823325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67"/>
          <p:cNvGrpSpPr>
            <a:grpSpLocks/>
          </p:cNvGrpSpPr>
          <p:nvPr/>
        </p:nvGrpSpPr>
        <p:grpSpPr bwMode="auto">
          <a:xfrm>
            <a:off x="173038" y="4908550"/>
            <a:ext cx="6826250" cy="111125"/>
            <a:chOff x="172269" y="6621494"/>
            <a:chExt cx="6826666" cy="111519"/>
          </a:xfrm>
        </p:grpSpPr>
        <p:pic>
          <p:nvPicPr>
            <p:cNvPr id="11" name="Picture 68" descr="at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9" descr="be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70" descr="ca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1" descr="ch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2" descr="cz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3" descr="de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4" descr="dk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5" descr="ee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6" descr="es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7" descr="fi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8" descr="fr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9" descr="gr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80" descr="hu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81" descr="ie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82" descr="i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83" descr="lu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4" descr="nl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5" descr="no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6" descr="pl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7" descr="pt.pn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8" descr="ro.png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9" descr="se.png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90" descr="uk.png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91" descr="si.png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72843612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596688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2347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3518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558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7685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959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4360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234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37" Type="http://schemas.openxmlformats.org/officeDocument/2006/relationships/image" Target="../media/image27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CI_ppt_edits_cmug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3038" y="792163"/>
            <a:ext cx="8747125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028" name="Text Box DG"/>
          <p:cNvSpPr txBox="1">
            <a:spLocks noChangeArrowheads="1"/>
          </p:cNvSpPr>
          <p:nvPr/>
        </p:nvSpPr>
        <p:spPr bwMode="auto">
          <a:xfrm>
            <a:off x="577850" y="334963"/>
            <a:ext cx="50165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800" smtClean="0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74700" y="158750"/>
            <a:ext cx="69564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pic>
        <p:nvPicPr>
          <p:cNvPr id="1030" name="Picture 11" descr="PPT_Footer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678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38"/>
          <p:cNvSpPr txBox="1">
            <a:spLocks noChangeArrowheads="1"/>
          </p:cNvSpPr>
          <p:nvPr/>
        </p:nvSpPr>
        <p:spPr bwMode="auto">
          <a:xfrm>
            <a:off x="165100" y="457517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dirty="0" smtClean="0">
                <a:solidFill>
                  <a:srgbClr val="404040"/>
                </a:solidFill>
              </a:rPr>
              <a:t>Climate Modelling User Group</a:t>
            </a:r>
          </a:p>
        </p:txBody>
      </p:sp>
      <p:sp>
        <p:nvSpPr>
          <p:cNvPr id="1032" name="Text Box 34"/>
          <p:cNvSpPr txBox="1">
            <a:spLocks noChangeAspect="1" noChangeArrowheads="1"/>
          </p:cNvSpPr>
          <p:nvPr/>
        </p:nvSpPr>
        <p:spPr bwMode="auto">
          <a:xfrm>
            <a:off x="4473788" y="4579938"/>
            <a:ext cx="4521200" cy="14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800" noProof="1" smtClean="0">
                <a:solidFill>
                  <a:schemeClr val="bg2"/>
                </a:solidFill>
              </a:rPr>
              <a:t>CMUG </a:t>
            </a:r>
            <a:r>
              <a:rPr lang="en-GB" altLang="en-US" sz="800" noProof="1">
                <a:solidFill>
                  <a:schemeClr val="bg2"/>
                </a:solidFill>
              </a:rPr>
              <a:t>| </a:t>
            </a:r>
            <a:r>
              <a:rPr lang="en-GB" altLang="en-US" sz="800" noProof="1" smtClean="0">
                <a:solidFill>
                  <a:schemeClr val="bg2"/>
                </a:solidFill>
              </a:rPr>
              <a:t>25-07-2018 </a:t>
            </a:r>
            <a:r>
              <a:rPr lang="en-GB" altLang="en-US" sz="800" noProof="1">
                <a:solidFill>
                  <a:schemeClr val="bg2"/>
                </a:solidFill>
              </a:rPr>
              <a:t>| Slide  </a:t>
            </a:r>
            <a:fld id="{52AB8474-ED92-413E-8575-36E5F8D3A884}" type="slidenum">
              <a:rPr altLang="en-US" sz="800" noProof="1">
                <a:solidFill>
                  <a:schemeClr val="bg2"/>
                </a:solidFill>
              </a:rPr>
              <a:pPr algn="r" eaLnBrk="1" hangingPunct="1">
                <a:spcBef>
                  <a:spcPct val="50000"/>
                </a:spcBef>
              </a:pPr>
              <a:t>‹N°›</a:t>
            </a:fld>
            <a:endParaRPr lang="en-GB" altLang="en-US" sz="800" noProof="1">
              <a:solidFill>
                <a:schemeClr val="bg2"/>
              </a:solidFill>
            </a:endParaRPr>
          </a:p>
        </p:txBody>
      </p:sp>
      <p:grpSp>
        <p:nvGrpSpPr>
          <p:cNvPr id="1033" name="Group 39"/>
          <p:cNvGrpSpPr>
            <a:grpSpLocks/>
          </p:cNvGrpSpPr>
          <p:nvPr/>
        </p:nvGrpSpPr>
        <p:grpSpPr bwMode="auto">
          <a:xfrm>
            <a:off x="173038" y="4908550"/>
            <a:ext cx="6826250" cy="111125"/>
            <a:chOff x="172269" y="6621494"/>
            <a:chExt cx="6826666" cy="111519"/>
          </a:xfrm>
        </p:grpSpPr>
        <p:pic>
          <p:nvPicPr>
            <p:cNvPr id="1035" name="Picture 40" descr="at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41" descr="be.pn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42" descr="ca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43" descr="ch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44" descr="cz.png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45" descr="de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" name="Picture 46" descr="dk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Picture 47" descr="ee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" name="Picture 48" descr="es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" name="Picture 49" descr="fi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" name="Picture 50" descr="fr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" name="Picture 51" descr="gr.pn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" name="Picture 52" descr="hu.png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8" name="Picture 53" descr="ie.png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" name="Picture 54" descr="it.png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" name="Picture 55" descr="lu.png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1" name="Picture 56" descr="nl.png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2" name="Picture 57" descr="no.png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3" name="Picture 58" descr="pl.png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" name="Picture 59" descr="pt.png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" name="Picture 60" descr="ro.png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" name="Picture 61" descr="se.png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7" name="Picture 62" descr="uk.png"/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8" name="Picture 63" descr="si.png"/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4" name="Picture 34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7788275" y="155575"/>
            <a:ext cx="12096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dirty="0">
          <a:solidFill>
            <a:srgbClr val="FFFFFF"/>
          </a:solidFill>
          <a:latin typeface="Verdana"/>
          <a:ea typeface="MS PGothic" panose="020B0600070205080204" pitchFamily="34" charset="-128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MS PGothic" panose="020B0600070205080204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MS PGothic" panose="020B0600070205080204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MS PGothic" panose="020B0600070205080204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MS PGothic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6858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defRPr lang="en-GB" sz="1600" dirty="0">
          <a:solidFill>
            <a:schemeClr val="bg2"/>
          </a:solidFill>
          <a:latin typeface="Verdana"/>
          <a:ea typeface="MS PGothic" panose="020B0600070205080204" pitchFamily="34" charset="-128"/>
          <a:cs typeface="Verdana"/>
        </a:defRPr>
      </a:lvl1pPr>
      <a:lvl2pPr marL="809625" indent="-35242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sz="1600" dirty="0">
          <a:solidFill>
            <a:schemeClr val="bg2"/>
          </a:solidFill>
          <a:latin typeface="Verdana"/>
          <a:ea typeface="MS PGothic" panose="020B0600070205080204" pitchFamily="34" charset="-128"/>
          <a:cs typeface="Verdana"/>
        </a:defRPr>
      </a:lvl2pPr>
      <a:lvl3pPr marL="1406525" indent="-49212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sz="1600" dirty="0">
          <a:solidFill>
            <a:schemeClr val="bg2"/>
          </a:solidFill>
          <a:latin typeface="Verdana"/>
          <a:ea typeface="MS PGothic" panose="020B0600070205080204" pitchFamily="34" charset="-128"/>
          <a:cs typeface="Verdana"/>
        </a:defRPr>
      </a:lvl3pPr>
      <a:lvl4pPr marL="2005013" indent="-63341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sz="1600" dirty="0">
          <a:solidFill>
            <a:schemeClr val="bg2"/>
          </a:solidFill>
          <a:latin typeface="Verdana"/>
          <a:ea typeface="MS PGothic" panose="020B0600070205080204" pitchFamily="34" charset="-128"/>
          <a:cs typeface="Verdana"/>
        </a:defRPr>
      </a:lvl4pPr>
      <a:lvl5pPr marL="2601913" indent="-77311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sz="1600" dirty="0">
          <a:solidFill>
            <a:schemeClr val="bg2"/>
          </a:solidFill>
          <a:latin typeface="Verdana"/>
          <a:ea typeface="MS PGothic" panose="020B0600070205080204" pitchFamily="34" charset="-128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24"/>
          <p:cNvSpPr txBox="1">
            <a:spLocks noChangeArrowheads="1"/>
          </p:cNvSpPr>
          <p:nvPr/>
        </p:nvSpPr>
        <p:spPr bwMode="auto">
          <a:xfrm>
            <a:off x="615950" y="2794000"/>
            <a:ext cx="7673126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800" dirty="0">
                <a:solidFill>
                  <a:schemeClr val="bg1"/>
                </a:solidFill>
              </a:rPr>
              <a:t>  </a:t>
            </a:r>
            <a:r>
              <a:rPr lang="en-GB" altLang="en-US" sz="1800" dirty="0" smtClean="0">
                <a:solidFill>
                  <a:schemeClr val="bg1"/>
                </a:solidFill>
              </a:rPr>
              <a:t>F. </a:t>
            </a:r>
            <a:r>
              <a:rPr lang="en-GB" altLang="en-US" sz="1800" dirty="0" err="1" smtClean="0">
                <a:solidFill>
                  <a:schemeClr val="bg1"/>
                </a:solidFill>
              </a:rPr>
              <a:t>Cheruy</a:t>
            </a:r>
            <a:r>
              <a:rPr lang="en-GB" altLang="en-US" sz="1800" dirty="0">
                <a:solidFill>
                  <a:schemeClr val="bg1"/>
                </a:solidFill>
              </a:rPr>
              <a:t> </a:t>
            </a:r>
            <a:r>
              <a:rPr lang="en-GB" altLang="en-US" sz="1800" dirty="0" smtClean="0">
                <a:solidFill>
                  <a:schemeClr val="bg1"/>
                </a:solidFill>
              </a:rPr>
              <a:t>and contribution from A. </a:t>
            </a:r>
            <a:r>
              <a:rPr lang="en-GB" altLang="en-US" sz="1800" dirty="0" err="1" smtClean="0">
                <a:solidFill>
                  <a:schemeClr val="bg1"/>
                </a:solidFill>
              </a:rPr>
              <a:t>Ducharne</a:t>
            </a:r>
            <a:r>
              <a:rPr lang="en-GB" altLang="en-US" sz="1800" dirty="0">
                <a:solidFill>
                  <a:schemeClr val="bg1"/>
                </a:solidFill>
              </a:rPr>
              <a:t> </a:t>
            </a:r>
            <a:r>
              <a:rPr lang="en-GB" altLang="en-US" sz="1800" dirty="0" smtClean="0">
                <a:solidFill>
                  <a:schemeClr val="bg1"/>
                </a:solidFill>
              </a:rPr>
              <a:t>and J.L. Dufresne</a:t>
            </a:r>
            <a:endParaRPr lang="en-GB" altLang="en-US" sz="1800" dirty="0">
              <a:solidFill>
                <a:schemeClr val="bg1"/>
              </a:solidFill>
            </a:endParaRPr>
          </a:p>
        </p:txBody>
      </p:sp>
      <p:sp>
        <p:nvSpPr>
          <p:cNvPr id="5122" name="Text Box 25"/>
          <p:cNvSpPr txBox="1">
            <a:spLocks noChangeArrowheads="1"/>
          </p:cNvSpPr>
          <p:nvPr/>
        </p:nvSpPr>
        <p:spPr bwMode="auto">
          <a:xfrm>
            <a:off x="615950" y="3262313"/>
            <a:ext cx="184150" cy="3683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Focus on the soil moisture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073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moisture and soil texture </a:t>
            </a:r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5" y="2932336"/>
            <a:ext cx="5188537" cy="18232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1" y="1360080"/>
            <a:ext cx="5145023" cy="197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15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moisture and soil texture </a:t>
            </a:r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5" y="2932336"/>
            <a:ext cx="5188537" cy="18232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1" y="1347888"/>
            <a:ext cx="5145023" cy="197824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449285" y="2011658"/>
            <a:ext cx="3217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</a:t>
            </a:r>
            <a:r>
              <a:rPr lang="en-US" sz="1600" dirty="0" smtClean="0"/>
              <a:t>exture dependence of the </a:t>
            </a:r>
          </a:p>
          <a:p>
            <a:r>
              <a:rPr lang="en-US" sz="1600" dirty="0"/>
              <a:t>s</a:t>
            </a:r>
            <a:r>
              <a:rPr lang="en-US" sz="1600" dirty="0" smtClean="0"/>
              <a:t>oil parameters in ORCHIDEE</a:t>
            </a:r>
            <a:endParaRPr lang="en-US" sz="1600" dirty="0"/>
          </a:p>
        </p:txBody>
      </p:sp>
      <p:sp>
        <p:nvSpPr>
          <p:cNvPr id="4" name="ZoneTexte 3"/>
          <p:cNvSpPr txBox="1"/>
          <p:nvPr/>
        </p:nvSpPr>
        <p:spPr>
          <a:xfrm>
            <a:off x="1507217" y="2025448"/>
            <a:ext cx="7793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Silt</a:t>
            </a:r>
            <a:r>
              <a:rPr lang="en-US" sz="1100" dirty="0"/>
              <a:t> </a:t>
            </a:r>
            <a:r>
              <a:rPr lang="en-US" sz="1000" dirty="0" smtClean="0"/>
              <a:t>loam</a:t>
            </a:r>
            <a:endParaRPr lang="en-US" sz="1950" dirty="0"/>
          </a:p>
        </p:txBody>
      </p:sp>
      <p:sp>
        <p:nvSpPr>
          <p:cNvPr id="5" name="ZoneTexte 4"/>
          <p:cNvSpPr txBox="1"/>
          <p:nvPr/>
        </p:nvSpPr>
        <p:spPr>
          <a:xfrm>
            <a:off x="2383592" y="2671779"/>
            <a:ext cx="1353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Sandy clay loam</a:t>
            </a:r>
            <a:endParaRPr lang="en-US" sz="1100" dirty="0"/>
          </a:p>
        </p:txBody>
      </p:sp>
      <p:sp>
        <p:nvSpPr>
          <p:cNvPr id="6" name="ZoneTexte 5"/>
          <p:cNvSpPr txBox="1"/>
          <p:nvPr/>
        </p:nvSpPr>
        <p:spPr>
          <a:xfrm>
            <a:off x="3834384" y="2469475"/>
            <a:ext cx="92044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Sandy clay</a:t>
            </a:r>
            <a:endParaRPr lang="en-US" sz="1050" dirty="0"/>
          </a:p>
        </p:txBody>
      </p:sp>
      <p:sp>
        <p:nvSpPr>
          <p:cNvPr id="7" name="ZoneTexte 6"/>
          <p:cNvSpPr txBox="1"/>
          <p:nvPr/>
        </p:nvSpPr>
        <p:spPr>
          <a:xfrm>
            <a:off x="524256" y="2287058"/>
            <a:ext cx="98296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Sandy loam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256909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moisture and soil texture </a:t>
            </a:r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5" y="2932336"/>
            <a:ext cx="5188537" cy="18232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1" y="1347888"/>
            <a:ext cx="5145023" cy="197824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449285" y="2011658"/>
            <a:ext cx="3217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</a:t>
            </a:r>
            <a:r>
              <a:rPr lang="en-US" sz="1600" dirty="0" smtClean="0"/>
              <a:t>exture dependence of the </a:t>
            </a:r>
          </a:p>
          <a:p>
            <a:r>
              <a:rPr lang="en-US" sz="1600" dirty="0"/>
              <a:t>s</a:t>
            </a:r>
            <a:r>
              <a:rPr lang="en-US" sz="1600" dirty="0" smtClean="0"/>
              <a:t>oil parameters in ORCHIDEE</a:t>
            </a:r>
            <a:endParaRPr lang="en-US" sz="1600" dirty="0"/>
          </a:p>
        </p:txBody>
      </p:sp>
      <p:sp>
        <p:nvSpPr>
          <p:cNvPr id="4" name="ZoneTexte 3"/>
          <p:cNvSpPr txBox="1"/>
          <p:nvPr/>
        </p:nvSpPr>
        <p:spPr>
          <a:xfrm>
            <a:off x="1507217" y="2025448"/>
            <a:ext cx="7793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Silt</a:t>
            </a:r>
            <a:r>
              <a:rPr lang="en-US" sz="1100" dirty="0"/>
              <a:t> </a:t>
            </a:r>
            <a:r>
              <a:rPr lang="en-US" sz="1000" dirty="0" smtClean="0"/>
              <a:t>loam</a:t>
            </a:r>
            <a:endParaRPr lang="en-US" sz="1950" dirty="0"/>
          </a:p>
        </p:txBody>
      </p:sp>
      <p:sp>
        <p:nvSpPr>
          <p:cNvPr id="5" name="ZoneTexte 4"/>
          <p:cNvSpPr txBox="1"/>
          <p:nvPr/>
        </p:nvSpPr>
        <p:spPr>
          <a:xfrm>
            <a:off x="2383592" y="2671779"/>
            <a:ext cx="1353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Sandy clay loam</a:t>
            </a:r>
            <a:endParaRPr lang="en-US" sz="1100" dirty="0"/>
          </a:p>
        </p:txBody>
      </p:sp>
      <p:sp>
        <p:nvSpPr>
          <p:cNvPr id="6" name="ZoneTexte 5"/>
          <p:cNvSpPr txBox="1"/>
          <p:nvPr/>
        </p:nvSpPr>
        <p:spPr>
          <a:xfrm>
            <a:off x="3834384" y="2469475"/>
            <a:ext cx="92044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Sandy clay</a:t>
            </a:r>
            <a:endParaRPr lang="en-US" sz="1050" dirty="0"/>
          </a:p>
        </p:txBody>
      </p:sp>
      <p:sp>
        <p:nvSpPr>
          <p:cNvPr id="7" name="ZoneTexte 6"/>
          <p:cNvSpPr txBox="1"/>
          <p:nvPr/>
        </p:nvSpPr>
        <p:spPr>
          <a:xfrm>
            <a:off x="524256" y="2287058"/>
            <a:ext cx="98296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Sandy loam</a:t>
            </a:r>
            <a:endParaRPr lang="en-US" sz="1050" dirty="0"/>
          </a:p>
        </p:txBody>
      </p:sp>
      <p:sp>
        <p:nvSpPr>
          <p:cNvPr id="8" name="ZoneTexte 7"/>
          <p:cNvSpPr txBox="1"/>
          <p:nvPr/>
        </p:nvSpPr>
        <p:spPr>
          <a:xfrm>
            <a:off x="5449285" y="3389216"/>
            <a:ext cx="2798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 such behavior in ESA-CCI</a:t>
            </a:r>
          </a:p>
          <a:p>
            <a:r>
              <a:rPr lang="en-US" sz="1400" dirty="0" smtClean="0"/>
              <a:t>Soil moisture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09059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moisture and soil texture </a:t>
            </a:r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5" y="2932336"/>
            <a:ext cx="5188537" cy="18232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1" y="1347888"/>
            <a:ext cx="5145023" cy="197824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507217" y="2025448"/>
            <a:ext cx="7793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Silt</a:t>
            </a:r>
            <a:r>
              <a:rPr lang="en-US" sz="1100" dirty="0"/>
              <a:t> </a:t>
            </a:r>
            <a:r>
              <a:rPr lang="en-US" sz="1000" dirty="0" smtClean="0"/>
              <a:t>loam</a:t>
            </a:r>
            <a:endParaRPr lang="en-US" sz="1950" dirty="0"/>
          </a:p>
        </p:txBody>
      </p:sp>
      <p:sp>
        <p:nvSpPr>
          <p:cNvPr id="5" name="ZoneTexte 4"/>
          <p:cNvSpPr txBox="1"/>
          <p:nvPr/>
        </p:nvSpPr>
        <p:spPr>
          <a:xfrm>
            <a:off x="2383592" y="2671779"/>
            <a:ext cx="1353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Sandy clay loam</a:t>
            </a:r>
            <a:endParaRPr lang="en-US" sz="1100" dirty="0"/>
          </a:p>
        </p:txBody>
      </p:sp>
      <p:sp>
        <p:nvSpPr>
          <p:cNvPr id="6" name="ZoneTexte 5"/>
          <p:cNvSpPr txBox="1"/>
          <p:nvPr/>
        </p:nvSpPr>
        <p:spPr>
          <a:xfrm>
            <a:off x="3834384" y="2469475"/>
            <a:ext cx="92044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Sandy clay</a:t>
            </a:r>
            <a:endParaRPr lang="en-US" sz="1050" dirty="0"/>
          </a:p>
        </p:txBody>
      </p:sp>
      <p:sp>
        <p:nvSpPr>
          <p:cNvPr id="7" name="ZoneTexte 6"/>
          <p:cNvSpPr txBox="1"/>
          <p:nvPr/>
        </p:nvSpPr>
        <p:spPr>
          <a:xfrm>
            <a:off x="524256" y="2287058"/>
            <a:ext cx="98296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Sandy loam</a:t>
            </a:r>
            <a:endParaRPr lang="en-US" sz="1050" dirty="0"/>
          </a:p>
        </p:txBody>
      </p:sp>
      <p:sp>
        <p:nvSpPr>
          <p:cNvPr id="11" name="ZoneTexte 10"/>
          <p:cNvSpPr txBox="1"/>
          <p:nvPr/>
        </p:nvSpPr>
        <p:spPr>
          <a:xfrm>
            <a:off x="5321808" y="1741231"/>
            <a:ext cx="36027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r>
              <a:rPr lang="en-US" sz="1200" dirty="0" smtClean="0"/>
              <a:t>Need to improve </a:t>
            </a:r>
            <a:r>
              <a:rPr lang="en-US" sz="1200" dirty="0"/>
              <a:t>the representation of the variations of the </a:t>
            </a:r>
            <a:r>
              <a:rPr lang="en-US" sz="1200" dirty="0" err="1" smtClean="0"/>
              <a:t>pedo</a:t>
            </a:r>
            <a:r>
              <a:rPr lang="en-US" sz="1200" dirty="0" smtClean="0"/>
              <a:t>-transfer </a:t>
            </a:r>
            <a:r>
              <a:rPr lang="en-US" sz="1200" dirty="0"/>
              <a:t>function with the soil grain size </a:t>
            </a:r>
            <a:r>
              <a:rPr lang="en-US" sz="1200" dirty="0" smtClean="0"/>
              <a:t>distributions (dependency of wilting point and field capacity with the soil grain size distribution)?</a:t>
            </a:r>
          </a:p>
          <a:p>
            <a:endParaRPr lang="en-US" sz="1200" dirty="0" smtClean="0"/>
          </a:p>
          <a:p>
            <a:r>
              <a:rPr lang="en-US" sz="1200" dirty="0" smtClean="0"/>
              <a:t>Revisit the dominant soil texture approach in ORCHIDEE ? </a:t>
            </a:r>
          </a:p>
          <a:p>
            <a:endParaRPr lang="en-US" sz="1200" dirty="0" smtClean="0"/>
          </a:p>
          <a:p>
            <a:r>
              <a:rPr lang="en-US" sz="1200" dirty="0" smtClean="0"/>
              <a:t>How the underlying hypothesis of the retrieval impacts the  SM products</a:t>
            </a:r>
            <a:endParaRPr lang="en-US" sz="1600" dirty="0" smtClean="0"/>
          </a:p>
          <a:p>
            <a:r>
              <a:rPr lang="en-US" sz="1600" dirty="0" smtClean="0"/>
              <a:t> </a:t>
            </a:r>
          </a:p>
          <a:p>
            <a:r>
              <a:rPr lang="en-US" sz="1200" dirty="0" smtClean="0"/>
              <a:t>Is the simulated evaporation impacted?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80862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AMIP runs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80" y="1776762"/>
            <a:ext cx="85820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05" y="3418332"/>
            <a:ext cx="86391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64605" y="952607"/>
            <a:ext cx="87334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Impact of thermal inertia on the </a:t>
            </a:r>
            <a:r>
              <a:rPr lang="en-US" b="1" dirty="0" smtClean="0">
                <a:solidFill>
                  <a:srgbClr val="C00000"/>
                </a:solidFill>
              </a:rPr>
              <a:t>mean  temperature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dirty="0"/>
              <a:t>a</a:t>
            </a:r>
            <a:r>
              <a:rPr lang="en-US" dirty="0" smtClean="0"/>
              <a:t>nd the 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DTR</a:t>
            </a:r>
            <a:r>
              <a:rPr lang="en-US" dirty="0" smtClean="0"/>
              <a:t> (soil moisture + snow properties)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316992" y="265785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june</a:t>
            </a:r>
            <a:endParaRPr lang="en-US" sz="1400" dirty="0"/>
          </a:p>
        </p:txBody>
      </p:sp>
      <p:sp>
        <p:nvSpPr>
          <p:cNvPr id="6" name="ZoneTexte 5"/>
          <p:cNvSpPr txBox="1"/>
          <p:nvPr/>
        </p:nvSpPr>
        <p:spPr>
          <a:xfrm>
            <a:off x="390144" y="4310687"/>
            <a:ext cx="872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january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08428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" y="1149436"/>
            <a:ext cx="4264152" cy="224178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665" y="792480"/>
            <a:ext cx="4566625" cy="3412236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584" y="3711374"/>
            <a:ext cx="6641592" cy="8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460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4700" y="189190"/>
            <a:ext cx="6956425" cy="369332"/>
          </a:xfrm>
        </p:spPr>
        <p:txBody>
          <a:bodyPr/>
          <a:lstStyle/>
          <a:p>
            <a:r>
              <a:rPr lang="en-US" sz="1800" dirty="0" smtClean="0"/>
              <a:t>Soil moisture, thermal properties, surface temperature</a:t>
            </a:r>
            <a:endParaRPr lang="en-US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Can this impact be detected and its can its strength be evaluated using </a:t>
            </a:r>
          </a:p>
          <a:p>
            <a:r>
              <a:rPr lang="en-US" dirty="0" smtClean="0"/>
              <a:t>coincident soil moisture and land-surface temperature (diurnal).?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518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6412" y="61555"/>
            <a:ext cx="6956425" cy="646331"/>
          </a:xfrm>
        </p:spPr>
        <p:txBody>
          <a:bodyPr/>
          <a:lstStyle/>
          <a:p>
            <a:r>
              <a:rPr lang="en-US" sz="1800" dirty="0"/>
              <a:t>WP4.11 Assess the land-surface interaction related biases in AMIP simulations with CCI and other products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671" y="1298554"/>
            <a:ext cx="6455665" cy="2405687"/>
          </a:xfrm>
        </p:spPr>
      </p:pic>
      <p:sp>
        <p:nvSpPr>
          <p:cNvPr id="3" name="ZoneTexte 2"/>
          <p:cNvSpPr txBox="1"/>
          <p:nvPr/>
        </p:nvSpPr>
        <p:spPr>
          <a:xfrm>
            <a:off x="2060448" y="755904"/>
            <a:ext cx="7234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 model analysis of JJA T2m bias (CMIP5)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1078992" y="3992880"/>
            <a:ext cx="7948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The most biased models have difficulties to sustain evaporation, in</a:t>
            </a:r>
          </a:p>
          <a:p>
            <a:r>
              <a:rPr lang="en-US" sz="1800" dirty="0" smtClean="0"/>
              <a:t>Areas with soil-moisture limited regimes (</a:t>
            </a:r>
            <a:r>
              <a:rPr lang="en-US" sz="1800" dirty="0" err="1" smtClean="0"/>
              <a:t>Cheruy</a:t>
            </a:r>
            <a:r>
              <a:rPr lang="en-US" sz="1800" dirty="0" smtClean="0"/>
              <a:t> et al. GRL, 2014)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89488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13" y="1567701"/>
            <a:ext cx="3719487" cy="242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945" y="1567701"/>
            <a:ext cx="3780846" cy="242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 rot="16200000">
            <a:off x="-1328928" y="2328672"/>
            <a:ext cx="3091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T2m AMIP JJA bias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828420" y="4083114"/>
            <a:ext cx="1731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Evaporative fraction</a:t>
            </a:r>
            <a:endParaRPr lang="en-US" sz="1200" dirty="0"/>
          </a:p>
        </p:txBody>
      </p:sp>
      <p:sp>
        <p:nvSpPr>
          <p:cNvPr id="7" name="ZoneTexte 6"/>
          <p:cNvSpPr txBox="1"/>
          <p:nvPr/>
        </p:nvSpPr>
        <p:spPr>
          <a:xfrm>
            <a:off x="2944368" y="4037249"/>
            <a:ext cx="1274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SW_sfc</a:t>
            </a:r>
            <a:r>
              <a:rPr lang="en-US" sz="1400" dirty="0" smtClean="0"/>
              <a:t> CRE</a:t>
            </a:r>
            <a:endParaRPr lang="en-US" sz="1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811739" y="4061934"/>
            <a:ext cx="1731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Evaporative fraction</a:t>
            </a:r>
            <a:endParaRPr lang="en-US" sz="1200" dirty="0"/>
          </a:p>
        </p:txBody>
      </p:sp>
      <p:sp>
        <p:nvSpPr>
          <p:cNvPr id="12" name="ZoneTexte 11"/>
          <p:cNvSpPr txBox="1"/>
          <p:nvPr/>
        </p:nvSpPr>
        <p:spPr>
          <a:xfrm>
            <a:off x="6876288" y="4030863"/>
            <a:ext cx="1274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SW_sfc</a:t>
            </a:r>
            <a:r>
              <a:rPr lang="en-US" sz="1400" dirty="0" smtClean="0"/>
              <a:t> CRE</a:t>
            </a:r>
            <a:endParaRPr lang="en-US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1142401" y="1013985"/>
            <a:ext cx="7338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Link AMIP T2m bias, EF, CRESW for 4 regions </a:t>
            </a: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852" y="1328928"/>
            <a:ext cx="805203" cy="314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77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4700" y="50691"/>
            <a:ext cx="6956425" cy="646331"/>
          </a:xfrm>
        </p:spPr>
        <p:txBody>
          <a:bodyPr/>
          <a:lstStyle/>
          <a:p>
            <a:r>
              <a:rPr lang="en-US" sz="1800" dirty="0" smtClean="0"/>
              <a:t>Using the CCI products to learn on the Land-surface Atmosphere coupling in the IPSL climate model </a:t>
            </a:r>
            <a:endParaRPr lang="en-US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02" y="1804099"/>
            <a:ext cx="8747125" cy="38242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Approach : Nudged Land-surface Atmosphere simulations (SST,SIC imposed)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Constraining the evaporation at the scale of the climate model </a:t>
            </a:r>
            <a:r>
              <a:rPr lang="en-US" dirty="0" smtClean="0"/>
              <a:t>grid-box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Soil moisture and soil properties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Soil moisture, soil thermal properties and surface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AMIP</a:t>
            </a:r>
            <a:r>
              <a:rPr lang="en-US" dirty="0"/>
              <a:t>	</a:t>
            </a:r>
            <a:r>
              <a:rPr lang="en-US" dirty="0" smtClean="0"/>
              <a:t>: soil moisture/soil thermal properties/surface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AMIP : Biases related to the land-surface Atmosphere coupling</a:t>
            </a:r>
          </a:p>
          <a:p>
            <a:pPr lvl="1" indent="0"/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162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4700" y="-10864"/>
            <a:ext cx="6956425" cy="769441"/>
          </a:xfrm>
        </p:spPr>
        <p:txBody>
          <a:bodyPr/>
          <a:lstStyle/>
          <a:p>
            <a:r>
              <a:rPr lang="en-US" dirty="0" smtClean="0"/>
              <a:t>Su</a:t>
            </a:r>
            <a:br>
              <a:rPr lang="en-US" dirty="0" smtClean="0"/>
            </a:br>
            <a:r>
              <a:rPr lang="en-US" dirty="0" err="1" smtClean="0"/>
              <a:t>mmary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Identified  </a:t>
            </a:r>
          </a:p>
          <a:p>
            <a:r>
              <a:rPr lang="en-US" smtClean="0"/>
              <a:t>Inconsistencies </a:t>
            </a:r>
            <a:r>
              <a:rPr lang="en-US" dirty="0" smtClean="0"/>
              <a:t>between model and obs. at low SM content</a:t>
            </a:r>
          </a:p>
          <a:p>
            <a:r>
              <a:rPr lang="en-US" dirty="0" smtClean="0"/>
              <a:t>Deficit of clouds at high soil moisture content</a:t>
            </a:r>
          </a:p>
          <a:p>
            <a:r>
              <a:rPr lang="en-US" dirty="0" smtClean="0"/>
              <a:t>Texture related uncertainties </a:t>
            </a:r>
          </a:p>
          <a:p>
            <a:endParaRPr lang="en-US" dirty="0" smtClean="0"/>
          </a:p>
          <a:p>
            <a:r>
              <a:rPr lang="en-US" dirty="0" smtClean="0"/>
              <a:t>Explore: </a:t>
            </a:r>
          </a:p>
          <a:p>
            <a:r>
              <a:rPr lang="en-US" dirty="0"/>
              <a:t>T</a:t>
            </a:r>
            <a:r>
              <a:rPr lang="en-US" dirty="0" smtClean="0"/>
              <a:t>he use of site observations to help the analyze of Remote sensing</a:t>
            </a:r>
          </a:p>
          <a:p>
            <a:r>
              <a:rPr lang="en-US" dirty="0" smtClean="0"/>
              <a:t>The use of LST, SM Products to analyze biases related to the LS-</a:t>
            </a:r>
            <a:r>
              <a:rPr lang="en-US" dirty="0" err="1" smtClean="0"/>
              <a:t>Atm</a:t>
            </a:r>
            <a:r>
              <a:rPr lang="en-US" dirty="0" smtClean="0"/>
              <a:t> coupling</a:t>
            </a:r>
          </a:p>
          <a:p>
            <a:r>
              <a:rPr lang="en-US" dirty="0" smtClean="0"/>
              <a:t> in AMIP simulations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765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3D Land-atmosphere (LMDZOR) coupled climate model (IPSL) with nudged winds (</a:t>
            </a:r>
            <a:r>
              <a:rPr lang="en-US" dirty="0" err="1" smtClean="0"/>
              <a:t>u,v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Atmosphere :LMDZ</a:t>
            </a:r>
          </a:p>
          <a:p>
            <a:r>
              <a:rPr lang="en-US" dirty="0" smtClean="0"/>
              <a:t>Land surface: ORCHIDEE </a:t>
            </a:r>
            <a:endParaRPr lang="en-US" dirty="0"/>
          </a:p>
        </p:txBody>
      </p:sp>
      <p:sp>
        <p:nvSpPr>
          <p:cNvPr id="5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WP3.6: Constraining the evapotranspiration at the scale of climate model grid-cell</a:t>
            </a:r>
          </a:p>
        </p:txBody>
      </p:sp>
      <p:grpSp>
        <p:nvGrpSpPr>
          <p:cNvPr id="6" name="Group 17"/>
          <p:cNvGrpSpPr/>
          <p:nvPr/>
        </p:nvGrpSpPr>
        <p:grpSpPr>
          <a:xfrm>
            <a:off x="2830291" y="1535321"/>
            <a:ext cx="3070336" cy="2688201"/>
            <a:chOff x="936323" y="541706"/>
            <a:chExt cx="4093781" cy="2688201"/>
          </a:xfrm>
        </p:grpSpPr>
        <p:pic>
          <p:nvPicPr>
            <p:cNvPr id="7" name="Picture 1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323" y="693476"/>
              <a:ext cx="4093781" cy="2536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9930" y="541706"/>
              <a:ext cx="1570174" cy="48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ZoneTexte 28"/>
            <p:cNvSpPr txBox="1"/>
            <p:nvPr/>
          </p:nvSpPr>
          <p:spPr>
            <a:xfrm>
              <a:off x="1277928" y="990994"/>
              <a:ext cx="1004705" cy="248043"/>
            </a:xfrm>
            <a:prstGeom prst="rect">
              <a:avLst/>
            </a:prstGeom>
            <a:noFill/>
          </p:spPr>
          <p:txBody>
            <a:bodyPr wrap="none" lIns="62764" tIns="31382" rIns="62764" bIns="31382" rtlCol="0">
              <a:spAutoFit/>
            </a:bodyPr>
            <a:lstStyle/>
            <a:p>
              <a:r>
                <a:rPr lang="fr-CH" sz="1200" b="1" dirty="0" err="1">
                  <a:latin typeface="Baskerville" charset="0"/>
                  <a:ea typeface="Baskerville" charset="0"/>
                  <a:cs typeface="Baskerville" charset="0"/>
                </a:rPr>
                <a:t>N</a:t>
              </a:r>
              <a:r>
                <a:rPr lang="fr-CH" sz="1200" b="1" dirty="0" err="1" smtClean="0">
                  <a:latin typeface="Baskerville" charset="0"/>
                  <a:ea typeface="Baskerville" charset="0"/>
                  <a:cs typeface="Baskerville" charset="0"/>
                </a:rPr>
                <a:t>udging</a:t>
              </a:r>
              <a:endParaRPr lang="fr-CH" sz="1200" b="1" dirty="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10" name="ZoneTexte 31"/>
            <p:cNvSpPr txBox="1"/>
            <p:nvPr/>
          </p:nvSpPr>
          <p:spPr>
            <a:xfrm>
              <a:off x="1277928" y="2144248"/>
              <a:ext cx="1314617" cy="248043"/>
            </a:xfrm>
            <a:prstGeom prst="rect">
              <a:avLst/>
            </a:prstGeom>
            <a:noFill/>
          </p:spPr>
          <p:txBody>
            <a:bodyPr wrap="none" lIns="62764" tIns="31382" rIns="62764" bIns="31382" rtlCol="0">
              <a:spAutoFit/>
            </a:bodyPr>
            <a:lstStyle/>
            <a:p>
              <a:r>
                <a:rPr lang="fr-CH" sz="1200" b="1" dirty="0" smtClean="0">
                  <a:latin typeface="Baskerville" charset="0"/>
                  <a:ea typeface="Baskerville" charset="0"/>
                  <a:cs typeface="Baskerville" charset="0"/>
                </a:rPr>
                <a:t>No </a:t>
              </a:r>
              <a:r>
                <a:rPr lang="fr-CH" sz="1200" b="1" dirty="0" err="1" smtClean="0">
                  <a:latin typeface="Baskerville" charset="0"/>
                  <a:ea typeface="Baskerville" charset="0"/>
                  <a:cs typeface="Baskerville" charset="0"/>
                </a:rPr>
                <a:t>nudging</a:t>
              </a:r>
              <a:endParaRPr lang="fr-CH" sz="1200" b="1" dirty="0">
                <a:latin typeface="Baskerville" charset="0"/>
                <a:ea typeface="Baskerville" charset="0"/>
                <a:cs typeface="Baskerville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9616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WP3.6: Constraining the evapotranspiration at the scale of climate model grid-cell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512" y="1676399"/>
            <a:ext cx="4372825" cy="2355971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6059424" y="2279904"/>
            <a:ext cx="938784" cy="2316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1180200" y="4318599"/>
            <a:ext cx="2615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Mediterranean area</a:t>
            </a:r>
            <a:endParaRPr lang="en-US" sz="1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02336" y="963168"/>
            <a:ext cx="7744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Evapotranspiration biased in climate models (e.g. Muller and </a:t>
            </a:r>
            <a:r>
              <a:rPr lang="en-US" sz="1200" dirty="0" err="1" smtClean="0"/>
              <a:t>Seneviratne</a:t>
            </a:r>
            <a:r>
              <a:rPr lang="en-US" sz="1200" dirty="0" smtClean="0"/>
              <a:t>, 2014)</a:t>
            </a:r>
          </a:p>
          <a:p>
            <a:r>
              <a:rPr lang="en-US" sz="1200" dirty="0" smtClean="0"/>
              <a:t> contribute to disentangle possible </a:t>
            </a:r>
            <a:r>
              <a:rPr lang="en-US" sz="1200" dirty="0" smtClean="0"/>
              <a:t>origins, investigate ( Evaporation, SM, radiation ) relationship </a:t>
            </a:r>
            <a:endParaRPr lang="en-US" sz="1200" dirty="0"/>
          </a:p>
        </p:txBody>
      </p:sp>
      <p:sp>
        <p:nvSpPr>
          <p:cNvPr id="12" name="ZoneTexte 11"/>
          <p:cNvSpPr txBox="1"/>
          <p:nvPr/>
        </p:nvSpPr>
        <p:spPr>
          <a:xfrm>
            <a:off x="6278880" y="4175245"/>
            <a:ext cx="1564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Unpublished work</a:t>
            </a:r>
            <a:endParaRPr lang="en-US" sz="1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88" y="1413255"/>
            <a:ext cx="2836168" cy="290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93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79" y="1475423"/>
            <a:ext cx="28670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017" y="1304735"/>
            <a:ext cx="22193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35355"/>
            <a:ext cx="3941064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WP3.6: Constraining the evapotranspiration at the scale of climate model grid-cell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102608" y="847396"/>
            <a:ext cx="3973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Nudged LMDZOR 2001-2011 </a:t>
            </a:r>
            <a:endParaRPr lang="en-US" sz="2000" dirty="0"/>
          </a:p>
        </p:txBody>
      </p:sp>
      <p:sp>
        <p:nvSpPr>
          <p:cNvPr id="2" name="ZoneTexte 1"/>
          <p:cNvSpPr txBox="1"/>
          <p:nvPr/>
        </p:nvSpPr>
        <p:spPr>
          <a:xfrm>
            <a:off x="2304288" y="3951023"/>
            <a:ext cx="3126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Lowest SM quartile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857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79" y="1475423"/>
            <a:ext cx="28670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017" y="1304735"/>
            <a:ext cx="22193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35355"/>
            <a:ext cx="3941064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WP3.6: Constraining the evapotranspiration at the scale of climate model grid-cell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102608" y="847396"/>
            <a:ext cx="3973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Nudged LMDZOR 2001-2011 </a:t>
            </a:r>
            <a:endParaRPr lang="en-US" sz="2000" dirty="0"/>
          </a:p>
        </p:txBody>
      </p:sp>
      <p:sp>
        <p:nvSpPr>
          <p:cNvPr id="2" name="Ellipse 1"/>
          <p:cNvSpPr/>
          <p:nvPr/>
        </p:nvSpPr>
        <p:spPr>
          <a:xfrm>
            <a:off x="2511552" y="2103120"/>
            <a:ext cx="420624" cy="13776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>
            <a:off x="5949696" y="2109216"/>
            <a:ext cx="420624" cy="13776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425767" y="3938016"/>
            <a:ext cx="8123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How the evaporation behaves at low SSM content for a given </a:t>
            </a:r>
            <a:r>
              <a:rPr lang="en-US" sz="1800" dirty="0" err="1" smtClean="0"/>
              <a:t>SW</a:t>
            </a:r>
            <a:r>
              <a:rPr lang="en-US" sz="1800" baseline="-25000" dirty="0" err="1" smtClean="0"/>
              <a:t>net</a:t>
            </a:r>
            <a:endParaRPr lang="en-US" sz="1800" baseline="-25000" dirty="0"/>
          </a:p>
        </p:txBody>
      </p:sp>
      <p:sp>
        <p:nvSpPr>
          <p:cNvPr id="10" name="ZoneTexte 9"/>
          <p:cNvSpPr txBox="1"/>
          <p:nvPr/>
        </p:nvSpPr>
        <p:spPr>
          <a:xfrm>
            <a:off x="6160008" y="4452244"/>
            <a:ext cx="1564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Unpublished work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7116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4700" y="-10864"/>
            <a:ext cx="6956425" cy="769441"/>
          </a:xfrm>
        </p:spPr>
        <p:txBody>
          <a:bodyPr/>
          <a:lstStyle/>
          <a:p>
            <a:r>
              <a:rPr lang="en-US" dirty="0"/>
              <a:t>WP3.6: Constraining the evapotranspiration at the scale of climate model grid-cell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2" y="1154255"/>
            <a:ext cx="3052064" cy="3192929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512" y="1676399"/>
            <a:ext cx="4372825" cy="2355971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059424" y="2279904"/>
            <a:ext cx="938784" cy="2316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6111240" y="4123060"/>
            <a:ext cx="1564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Unpublished work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76757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2" y="1154255"/>
            <a:ext cx="3052064" cy="3192929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754" y="1130424"/>
            <a:ext cx="3130469" cy="324005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855720" y="4378508"/>
            <a:ext cx="1564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Unpublished work</a:t>
            </a:r>
            <a:endParaRPr lang="en-US" sz="1200" dirty="0"/>
          </a:p>
        </p:txBody>
      </p:sp>
      <p:sp>
        <p:nvSpPr>
          <p:cNvPr id="8" name="ZoneTexte 7"/>
          <p:cNvSpPr txBox="1"/>
          <p:nvPr/>
        </p:nvSpPr>
        <p:spPr>
          <a:xfrm>
            <a:off x="5420572" y="1965889"/>
            <a:ext cx="1577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Missing clouds?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5032411" y="1950578"/>
            <a:ext cx="466181" cy="20965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>
            <a:off x="5919216" y="3297352"/>
            <a:ext cx="1469136" cy="7498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6242938" y="3291256"/>
            <a:ext cx="11208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Evap. </a:t>
            </a:r>
            <a:r>
              <a:rPr lang="en-US" sz="1100" dirty="0" err="1" smtClean="0"/>
              <a:t>indep</a:t>
            </a:r>
            <a:r>
              <a:rPr lang="en-US" sz="1100" dirty="0" smtClean="0"/>
              <a:t>. </a:t>
            </a:r>
          </a:p>
          <a:p>
            <a:r>
              <a:rPr lang="en-US" sz="1100" dirty="0"/>
              <a:t> </a:t>
            </a:r>
            <a:r>
              <a:rPr lang="en-US" sz="1100" dirty="0" smtClean="0"/>
              <a:t>  of SM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91072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surface coupling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 use site observations ?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56" y="1096356"/>
            <a:ext cx="3054096" cy="311477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27" y="1096356"/>
            <a:ext cx="3058673" cy="311944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139184" y="851212"/>
            <a:ext cx="5035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How the time scales impact the relationships?  </a:t>
            </a:r>
            <a:endParaRPr lang="en-US" sz="1600" dirty="0"/>
          </a:p>
        </p:txBody>
      </p:sp>
      <p:sp>
        <p:nvSpPr>
          <p:cNvPr id="7" name="ZoneTexte 6"/>
          <p:cNvSpPr txBox="1"/>
          <p:nvPr/>
        </p:nvSpPr>
        <p:spPr>
          <a:xfrm>
            <a:off x="445008" y="4146095"/>
            <a:ext cx="3818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SGP gridded 10 years, monthly</a:t>
            </a:r>
            <a:endParaRPr lang="en-US" sz="1800" dirty="0"/>
          </a:p>
        </p:txBody>
      </p:sp>
      <p:sp>
        <p:nvSpPr>
          <p:cNvPr id="8" name="ZoneTexte 7"/>
          <p:cNvSpPr txBox="1"/>
          <p:nvPr/>
        </p:nvSpPr>
        <p:spPr>
          <a:xfrm>
            <a:off x="4895088" y="4187058"/>
            <a:ext cx="3417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SGP gridded 10 years, daily</a:t>
            </a:r>
            <a:endParaRPr lang="en-US" sz="1800" dirty="0"/>
          </a:p>
        </p:txBody>
      </p:sp>
      <p:sp>
        <p:nvSpPr>
          <p:cNvPr id="9" name="ZoneTexte 8"/>
          <p:cNvSpPr txBox="1"/>
          <p:nvPr/>
        </p:nvSpPr>
        <p:spPr>
          <a:xfrm>
            <a:off x="4263233" y="4515427"/>
            <a:ext cx="1564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Unpublished work</a:t>
            </a:r>
            <a:endParaRPr lang="en-US" sz="1200" dirty="0"/>
          </a:p>
        </p:txBody>
      </p:sp>
      <p:sp>
        <p:nvSpPr>
          <p:cNvPr id="10" name="Ellipse 9"/>
          <p:cNvSpPr/>
          <p:nvPr/>
        </p:nvSpPr>
        <p:spPr>
          <a:xfrm>
            <a:off x="6858000" y="3675888"/>
            <a:ext cx="762000" cy="2438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 rot="20363258">
            <a:off x="6981037" y="3445814"/>
            <a:ext cx="999744" cy="2789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7601"/>
      </p:ext>
    </p:extLst>
  </p:cSld>
  <p:clrMapOvr>
    <a:masterClrMapping/>
  </p:clrMapOvr>
</p:sld>
</file>

<file path=ppt/theme/theme1.xml><?xml version="1.0" encoding="utf-8"?>
<a:theme xmlns:a="http://schemas.openxmlformats.org/drawingml/2006/main" name="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22279E-2C4C-4C93-8498-455A58D1433E}">
  <ds:schemaRefs>
    <ds:schemaRef ds:uri="f2760952-b3bb-408f-ace6-eb1e07642b86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CCI_cmug</Template>
  <TotalTime>876</TotalTime>
  <Words>781</Words>
  <Application>Microsoft Office PowerPoint</Application>
  <PresentationFormat>Affichage à l'écran (16:9)</PresentationFormat>
  <Paragraphs>113</Paragraphs>
  <Slides>20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ESA Presentation 16-9</vt:lpstr>
      <vt:lpstr>Présentation PowerPoint</vt:lpstr>
      <vt:lpstr>Using the CCI products to learn on the Land-surface Atmosphere coupling in the IPSL climate model </vt:lpstr>
      <vt:lpstr>WP3.6: Constraining the evapotranspiration at the scale of climate model grid-cell</vt:lpstr>
      <vt:lpstr>WP3.6: Constraining the evapotranspiration at the scale of climate model grid-cell</vt:lpstr>
      <vt:lpstr>WP3.6: Constraining the evapotranspiration at the scale of climate model grid-cell</vt:lpstr>
      <vt:lpstr>WP3.6: Constraining the evapotranspiration at the scale of climate model grid-cell</vt:lpstr>
      <vt:lpstr>WP3.6: Constraining the evapotranspiration at the scale of climate model grid-cell</vt:lpstr>
      <vt:lpstr>Présentation PowerPoint</vt:lpstr>
      <vt:lpstr>Land surface coupling</vt:lpstr>
      <vt:lpstr>Présentation PowerPoint</vt:lpstr>
      <vt:lpstr>Soil moisture and soil texture </vt:lpstr>
      <vt:lpstr>Soil moisture and soil texture </vt:lpstr>
      <vt:lpstr>Soil moisture and soil texture </vt:lpstr>
      <vt:lpstr>Soil moisture and soil texture </vt:lpstr>
      <vt:lpstr>AMIP runs</vt:lpstr>
      <vt:lpstr>Présentation PowerPoint</vt:lpstr>
      <vt:lpstr>Soil moisture, thermal properties, surface temperature</vt:lpstr>
      <vt:lpstr>WP4.11 Assess the land-surface interaction related biases in AMIP simulations with CCI and other products</vt:lpstr>
      <vt:lpstr>Présentation PowerPoint</vt:lpstr>
      <vt:lpstr>Su mmary  </vt:lpstr>
    </vt:vector>
  </TitlesOfParts>
  <Company>Met Office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TITLE OF PRESENTATION</dc:subject>
  <dc:creator>Van Der Linden, Paul</dc:creator>
  <cp:lastModifiedBy>Frédérique</cp:lastModifiedBy>
  <cp:revision>46</cp:revision>
  <cp:lastPrinted>2008-08-26T16:26:23Z</cp:lastPrinted>
  <dcterms:created xsi:type="dcterms:W3CDTF">2018-07-10T10:00:37Z</dcterms:created>
  <dcterms:modified xsi:type="dcterms:W3CDTF">2018-10-29T12:31:05Z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</Properties>
</file>