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9" r:id="rId7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08" autoAdjust="0"/>
  </p:normalViewPr>
  <p:slideViewPr>
    <p:cSldViewPr snapToGrid="0">
      <p:cViewPr varScale="1">
        <p:scale>
          <a:sx n="104" d="100"/>
          <a:sy n="104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>
                <a:latin typeface="Arial" panose="020B0604020202020204" pitchFamily="34" charset="0"/>
              </a:defRPr>
            </a:lvl1pPr>
          </a:lstStyle>
          <a:p>
            <a:fld id="{65B87E98-0639-4231-B255-0610A8A0BCEF}" type="slidenum">
              <a:rPr lang="it-IT" altLang="en-US"/>
              <a:pPr/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B5A8051E-9B47-4207-A40E-F5B5FDD08BB7}" type="datetimeFigureOut">
              <a:rPr lang="en-GB" altLang="en-US"/>
              <a:pPr/>
              <a:t>30/09/2018</a:t>
            </a:fld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6DF48260-AB77-4914-9783-09E61CC0E64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48260-AB77-4914-9783-09E61CC0E647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976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b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MS PGothic" panose="020B0600070205080204" pitchFamily="34" charset="-128"/>
                <a:cs typeface="+mn-cs"/>
              </a:rPr>
              <a:t>Task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MS PGothic" panose="020B0600070205080204" pitchFamily="34" charset="-128"/>
                <a:cs typeface="+mn-cs"/>
              </a:rPr>
              <a:t>3.7: The effect of lakes on local temperatures</a:t>
            </a:r>
            <a:endParaRPr lang="en-GB" sz="1200" b="1" kern="1200" dirty="0" smtClean="0">
              <a:solidFill>
                <a:schemeClr val="tx1"/>
              </a:solidFill>
              <a:effectLst/>
              <a:latin typeface="Calibri" pitchFamily="34" charset="0"/>
              <a:ea typeface="MS PGothic" panose="020B0600070205080204" pitchFamily="34" charset="-128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MS PGothic" panose="020B0600070205080204" pitchFamily="34" charset="-128"/>
                <a:cs typeface="ＭＳ Ｐゴシック" charset="0"/>
              </a:rPr>
              <a:t>Responsible partners: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MS PGothic" panose="020B0600070205080204" pitchFamily="34" charset="-128"/>
                <a:cs typeface="ＭＳ Ｐゴシック" charset="0"/>
              </a:rPr>
              <a:t>Met Office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MS PGothic" panose="020B0600070205080204" pitchFamily="34" charset="-128"/>
                <a:cs typeface="ＭＳ Ｐゴシック" charset="0"/>
              </a:rPr>
              <a:t> 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Calibri" pitchFamily="34" charset="0"/>
                <a:ea typeface="MS PGothic" panose="020B0600070205080204" pitchFamily="34" charset="-128"/>
                <a:cs typeface="ＭＳ Ｐゴシック" charset="0"/>
              </a:rPr>
              <a:t>[2/3?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MS PGothic" panose="020B0600070205080204" pitchFamily="34" charset="-128"/>
                <a:cs typeface="ＭＳ Ｐゴシック" charset="0"/>
              </a:rPr>
              <a:t>PM]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Calibri" pitchFamily="34" charset="0"/>
              <a:ea typeface="MS PGothic" panose="020B0600070205080204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48260-AB77-4914-9783-09E61CC0E647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672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48260-AB77-4914-9783-09E61CC0E647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068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7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8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9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 descr="CCI_ppt_edits_cmu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631825" y="482282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800" smtClean="0"/>
          </a:p>
        </p:txBody>
      </p:sp>
      <p:pic>
        <p:nvPicPr>
          <p:cNvPr id="6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3"/>
          <a:stretch>
            <a:fillRect/>
          </a:stretch>
        </p:blipFill>
        <p:spPr bwMode="auto">
          <a:xfrm>
            <a:off x="7788275" y="155575"/>
            <a:ext cx="12096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63513" y="4572000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smtClean="0">
                <a:solidFill>
                  <a:srgbClr val="D9D9D9"/>
                </a:solidFill>
              </a:rPr>
              <a:t>ESA UNCLASSIFIED - For Official Use</a:t>
            </a:r>
          </a:p>
        </p:txBody>
      </p:sp>
      <p:pic>
        <p:nvPicPr>
          <p:cNvPr id="8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>
            <a:fillRect/>
          </a:stretch>
        </p:blipFill>
        <p:spPr bwMode="auto">
          <a:xfrm>
            <a:off x="7789863" y="4899025"/>
            <a:ext cx="1195387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66688" y="4789488"/>
            <a:ext cx="8823325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173038" y="4908550"/>
            <a:ext cx="6826250" cy="111125"/>
            <a:chOff x="172269" y="6621494"/>
            <a:chExt cx="6826666" cy="111519"/>
          </a:xfrm>
        </p:grpSpPr>
        <p:pic>
          <p:nvPicPr>
            <p:cNvPr id="11" name="Picture 68" descr="a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69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9" descr="b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79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0" descr="ca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029" y="6621494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71" descr="ch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66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72" descr="cz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31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3" descr="de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0472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4" descr="dk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766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5" descr="ee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8298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76" descr="es.pn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714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7" descr="fi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956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78" descr="fr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931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79" descr="gr.pn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83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80" descr="hu.png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19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81" descr="ie.png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55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82" descr="i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91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83" descr="lu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8472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84" descr="nl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9629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85" descr="no.png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38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86" descr="pl.png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944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87" descr="pt.png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30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88" descr="ro.png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0460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89" descr="se.png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5801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90" descr="uk.png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53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91" descr="si.png"/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5327" y="6623401"/>
              <a:ext cx="163385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>
            <a:spAutoFit/>
          </a:bodyPr>
          <a:lstStyle>
            <a:lvl1pPr marL="0" indent="0">
              <a:buFont typeface="Verdana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2843612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9668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34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3518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558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7685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9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360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23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37" Type="http://schemas.openxmlformats.org/officeDocument/2006/relationships/image" Target="../media/image27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CI_ppt_edits_cmug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038" y="792163"/>
            <a:ext cx="8747125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Text Box DG"/>
          <p:cNvSpPr txBox="1">
            <a:spLocks noChangeArrowheads="1"/>
          </p:cNvSpPr>
          <p:nvPr/>
        </p:nvSpPr>
        <p:spPr bwMode="auto">
          <a:xfrm>
            <a:off x="577850" y="334963"/>
            <a:ext cx="50165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80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74700" y="158750"/>
            <a:ext cx="6956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1030" name="Picture 11" descr="PPT_Footer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6788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8"/>
          <p:cNvSpPr txBox="1">
            <a:spLocks noChangeArrowheads="1"/>
          </p:cNvSpPr>
          <p:nvPr/>
        </p:nvSpPr>
        <p:spPr bwMode="auto">
          <a:xfrm>
            <a:off x="165100" y="45751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404040"/>
                </a:solidFill>
              </a:rPr>
              <a:t>Climate Modelling User Group</a:t>
            </a:r>
          </a:p>
        </p:txBody>
      </p:sp>
      <p:sp>
        <p:nvSpPr>
          <p:cNvPr id="1032" name="Text Box 34"/>
          <p:cNvSpPr txBox="1">
            <a:spLocks noChangeAspect="1" noChangeArrowheads="1"/>
          </p:cNvSpPr>
          <p:nvPr/>
        </p:nvSpPr>
        <p:spPr bwMode="auto">
          <a:xfrm>
            <a:off x="4473788" y="4579938"/>
            <a:ext cx="4521200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800" noProof="1" smtClean="0">
                <a:solidFill>
                  <a:schemeClr val="bg2"/>
                </a:solidFill>
              </a:rPr>
              <a:t>CMUG </a:t>
            </a:r>
            <a:r>
              <a:rPr lang="en-GB" altLang="en-US" sz="800" noProof="1">
                <a:solidFill>
                  <a:schemeClr val="bg2"/>
                </a:solidFill>
              </a:rPr>
              <a:t>| </a:t>
            </a:r>
            <a:r>
              <a:rPr lang="en-GB" altLang="en-US" sz="800" noProof="1" smtClean="0">
                <a:solidFill>
                  <a:schemeClr val="bg2"/>
                </a:solidFill>
              </a:rPr>
              <a:t>01-10-2018 </a:t>
            </a:r>
            <a:r>
              <a:rPr lang="en-GB" altLang="en-US" sz="800" noProof="1">
                <a:solidFill>
                  <a:schemeClr val="bg2"/>
                </a:solidFill>
              </a:rPr>
              <a:t>| Slide  </a:t>
            </a:r>
            <a:fld id="{52AB8474-ED92-413E-8575-36E5F8D3A884}" type="slidenum">
              <a:rPr altLang="en-US" sz="800" noProof="1">
                <a:solidFill>
                  <a:schemeClr val="bg2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GB" altLang="en-US" sz="800" noProof="1">
              <a:solidFill>
                <a:schemeClr val="bg2"/>
              </a:solidFill>
            </a:endParaRPr>
          </a:p>
        </p:txBody>
      </p:sp>
      <p:grpSp>
        <p:nvGrpSpPr>
          <p:cNvPr id="1033" name="Group 39"/>
          <p:cNvGrpSpPr>
            <a:grpSpLocks/>
          </p:cNvGrpSpPr>
          <p:nvPr/>
        </p:nvGrpSpPr>
        <p:grpSpPr bwMode="auto">
          <a:xfrm>
            <a:off x="173038" y="4908550"/>
            <a:ext cx="6826250" cy="111125"/>
            <a:chOff x="172269" y="6621494"/>
            <a:chExt cx="6826666" cy="111519"/>
          </a:xfrm>
        </p:grpSpPr>
        <p:pic>
          <p:nvPicPr>
            <p:cNvPr id="1035" name="Picture 40" descr="at.pn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69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41" descr="be.png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79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42" descr="ca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029" y="6621494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43" descr="ch.png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66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44" descr="cz.png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31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45" descr="de.png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0472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46" descr="dk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766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Picture 47" descr="ee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8298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Picture 48" descr="es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714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9" descr="fi.png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956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Picture 50" descr="fr.png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931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6" name="Picture 51" descr="gr.png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83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7" name="Picture 52" descr="hu.png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19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8" name="Picture 53" descr="ie.png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55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9" name="Picture 54" descr="it.png"/>
            <p:cNvPicPr>
              <a:picLocks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91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0" name="Picture 55" descr="lu.png"/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8472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1" name="Picture 56" descr="nl.png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9629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2" name="Picture 57" descr="no.png"/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38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3" name="Picture 58" descr="pl.png"/>
            <p:cNvPicPr>
              <a:picLocks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9447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" name="Picture 59" descr="pt.png"/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9303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5" name="Picture 60" descr="ro.png"/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0460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6" name="Picture 61" descr="se.png"/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5801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7" name="Picture 62" descr="uk.png"/>
            <p:cNvPicPr>
              <a:picLocks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535" y="6624669"/>
              <a:ext cx="163906" cy="10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8" name="Picture 63" descr="si.png"/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5327" y="6623401"/>
              <a:ext cx="163385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4" name="Picture 34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3"/>
          <a:stretch>
            <a:fillRect/>
          </a:stretch>
        </p:blipFill>
        <p:spPr bwMode="auto">
          <a:xfrm>
            <a:off x="7788275" y="155575"/>
            <a:ext cx="12096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dirty="0">
          <a:solidFill>
            <a:srgbClr val="FFFFFF"/>
          </a:solidFill>
          <a:latin typeface="Verdana"/>
          <a:ea typeface="MS PGothic" panose="020B0600070205080204" pitchFamily="34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Verdana" pitchFamily="34" charset="0"/>
          <a:ea typeface="MS PGothic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Verdana" pitchFamily="34" charset="0"/>
          <a:ea typeface="MS PGothic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Verdana" pitchFamily="34" charset="0"/>
          <a:ea typeface="MS PGothic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FFFFFF"/>
          </a:solidFill>
          <a:latin typeface="Verdana" pitchFamily="34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6858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1pPr>
      <a:lvl2pPr marL="809625" indent="-352425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2pPr>
      <a:lvl3pPr marL="1406525" indent="-492125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3pPr>
      <a:lvl4pPr marL="2005013" indent="-633413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4pPr>
      <a:lvl5pPr marL="2601913" indent="-773113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anose="020B0604030504040204" pitchFamily="34" charset="0"/>
        <a:defRPr lang="en-GB" sz="1600" dirty="0">
          <a:solidFill>
            <a:schemeClr val="bg2"/>
          </a:solidFill>
          <a:latin typeface="Verdana"/>
          <a:ea typeface="MS PGothic" panose="020B0600070205080204" pitchFamily="34" charset="-128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Kick-off meeting, ECSAT, Harwell, UK, 1 October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633" y="1856096"/>
            <a:ext cx="8597245" cy="584775"/>
          </a:xfrm>
        </p:spPr>
        <p:txBody>
          <a:bodyPr/>
          <a:lstStyle/>
          <a:p>
            <a:r>
              <a:rPr lang="fr-BE" dirty="0" smtClean="0"/>
              <a:t>WP3.7 Lake </a:t>
            </a:r>
            <a:r>
              <a:rPr lang="fr-BE" dirty="0" err="1" smtClean="0"/>
              <a:t>effects</a:t>
            </a:r>
            <a:r>
              <a:rPr lang="fr-BE" dirty="0" smtClean="0"/>
              <a:t> on local </a:t>
            </a:r>
            <a:r>
              <a:rPr lang="en-GB" dirty="0" smtClean="0"/>
              <a:t>temperature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Objectives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b="1" dirty="0" smtClean="0"/>
          </a:p>
          <a:p>
            <a:pPr algn="just">
              <a:spcAft>
                <a:spcPts val="600"/>
              </a:spcAft>
            </a:pPr>
            <a:r>
              <a:rPr lang="en-GB" dirty="0"/>
              <a:t>Aim of the experiment: 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To assess the influence of lakes on the temperatures of surrounding </a:t>
            </a:r>
            <a:r>
              <a:rPr lang="en-GB" dirty="0"/>
              <a:t>land areas. </a:t>
            </a:r>
            <a:endParaRPr lang="en-GB" dirty="0" smtClean="0"/>
          </a:p>
          <a:p>
            <a:pPr algn="just">
              <a:spcAft>
                <a:spcPts val="600"/>
              </a:spcAft>
            </a:pPr>
            <a:r>
              <a:rPr lang="en-GB" dirty="0" smtClean="0"/>
              <a:t>Scientific questions </a:t>
            </a:r>
            <a:r>
              <a:rPr lang="en-GB" dirty="0"/>
              <a:t>addressed: 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What </a:t>
            </a:r>
            <a:r>
              <a:rPr lang="en-GB" dirty="0"/>
              <a:t>effect does lake temperature (or other </a:t>
            </a:r>
            <a:r>
              <a:rPr lang="en-GB" dirty="0" smtClean="0"/>
              <a:t>parameters) </a:t>
            </a:r>
            <a:r>
              <a:rPr lang="en-GB" dirty="0"/>
              <a:t>have </a:t>
            </a:r>
            <a:r>
              <a:rPr lang="en-GB" dirty="0" smtClean="0"/>
              <a:t>on </a:t>
            </a:r>
            <a:r>
              <a:rPr lang="en-GB" dirty="0"/>
              <a:t>the surrounding </a:t>
            </a:r>
            <a:r>
              <a:rPr lang="en-GB" dirty="0" smtClean="0"/>
              <a:t>Land Surface Temperature (LST)?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GB" dirty="0" smtClean="0"/>
              <a:t>Can estimates of LST and its uncertainties be used to evaluate the importance of representing lakes in regional climate model (RCM) simulations?</a:t>
            </a:r>
          </a:p>
          <a:p>
            <a:pPr algn="just">
              <a:spcAft>
                <a:spcPts val="600"/>
              </a:spcAft>
            </a:pPr>
            <a:r>
              <a:rPr lang="en-GB" dirty="0"/>
              <a:t>What are the interactions between lakes and the surrounding land areas?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Experiments</a:t>
            </a:r>
            <a:r>
              <a:rPr lang="fr-BE" dirty="0" smtClean="0"/>
              <a:t>, </a:t>
            </a:r>
            <a:r>
              <a:rPr lang="fr-BE" dirty="0" err="1" smtClean="0"/>
              <a:t>analysis</a:t>
            </a:r>
            <a:r>
              <a:rPr lang="fr-BE" dirty="0" smtClean="0"/>
              <a:t> and relevance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15163"/>
            <a:ext cx="3409948" cy="388571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GB" dirty="0" smtClean="0"/>
              <a:t>Run RCM simulations with and without lakes using satellite-era surface water temperature observations </a:t>
            </a:r>
            <a:r>
              <a:rPr lang="en-GB" dirty="0"/>
              <a:t>for </a:t>
            </a:r>
            <a:r>
              <a:rPr lang="en-GB" dirty="0" smtClean="0"/>
              <a:t>the former for European and African lakes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Assess consistency </a:t>
            </a:r>
            <a:r>
              <a:rPr lang="en-GB" dirty="0"/>
              <a:t>of observed </a:t>
            </a:r>
            <a:r>
              <a:rPr lang="en-GB" dirty="0" smtClean="0"/>
              <a:t>v. </a:t>
            </a:r>
            <a:r>
              <a:rPr lang="en-GB" dirty="0"/>
              <a:t>simulated </a:t>
            </a:r>
            <a:r>
              <a:rPr lang="en-GB" dirty="0" smtClean="0"/>
              <a:t>mean,  variability, t-series using LST observations 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Assess value of lakes in RCMs and LST as reference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Complements </a:t>
            </a:r>
            <a:r>
              <a:rPr lang="en-GB" dirty="0"/>
              <a:t>LST work in WPs </a:t>
            </a:r>
            <a:r>
              <a:rPr lang="en-GB" dirty="0" smtClean="0"/>
              <a:t>3.1/4/5. Relevant to CORDEX.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006867"/>
            <a:ext cx="57340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09951" y="1010729"/>
            <a:ext cx="57340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Effect of daily</a:t>
            </a:r>
            <a:r>
              <a:rPr kumimoji="0" lang="en-GB" altLang="en-US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versus monthly resolved lake surface temperatures in a </a:t>
            </a:r>
            <a:r>
              <a:rPr lang="en-GB" altLang="en-US" sz="15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regional modelling experiment around Lake Victoria*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500" dirty="0" smtClean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Annual average of daily maximum (left) and minimum (right)</a:t>
            </a:r>
            <a:endParaRPr kumimoji="0" lang="en-GB" alt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09950" y="4456750"/>
            <a:ext cx="37127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*Results from H2020 project EUSTACE</a:t>
            </a:r>
            <a:endParaRPr kumimoji="0" lang="en-GB" alt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2279E-2C4C-4C93-8498-455A58D1433E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f2760952-b3bb-408f-ace6-eb1e07642b86"/>
    <ds:schemaRef ds:uri="http://www.w3.org/XML/1998/namespace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CCI_cmug</Template>
  <TotalTime>176</TotalTime>
  <Words>221</Words>
  <Application>Microsoft Office PowerPoint</Application>
  <PresentationFormat>On-screen Show (16:9)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Times New Roman</vt:lpstr>
      <vt:lpstr>Verdana</vt:lpstr>
      <vt:lpstr>ESA Presentation 16-9</vt:lpstr>
      <vt:lpstr>WP3.7 Lake effects on local temperature</vt:lpstr>
      <vt:lpstr>Objectives</vt:lpstr>
      <vt:lpstr>Experiments, analysis and relevance</vt:lpstr>
    </vt:vector>
  </TitlesOfParts>
  <Manager/>
  <Company>Met Office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TITLE OF PRESENTATION</dc:subject>
  <dc:creator>Van Der Linden, Paul</dc:creator>
  <cp:keywords/>
  <dc:description/>
  <cp:lastModifiedBy>Jones, Richard</cp:lastModifiedBy>
  <cp:revision>25</cp:revision>
  <cp:lastPrinted>2008-08-26T16:26:23Z</cp:lastPrinted>
  <dcterms:created xsi:type="dcterms:W3CDTF">2018-07-10T10:00:37Z</dcterms:created>
  <dcterms:modified xsi:type="dcterms:W3CDTF">2018-09-30T10:30:01Z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5GV2.0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</Properties>
</file>